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sldIdLst>
    <p:sldId id="500" r:id="rId2"/>
    <p:sldId id="597" r:id="rId3"/>
    <p:sldId id="598" r:id="rId4"/>
    <p:sldId id="599" r:id="rId5"/>
    <p:sldId id="600" r:id="rId6"/>
    <p:sldId id="602" r:id="rId7"/>
    <p:sldId id="603" r:id="rId8"/>
    <p:sldId id="604" r:id="rId9"/>
    <p:sldId id="605" r:id="rId10"/>
    <p:sldId id="606" r:id="rId11"/>
    <p:sldId id="607" r:id="rId12"/>
    <p:sldId id="608" r:id="rId13"/>
    <p:sldId id="609" r:id="rId14"/>
    <p:sldId id="610" r:id="rId15"/>
    <p:sldId id="611" r:id="rId16"/>
    <p:sldId id="612" r:id="rId17"/>
    <p:sldId id="613" r:id="rId18"/>
    <p:sldId id="614" r:id="rId19"/>
    <p:sldId id="615" r:id="rId20"/>
    <p:sldId id="616" r:id="rId21"/>
    <p:sldId id="617" r:id="rId22"/>
    <p:sldId id="618" r:id="rId23"/>
    <p:sldId id="619" r:id="rId24"/>
    <p:sldId id="620" r:id="rId25"/>
    <p:sldId id="622" r:id="rId26"/>
    <p:sldId id="621" r:id="rId27"/>
    <p:sldId id="623" r:id="rId28"/>
    <p:sldId id="624" r:id="rId29"/>
    <p:sldId id="625" r:id="rId30"/>
    <p:sldId id="626" r:id="rId31"/>
    <p:sldId id="627" r:id="rId32"/>
    <p:sldId id="628" r:id="rId33"/>
    <p:sldId id="629" r:id="rId34"/>
    <p:sldId id="630" r:id="rId35"/>
    <p:sldId id="631" r:id="rId36"/>
    <p:sldId id="632" r:id="rId37"/>
    <p:sldId id="633" r:id="rId38"/>
    <p:sldId id="634" r:id="rId39"/>
    <p:sldId id="635" r:id="rId40"/>
    <p:sldId id="636" r:id="rId41"/>
    <p:sldId id="637" r:id="rId42"/>
    <p:sldId id="638" r:id="rId43"/>
    <p:sldId id="639" r:id="rId44"/>
    <p:sldId id="640" r:id="rId45"/>
    <p:sldId id="641" r:id="rId46"/>
    <p:sldId id="642" r:id="rId47"/>
    <p:sldId id="643" r:id="rId48"/>
    <p:sldId id="644" r:id="rId49"/>
    <p:sldId id="645" r:id="rId50"/>
    <p:sldId id="694" r:id="rId51"/>
    <p:sldId id="695" r:id="rId52"/>
    <p:sldId id="696" r:id="rId53"/>
    <p:sldId id="697" r:id="rId54"/>
    <p:sldId id="698" r:id="rId55"/>
    <p:sldId id="699" r:id="rId56"/>
    <p:sldId id="700" r:id="rId57"/>
    <p:sldId id="701" r:id="rId58"/>
    <p:sldId id="702" r:id="rId59"/>
    <p:sldId id="646" r:id="rId60"/>
    <p:sldId id="647" r:id="rId61"/>
    <p:sldId id="648" r:id="rId62"/>
    <p:sldId id="649" r:id="rId63"/>
    <p:sldId id="650" r:id="rId64"/>
    <p:sldId id="651" r:id="rId65"/>
    <p:sldId id="652" r:id="rId66"/>
    <p:sldId id="653" r:id="rId67"/>
    <p:sldId id="654" r:id="rId68"/>
    <p:sldId id="732" r:id="rId69"/>
    <p:sldId id="733" r:id="rId70"/>
    <p:sldId id="734" r:id="rId71"/>
    <p:sldId id="735" r:id="rId72"/>
    <p:sldId id="736" r:id="rId73"/>
    <p:sldId id="738" r:id="rId74"/>
    <p:sldId id="741" r:id="rId75"/>
    <p:sldId id="742" r:id="rId76"/>
    <p:sldId id="743" r:id="rId77"/>
    <p:sldId id="744" r:id="rId78"/>
    <p:sldId id="747" r:id="rId79"/>
    <p:sldId id="748" r:id="rId80"/>
    <p:sldId id="749" r:id="rId81"/>
    <p:sldId id="739" r:id="rId82"/>
    <p:sldId id="740" r:id="rId83"/>
    <p:sldId id="664" r:id="rId84"/>
    <p:sldId id="665" r:id="rId85"/>
    <p:sldId id="666" r:id="rId86"/>
    <p:sldId id="667" r:id="rId87"/>
    <p:sldId id="668" r:id="rId88"/>
    <p:sldId id="669" r:id="rId89"/>
    <p:sldId id="670" r:id="rId90"/>
    <p:sldId id="671" r:id="rId91"/>
    <p:sldId id="672" r:id="rId92"/>
    <p:sldId id="673" r:id="rId93"/>
    <p:sldId id="674" r:id="rId94"/>
    <p:sldId id="675" r:id="rId95"/>
    <p:sldId id="676" r:id="rId96"/>
    <p:sldId id="677" r:id="rId97"/>
    <p:sldId id="678" r:id="rId98"/>
    <p:sldId id="679" r:id="rId99"/>
    <p:sldId id="680" r:id="rId100"/>
    <p:sldId id="681" r:id="rId101"/>
    <p:sldId id="682" r:id="rId102"/>
    <p:sldId id="683" r:id="rId103"/>
    <p:sldId id="684" r:id="rId104"/>
    <p:sldId id="685" r:id="rId105"/>
    <p:sldId id="693" r:id="rId106"/>
    <p:sldId id="703" r:id="rId107"/>
    <p:sldId id="704" r:id="rId108"/>
    <p:sldId id="705" r:id="rId109"/>
    <p:sldId id="706" r:id="rId110"/>
    <p:sldId id="707" r:id="rId111"/>
    <p:sldId id="708" r:id="rId112"/>
    <p:sldId id="709" r:id="rId113"/>
    <p:sldId id="710" r:id="rId114"/>
    <p:sldId id="711" r:id="rId115"/>
    <p:sldId id="712" r:id="rId116"/>
    <p:sldId id="713" r:id="rId117"/>
    <p:sldId id="714" r:id="rId118"/>
    <p:sldId id="715" r:id="rId119"/>
    <p:sldId id="716" r:id="rId120"/>
    <p:sldId id="717" r:id="rId121"/>
    <p:sldId id="718" r:id="rId122"/>
    <p:sldId id="719" r:id="rId123"/>
    <p:sldId id="720" r:id="rId124"/>
    <p:sldId id="721" r:id="rId125"/>
    <p:sldId id="722" r:id="rId126"/>
    <p:sldId id="723" r:id="rId127"/>
    <p:sldId id="724" r:id="rId128"/>
    <p:sldId id="686" r:id="rId129"/>
    <p:sldId id="687" r:id="rId130"/>
    <p:sldId id="688" r:id="rId131"/>
    <p:sldId id="689" r:id="rId132"/>
    <p:sldId id="690" r:id="rId133"/>
    <p:sldId id="691" r:id="rId134"/>
    <p:sldId id="692" r:id="rId135"/>
    <p:sldId id="725" r:id="rId136"/>
    <p:sldId id="726" r:id="rId137"/>
    <p:sldId id="728" r:id="rId138"/>
    <p:sldId id="729" r:id="rId139"/>
    <p:sldId id="730" r:id="rId140"/>
    <p:sldId id="731" r:id="rId141"/>
    <p:sldId id="745" r:id="rId142"/>
    <p:sldId id="591" r:id="rId143"/>
    <p:sldId id="595" r:id="rId144"/>
    <p:sldId id="746" r:id="rId145"/>
  </p:sldIdLst>
  <p:sldSz cx="9906000" cy="6858000" type="A4"/>
  <p:notesSz cx="6858000" cy="9144000"/>
  <p:embeddedFontLst>
    <p:embeddedFont>
      <p:font typeface="맑은 고딕" panose="020B0503020000020004" pitchFamily="50" charset="-127"/>
      <p:regular r:id="rId146"/>
      <p:bold r:id="rId147"/>
    </p:embeddedFont>
    <p:embeddedFont>
      <p:font typeface="HY견고딕" panose="02030600000101010101" pitchFamily="18" charset="-127"/>
      <p:regular r:id="rId148"/>
    </p:embeddedFont>
    <p:embeddedFont>
      <p:font typeface="Calibri" panose="020F0502020204030204" pitchFamily="34" charset="0"/>
      <p:regular r:id="rId149"/>
      <p:bold r:id="rId150"/>
      <p:italic r:id="rId151"/>
      <p:boldItalic r:id="rId152"/>
    </p:embeddedFont>
    <p:embeddedFont>
      <p:font typeface="나눔고딕 ExtraBold" panose="020B0600000101010101" charset="-127"/>
      <p:bold r:id="rId153"/>
    </p:embeddedFont>
    <p:embeddedFont>
      <p:font typeface="Verdana" panose="020B0604030504040204" pitchFamily="34" charset="0"/>
      <p:regular r:id="rId154"/>
      <p:bold r:id="rId155"/>
      <p:italic r:id="rId156"/>
      <p:boldItalic r:id="rId157"/>
    </p:embeddedFont>
    <p:embeddedFont>
      <p:font typeface="Trebuchet MS" panose="020B0603020202020204" pitchFamily="34" charset="0"/>
      <p:regular r:id="rId158"/>
      <p:bold r:id="rId159"/>
      <p:italic r:id="rId160"/>
      <p:boldItalic r:id="rId161"/>
    </p:embeddedFont>
    <p:embeddedFont>
      <p:font typeface="맑은 고딕" panose="020B0503020000020004" pitchFamily="50" charset="-127"/>
      <p:regular r:id="rId146"/>
      <p:bold r:id="rId147"/>
    </p:embeddedFont>
    <p:embeddedFont>
      <p:font typeface="나눔고딕" panose="020B0600000101010101" charset="-127"/>
      <p:regular r:id="rId162"/>
      <p:bold r:id="rId16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FF9999"/>
    <a:srgbClr val="CCFF66"/>
    <a:srgbClr val="0070C0"/>
    <a:srgbClr val="1F497D"/>
    <a:srgbClr val="3FA1DC"/>
    <a:srgbClr val="D9D9D9"/>
    <a:srgbClr val="FFFFCC"/>
    <a:srgbClr val="F5F0AD"/>
    <a:srgbClr val="F389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52" autoAdjust="0"/>
    <p:restoredTop sz="94660"/>
  </p:normalViewPr>
  <p:slideViewPr>
    <p:cSldViewPr>
      <p:cViewPr varScale="1">
        <p:scale>
          <a:sx n="114" d="100"/>
          <a:sy n="114" d="100"/>
        </p:scale>
        <p:origin x="1698" y="10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font" Target="fonts/font14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4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font" Target="fonts/font15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font" Target="fonts/font5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font" Target="fonts/font16.fntdata"/><Relationship Id="rId16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font" Target="fonts/font6.fntdata"/><Relationship Id="rId156" Type="http://schemas.openxmlformats.org/officeDocument/2006/relationships/font" Target="fonts/font11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font" Target="fonts/font1.fntdata"/><Relationship Id="rId16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font" Target="fonts/font1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1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font" Target="fonts/font18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8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font" Target="fonts/font3.fntdata"/><Relationship Id="rId16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9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01">
    <p:bg>
      <p:bgPr>
        <a:gradFill>
          <a:gsLst>
            <a:gs pos="0">
              <a:srgbClr val="DCDCDC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ox - top"/>
          <p:cNvSpPr/>
          <p:nvPr userDrawn="1"/>
        </p:nvSpPr>
        <p:spPr>
          <a:xfrm>
            <a:off x="0" y="6570000"/>
            <a:ext cx="9906000" cy="288000"/>
          </a:xfrm>
          <a:prstGeom prst="rect">
            <a:avLst/>
          </a:prstGeom>
          <a:solidFill>
            <a:srgbClr val="147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12" name="Box - top"/>
          <p:cNvSpPr/>
          <p:nvPr userDrawn="1"/>
        </p:nvSpPr>
        <p:spPr>
          <a:xfrm>
            <a:off x="0" y="0"/>
            <a:ext cx="9906000" cy="3240000"/>
          </a:xfrm>
          <a:prstGeom prst="rect">
            <a:avLst/>
          </a:prstGeom>
          <a:solidFill>
            <a:srgbClr val="147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" r="140"/>
          <a:stretch/>
        </p:blipFill>
        <p:spPr>
          <a:xfrm>
            <a:off x="0" y="0"/>
            <a:ext cx="9907200" cy="68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Box - top"/>
          <p:cNvSpPr/>
          <p:nvPr userDrawn="1"/>
        </p:nvSpPr>
        <p:spPr>
          <a:xfrm>
            <a:off x="0" y="6570000"/>
            <a:ext cx="9906000" cy="288000"/>
          </a:xfrm>
          <a:prstGeom prst="rect">
            <a:avLst/>
          </a:prstGeom>
          <a:solidFill>
            <a:srgbClr val="1478A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8" name="Box - top"/>
          <p:cNvSpPr/>
          <p:nvPr userDrawn="1"/>
        </p:nvSpPr>
        <p:spPr>
          <a:xfrm>
            <a:off x="0" y="0"/>
            <a:ext cx="9906000" cy="3240000"/>
          </a:xfrm>
          <a:prstGeom prst="rect">
            <a:avLst/>
          </a:prstGeom>
          <a:solidFill>
            <a:srgbClr val="1478A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286" y="6273316"/>
            <a:ext cx="966017" cy="16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0046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_01">
    <p:bg>
      <p:bgPr>
        <a:gradFill>
          <a:gsLst>
            <a:gs pos="0">
              <a:srgbClr val="DCDCDC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ox - top"/>
          <p:cNvSpPr/>
          <p:nvPr userDrawn="1"/>
        </p:nvSpPr>
        <p:spPr>
          <a:xfrm>
            <a:off x="0" y="6570000"/>
            <a:ext cx="9906000" cy="288000"/>
          </a:xfrm>
          <a:prstGeom prst="rect">
            <a:avLst/>
          </a:prstGeom>
          <a:solidFill>
            <a:srgbClr val="147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12" name="Box - top"/>
          <p:cNvSpPr/>
          <p:nvPr userDrawn="1"/>
        </p:nvSpPr>
        <p:spPr>
          <a:xfrm>
            <a:off x="0" y="0"/>
            <a:ext cx="9906000" cy="324000"/>
          </a:xfrm>
          <a:prstGeom prst="rect">
            <a:avLst/>
          </a:prstGeom>
          <a:solidFill>
            <a:srgbClr val="147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" r="140"/>
          <a:stretch/>
        </p:blipFill>
        <p:spPr>
          <a:xfrm>
            <a:off x="0" y="0"/>
            <a:ext cx="9907200" cy="68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Box - top"/>
          <p:cNvSpPr/>
          <p:nvPr userDrawn="1"/>
        </p:nvSpPr>
        <p:spPr>
          <a:xfrm>
            <a:off x="0" y="6570000"/>
            <a:ext cx="9906000" cy="288000"/>
          </a:xfrm>
          <a:prstGeom prst="rect">
            <a:avLst/>
          </a:prstGeom>
          <a:solidFill>
            <a:srgbClr val="1478A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303" y="6658013"/>
            <a:ext cx="648000" cy="1119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79552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_01">
    <p:bg>
      <p:bgPr>
        <a:gradFill>
          <a:gsLst>
            <a:gs pos="0">
              <a:srgbClr val="DCDCDC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ox - top"/>
          <p:cNvSpPr/>
          <p:nvPr userDrawn="1"/>
        </p:nvSpPr>
        <p:spPr>
          <a:xfrm>
            <a:off x="0" y="6570000"/>
            <a:ext cx="9906000" cy="288000"/>
          </a:xfrm>
          <a:prstGeom prst="rect">
            <a:avLst/>
          </a:prstGeom>
          <a:solidFill>
            <a:srgbClr val="147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12" name="Box - top"/>
          <p:cNvSpPr/>
          <p:nvPr userDrawn="1"/>
        </p:nvSpPr>
        <p:spPr>
          <a:xfrm>
            <a:off x="0" y="0"/>
            <a:ext cx="9906000" cy="324000"/>
          </a:xfrm>
          <a:prstGeom prst="rect">
            <a:avLst/>
          </a:prstGeom>
          <a:solidFill>
            <a:srgbClr val="147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" r="140"/>
          <a:stretch/>
        </p:blipFill>
        <p:spPr>
          <a:xfrm>
            <a:off x="0" y="0"/>
            <a:ext cx="9907200" cy="68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Box - top"/>
          <p:cNvSpPr/>
          <p:nvPr userDrawn="1"/>
        </p:nvSpPr>
        <p:spPr>
          <a:xfrm>
            <a:off x="0" y="6570000"/>
            <a:ext cx="9906000" cy="288000"/>
          </a:xfrm>
          <a:prstGeom prst="rect">
            <a:avLst/>
          </a:prstGeom>
          <a:solidFill>
            <a:srgbClr val="1478A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303" y="6658013"/>
            <a:ext cx="648000" cy="1119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608390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ox - bottom"/>
          <p:cNvSpPr>
            <a:spLocks noChangeArrowheads="1"/>
          </p:cNvSpPr>
          <p:nvPr userDrawn="1"/>
        </p:nvSpPr>
        <p:spPr bwMode="auto">
          <a:xfrm>
            <a:off x="0" y="6570000"/>
            <a:ext cx="9906000" cy="288000"/>
          </a:xfrm>
          <a:prstGeom prst="rect">
            <a:avLst/>
          </a:prstGeom>
          <a:gradFill>
            <a:gsLst>
              <a:gs pos="0">
                <a:srgbClr val="C8C8C8"/>
              </a:gs>
              <a:gs pos="50000">
                <a:schemeClr val="tx1">
                  <a:alpha val="0"/>
                </a:schemeClr>
              </a:gs>
              <a:gs pos="100000">
                <a:srgbClr val="C8C8C8"/>
              </a:gs>
            </a:gsLst>
            <a:lin ang="0" scaled="0"/>
          </a:gra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9" name="Box - top"/>
          <p:cNvSpPr/>
          <p:nvPr userDrawn="1"/>
        </p:nvSpPr>
        <p:spPr>
          <a:xfrm>
            <a:off x="0" y="0"/>
            <a:ext cx="9906000" cy="324000"/>
          </a:xfrm>
          <a:prstGeom prst="rect">
            <a:avLst/>
          </a:prstGeom>
          <a:solidFill>
            <a:srgbClr val="F0001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565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5" r:id="rId2"/>
    <p:sldLayoutId id="2147483687" r:id="rId3"/>
  </p:sldLayoutIdLst>
  <p:timing>
    <p:tnLst>
      <p:par>
        <p:cTn id="1" dur="indefinite" restart="never" nodeType="tmRoot"/>
      </p:par>
    </p:tnLst>
  </p:timing>
  <p:txStyles>
    <p:titleStyle>
      <a:lvl1pPr algn="ctr" defTabSz="914395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8" indent="-342898" algn="l" defTabSz="914395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46" indent="-285749" algn="l" defTabSz="914395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93" indent="-228599" algn="l" defTabSz="914395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91" indent="-228599" algn="l" defTabSz="914395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88" indent="-228599" algn="l" defTabSz="914395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85" indent="-228599" algn="l" defTabSz="91439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83" indent="-228599" algn="l" defTabSz="91439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80" indent="-228599" algn="l" defTabSz="91439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77" indent="-228599" algn="l" defTabSz="91439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7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5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2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7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4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1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9" algn="l" defTabSz="91439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709" userDrawn="1">
          <p15:clr>
            <a:srgbClr val="F26B43"/>
          </p15:clr>
        </p15:guide>
        <p15:guide id="2" pos="308" userDrawn="1">
          <p15:clr>
            <a:srgbClr val="F26B43"/>
          </p15:clr>
        </p15:guide>
        <p15:guide id="3" pos="59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gif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BruceWong3/the-case-for-chaos?from_action=save" TargetMode="External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3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6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Relationship Id="rId9" Type="http://schemas.openxmlformats.org/officeDocument/2006/relationships/image" Target="../media/image2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gif"/><Relationship Id="rId14" Type="http://schemas.openxmlformats.org/officeDocument/2006/relationships/image" Target="../media/image10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jpeg"/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eg"/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jpeg"/><Relationship Id="rId5" Type="http://schemas.openxmlformats.org/officeDocument/2006/relationships/image" Target="../media/image169.jpeg"/><Relationship Id="rId4" Type="http://schemas.openxmlformats.org/officeDocument/2006/relationships/image" Target="../media/image168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guides/building-and-deploying-applications-on-the-cloud" TargetMode="External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067034" y="5409220"/>
            <a:ext cx="1207062" cy="369912"/>
            <a:chOff x="8012399" y="4941168"/>
            <a:chExt cx="1207062" cy="369912"/>
          </a:xfrm>
        </p:grpSpPr>
        <p:sp>
          <p:nvSpPr>
            <p:cNvPr id="6" name="TextBox 5"/>
            <p:cNvSpPr txBox="1"/>
            <p:nvPr/>
          </p:nvSpPr>
          <p:spPr>
            <a:xfrm>
              <a:off x="8012399" y="5157192"/>
              <a:ext cx="1207062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altLang="ko-KR" sz="1000" i="1" dirty="0" smtClean="0">
                  <a:solidFill>
                    <a:schemeClr val="bg1">
                      <a:lumMod val="50000"/>
                    </a:schemeClr>
                  </a:solidFill>
                  <a:latin typeface="+mj-lt"/>
                  <a:ea typeface="+mj-ea"/>
                </a:rPr>
                <a:t>chsong@in-soft.co.kr</a:t>
              </a:r>
              <a:endParaRPr lang="ko-KR" altLang="en-US" sz="1400" i="1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680851" y="4941168"/>
              <a:ext cx="538609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ko-KR" altLang="en-US" sz="1400" b="1" i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</a:rPr>
                <a:t>송창학</a:t>
              </a:r>
              <a:endParaRPr lang="ko-KR" alt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138697" y="4006805"/>
            <a:ext cx="2170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b="1" dirty="0" smtClean="0">
                <a:latin typeface="+mj-lt"/>
                <a:ea typeface="+mj-ea"/>
              </a:rPr>
              <a:t>교육 자료</a:t>
            </a:r>
            <a:endParaRPr lang="ko-KR" altLang="en-US" sz="3600" b="1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7815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3899274" cy="332399"/>
            <a:chOff x="802399" y="1030552"/>
            <a:chExt cx="3899274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3899274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제조 업계 기술 동향 </a:t>
              </a:r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(1/3)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4842351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제조업 혁신을 촉진하는 사회적 변화 ▶ 스마트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팩토리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Ⅰ.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글로벌 기술 및 산업 동향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295275" y="1556792"/>
            <a:ext cx="9273329" cy="4832843"/>
            <a:chOff x="5124366" y="1440957"/>
            <a:chExt cx="4444238" cy="4832843"/>
          </a:xfrm>
        </p:grpSpPr>
        <p:sp>
          <p:nvSpPr>
            <p:cNvPr id="32" name="AutoShape 2"/>
            <p:cNvSpPr>
              <a:spLocks noChangeArrowheads="1"/>
            </p:cNvSpPr>
            <p:nvPr/>
          </p:nvSpPr>
          <p:spPr bwMode="gray">
            <a:xfrm>
              <a:off x="5124366" y="1455171"/>
              <a:ext cx="4444238" cy="4818629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6350" algn="ctr">
              <a:solidFill>
                <a:sysClr val="window" lastClr="FFFFFF">
                  <a:lumMod val="75000"/>
                </a:sysClr>
              </a:solidFill>
              <a:round/>
              <a:headEnd/>
              <a:tailEnd/>
            </a:ln>
            <a:effectLst>
              <a:outerShdw blurRad="50800" dist="25400" dir="4020000" algn="tl" rotWithShape="0">
                <a:prstClr val="black">
                  <a:alpha val="28000"/>
                </a:prstClr>
              </a:outerShdw>
            </a:effectLst>
          </p:spPr>
          <p:txBody>
            <a:bodyPr wrap="none" lIns="72000" tIns="72000" rIns="72000" bIns="72000" anchor="ctr"/>
            <a:lstStyle/>
            <a:p>
              <a:pPr marL="0" marR="0" lvl="0" indent="0" algn="ctr" defTabSz="801688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ko-KR" sz="1800" b="0" i="0" u="none" strike="noStrike" kern="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 bwMode="gray">
            <a:xfrm>
              <a:off x="5124366" y="1440957"/>
              <a:ext cx="4444238" cy="380539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4DABF5"/>
                </a:gs>
                <a:gs pos="47000">
                  <a:srgbClr val="0173D4"/>
                </a:gs>
                <a:gs pos="100000">
                  <a:srgbClr val="0048AC"/>
                </a:gs>
              </a:gsLst>
              <a:lin ang="2700000" scaled="1"/>
            </a:gradFill>
            <a:ln w="6350" algn="ctr">
              <a:solidFill>
                <a:srgbClr val="0173D4"/>
              </a:solidFill>
              <a:round/>
              <a:headEnd/>
              <a:tailEnd/>
            </a:ln>
            <a:effectLst/>
          </p:spPr>
          <p:txBody>
            <a:bodyPr vert="horz" wrap="none" lIns="72000" tIns="72000" rIns="72000" bIns="90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0168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-5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제조업 혁신을 촉진하는 사회적 변화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34009" y="2240631"/>
            <a:ext cx="9454480" cy="2848457"/>
            <a:chOff x="265759" y="2899499"/>
            <a:chExt cx="9454480" cy="2848457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290" y="2952573"/>
              <a:ext cx="1529286" cy="1529286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1076" y="2899499"/>
              <a:ext cx="1529286" cy="1529286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7862" y="2952573"/>
              <a:ext cx="1529286" cy="1529286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0400" y="2952573"/>
              <a:ext cx="1529286" cy="1529286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2938" y="2952573"/>
              <a:ext cx="1529286" cy="1529286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907485" y="4633970"/>
              <a:ext cx="641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400" b="1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COST</a:t>
              </a:r>
              <a:endParaRPr kumimoji="1" lang="ko-KR" altLang="en-US" sz="1400" b="1">
                <a:solidFill>
                  <a:srgbClr val="000000">
                    <a:lumMod val="75000"/>
                    <a:lumOff val="25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618665" y="4599143"/>
              <a:ext cx="954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400" b="1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WORKER</a:t>
              </a:r>
              <a:endParaRPr kumimoji="1" lang="ko-KR" altLang="en-US" sz="1400" b="1">
                <a:solidFill>
                  <a:srgbClr val="000000">
                    <a:lumMod val="75000"/>
                    <a:lumOff val="25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373407" y="4624222"/>
              <a:ext cx="11535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400" b="1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CUSTOMER</a:t>
              </a:r>
              <a:endParaRPr kumimoji="1" lang="ko-KR" altLang="en-US" sz="1400" b="1">
                <a:solidFill>
                  <a:srgbClr val="000000">
                    <a:lumMod val="75000"/>
                    <a:lumOff val="25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424933" y="4599142"/>
              <a:ext cx="800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400" b="1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POLICY</a:t>
              </a:r>
              <a:endParaRPr kumimoji="1" lang="ko-KR" altLang="en-US" sz="1400" b="1">
                <a:solidFill>
                  <a:srgbClr val="000000">
                    <a:lumMod val="75000"/>
                    <a:lumOff val="25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056126" y="4599142"/>
              <a:ext cx="12629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400" b="1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INNOVATION</a:t>
              </a:r>
              <a:endParaRPr kumimoji="1" lang="ko-KR" altLang="en-US" sz="1400" b="1">
                <a:solidFill>
                  <a:srgbClr val="000000">
                    <a:lumMod val="75000"/>
                    <a:lumOff val="25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65759" y="4978515"/>
              <a:ext cx="2065317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100" b="1" spc="-50" smtClean="0">
                  <a:solidFill>
                    <a:srgbClr val="FFFFFF"/>
                  </a:solidFill>
                  <a:latin typeface="맑은 고딕" pitchFamily="50" charset="-127"/>
                  <a:ea typeface="맑은 고딕" pitchFamily="50" charset="-127"/>
                </a:rPr>
                <a:t>“</a:t>
              </a:r>
              <a:r>
                <a:rPr kumimoji="1" lang="ko-KR" altLang="en-US" sz="1100" b="1" spc="-50" smtClean="0">
                  <a:solidFill>
                    <a:srgbClr val="FFFFFF"/>
                  </a:solidFill>
                  <a:latin typeface="맑은 고딕" pitchFamily="50" charset="-127"/>
                  <a:ea typeface="맑은 고딕" pitchFamily="50" charset="-127"/>
                </a:rPr>
                <a:t>여전히</a:t>
              </a:r>
              <a:r>
                <a:rPr kumimoji="1" lang="en-US" altLang="ko-KR" sz="1100" b="1" spc="-50" smtClean="0">
                  <a:solidFill>
                    <a:srgbClr val="FFFFFF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kumimoji="1" lang="ko-KR" altLang="en-US" sz="1100" b="1" spc="-50" smtClean="0">
                  <a:solidFill>
                    <a:srgbClr val="FFFFFF"/>
                  </a:solidFill>
                  <a:latin typeface="맑은 고딕" pitchFamily="50" charset="-127"/>
                  <a:ea typeface="맑은 고딕" pitchFamily="50" charset="-127"/>
                </a:rPr>
                <a:t>선진국 인건비는</a:t>
              </a:r>
              <a:endParaRPr kumimoji="1" lang="en-US" altLang="ko-KR" sz="1100" b="1" spc="-5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100" b="1" spc="-50" smtClean="0">
                  <a:solidFill>
                    <a:srgbClr val="FFFFFF"/>
                  </a:solidFill>
                  <a:latin typeface="맑은 고딕" pitchFamily="50" charset="-127"/>
                  <a:ea typeface="맑은 고딕" pitchFamily="50" charset="-127"/>
                </a:rPr>
                <a:t> 개도국보다 </a:t>
              </a:r>
              <a:endParaRPr kumimoji="1" lang="en-US" altLang="ko-KR" sz="1100" b="1" spc="-5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100" b="1" spc="-50" dirty="0" smtClean="0">
                  <a:solidFill>
                    <a:srgbClr val="FFFFFF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r>
                <a:rPr kumimoji="1" lang="ko-KR" altLang="en-US" sz="1100" b="1" spc="-50" smtClean="0">
                  <a:solidFill>
                    <a:srgbClr val="FFFFFF"/>
                  </a:solidFill>
                  <a:latin typeface="맑은 고딕" pitchFamily="50" charset="-127"/>
                  <a:ea typeface="맑은 고딕" pitchFamily="50" charset="-127"/>
                </a:rPr>
                <a:t>배 이상 비싸다</a:t>
              </a:r>
              <a:r>
                <a:rPr kumimoji="1" lang="en-US" altLang="ko-KR" sz="1100" b="1" spc="-50" smtClean="0">
                  <a:solidFill>
                    <a:srgbClr val="FFFFFF"/>
                  </a:solidFill>
                  <a:latin typeface="맑은 고딕" pitchFamily="50" charset="-127"/>
                  <a:ea typeface="맑은 고딕" pitchFamily="50" charset="-127"/>
                </a:rPr>
                <a:t>”</a:t>
              </a:r>
              <a:endParaRPr kumimoji="1" lang="ko-KR" altLang="en-US" sz="1100" b="1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063059" y="4978515"/>
              <a:ext cx="2065317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100" b="1" spc="-50" dirty="0" smtClean="0">
                  <a:solidFill>
                    <a:srgbClr val="FFFFFF"/>
                  </a:solidFill>
                  <a:latin typeface="맑은 고딕" pitchFamily="50" charset="-127"/>
                  <a:ea typeface="맑은 고딕" pitchFamily="50" charset="-127"/>
                </a:rPr>
                <a:t>“</a:t>
              </a:r>
              <a:r>
                <a:rPr kumimoji="1" lang="ko-KR" altLang="en-US" sz="1100" b="1" spc="-50" smtClean="0">
                  <a:solidFill>
                    <a:srgbClr val="FFFFFF"/>
                  </a:solidFill>
                  <a:latin typeface="맑은 고딕" pitchFamily="50" charset="-127"/>
                  <a:ea typeface="맑은 고딕" pitchFamily="50" charset="-127"/>
                </a:rPr>
                <a:t>고령화 </a:t>
              </a:r>
              <a:r>
                <a:rPr kumimoji="1" lang="en-US" altLang="ko-KR" sz="1100" b="1" spc="-50" dirty="0" smtClean="0">
                  <a:solidFill>
                    <a:srgbClr val="FFFFFF"/>
                  </a:solidFill>
                  <a:latin typeface="맑은 고딕" pitchFamily="50" charset="-127"/>
                  <a:ea typeface="맑은 고딕" pitchFamily="50" charset="-127"/>
                </a:rPr>
                <a:t>·</a:t>
              </a:r>
              <a:r>
                <a:rPr kumimoji="1" lang="ko-KR" altLang="en-US" sz="1100" b="1" spc="-50">
                  <a:solidFill>
                    <a:srgbClr val="FFFFFF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kumimoji="1" lang="ko-KR" altLang="en-US" sz="1100" b="1" spc="-50" smtClean="0">
                  <a:solidFill>
                    <a:srgbClr val="FFFFFF"/>
                  </a:solidFill>
                  <a:latin typeface="맑은 고딕" pitchFamily="50" charset="-127"/>
                  <a:ea typeface="맑은 고딕" pitchFamily="50" charset="-127"/>
                </a:rPr>
                <a:t>은퇴로 숙련된 </a:t>
              </a:r>
              <a:endParaRPr kumimoji="1" lang="en-US" altLang="ko-KR" sz="1100" b="1" spc="-5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100" b="1" spc="-50" smtClean="0">
                  <a:solidFill>
                    <a:srgbClr val="FFFFFF"/>
                  </a:solidFill>
                  <a:latin typeface="맑은 고딕" pitchFamily="50" charset="-127"/>
                  <a:ea typeface="맑은 고딕" pitchFamily="50" charset="-127"/>
                </a:rPr>
                <a:t>전문인력을 구하기가</a:t>
              </a:r>
              <a:endParaRPr kumimoji="1" lang="en-US" altLang="ko-KR" sz="1100" b="1" spc="-5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100" b="1" spc="-50" smtClean="0">
                  <a:solidFill>
                    <a:srgbClr val="FFFFFF"/>
                  </a:solidFill>
                  <a:latin typeface="맑은 고딕" pitchFamily="50" charset="-127"/>
                  <a:ea typeface="맑은 고딕" pitchFamily="50" charset="-127"/>
                </a:rPr>
                <a:t>어렵다</a:t>
              </a:r>
              <a:r>
                <a:rPr kumimoji="1" lang="en-US" altLang="ko-KR" sz="1100" b="1" spc="-50" smtClean="0">
                  <a:solidFill>
                    <a:srgbClr val="FFFFFF"/>
                  </a:solidFill>
                  <a:latin typeface="맑은 고딕" pitchFamily="50" charset="-127"/>
                  <a:ea typeface="맑은 고딕" pitchFamily="50" charset="-127"/>
                </a:rPr>
                <a:t>.”</a:t>
              </a:r>
              <a:endParaRPr kumimoji="1" lang="ko-KR" altLang="en-US" sz="1100" b="1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3917508" y="4978515"/>
              <a:ext cx="2065317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100" b="1" spc="-50" dirty="0" smtClean="0">
                  <a:solidFill>
                    <a:srgbClr val="FFFFFF"/>
                  </a:solidFill>
                  <a:latin typeface="맑은 고딕" pitchFamily="50" charset="-127"/>
                  <a:ea typeface="맑은 고딕" pitchFamily="50" charset="-127"/>
                </a:rPr>
                <a:t>“</a:t>
              </a:r>
              <a:r>
                <a:rPr kumimoji="1" lang="ko-KR" altLang="en-US" sz="1100" b="1" spc="-50" dirty="0" smtClean="0">
                  <a:solidFill>
                    <a:srgbClr val="FFFFFF"/>
                  </a:solidFill>
                  <a:latin typeface="맑은 고딕" pitchFamily="50" charset="-127"/>
                  <a:ea typeface="맑은 고딕" pitchFamily="50" charset="-127"/>
                </a:rPr>
                <a:t>고객들은 점점</a:t>
              </a:r>
              <a:endParaRPr kumimoji="1" lang="en-US" altLang="ko-KR" sz="1100" b="1" spc="-5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100" b="1" spc="-50" dirty="0" smtClean="0">
                  <a:solidFill>
                    <a:srgbClr val="FFFFFF"/>
                  </a:solidFill>
                  <a:latin typeface="맑은 고딕" pitchFamily="50" charset="-127"/>
                  <a:ea typeface="맑은 고딕" pitchFamily="50" charset="-127"/>
                </a:rPr>
                <a:t>맞춤형 제품을</a:t>
              </a:r>
              <a:endParaRPr kumimoji="1" lang="en-US" altLang="ko-KR" sz="1100" b="1" spc="-5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100" b="1" spc="-50" dirty="0" smtClean="0">
                  <a:solidFill>
                    <a:srgbClr val="FFFFFF"/>
                  </a:solidFill>
                  <a:latin typeface="맑은 고딕" pitchFamily="50" charset="-127"/>
                  <a:ea typeface="맑은 고딕" pitchFamily="50" charset="-127"/>
                </a:rPr>
                <a:t>요구하고 더 빨리</a:t>
              </a:r>
              <a:endParaRPr kumimoji="1" lang="en-US" altLang="ko-KR" sz="1100" b="1" spc="-5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100" b="1" spc="-50" dirty="0" smtClean="0">
                  <a:solidFill>
                    <a:srgbClr val="FFFFFF"/>
                  </a:solidFill>
                  <a:latin typeface="맑은 고딕" pitchFamily="50" charset="-127"/>
                  <a:ea typeface="맑은 고딕" pitchFamily="50" charset="-127"/>
                </a:rPr>
                <a:t>공급받기를 원하고 있다</a:t>
              </a:r>
              <a:r>
                <a:rPr kumimoji="1" lang="en-US" altLang="ko-KR" sz="1100" b="1" spc="-50" dirty="0" smtClean="0">
                  <a:solidFill>
                    <a:srgbClr val="FFFFFF"/>
                  </a:solidFill>
                  <a:latin typeface="맑은 고딕" pitchFamily="50" charset="-127"/>
                  <a:ea typeface="맑은 고딕" pitchFamily="50" charset="-127"/>
                </a:rPr>
                <a:t>.”</a:t>
              </a:r>
              <a:endParaRPr kumimoji="1" lang="ko-KR" altLang="en-US" sz="11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5792383" y="4978515"/>
              <a:ext cx="2065317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100" b="1" spc="-50" dirty="0" smtClean="0">
                  <a:solidFill>
                    <a:srgbClr val="FFFFFF"/>
                  </a:solidFill>
                  <a:latin typeface="맑은 고딕" pitchFamily="50" charset="-127"/>
                  <a:ea typeface="맑은 고딕" pitchFamily="50" charset="-127"/>
                </a:rPr>
                <a:t>“</a:t>
              </a:r>
              <a:r>
                <a:rPr kumimoji="1" lang="ko-KR" altLang="en-US" sz="1100" b="1" spc="-50" dirty="0" smtClean="0">
                  <a:solidFill>
                    <a:srgbClr val="FFFFFF"/>
                  </a:solidFill>
                  <a:latin typeface="맑은 고딕" pitchFamily="50" charset="-127"/>
                  <a:ea typeface="맑은 고딕" pitchFamily="50" charset="-127"/>
                </a:rPr>
                <a:t>제조 강국들이</a:t>
              </a:r>
              <a:endParaRPr kumimoji="1" lang="en-US" altLang="ko-KR" sz="1100" b="1" spc="-5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100" b="1" spc="-50" dirty="0" smtClean="0">
                  <a:solidFill>
                    <a:srgbClr val="FFFFFF"/>
                  </a:solidFill>
                  <a:latin typeface="맑은 고딕" pitchFamily="50" charset="-127"/>
                  <a:ea typeface="맑은 고딕" pitchFamily="50" charset="-127"/>
                </a:rPr>
                <a:t>자국 제조업 경쟁력</a:t>
              </a:r>
              <a:endParaRPr kumimoji="1" lang="en-US" altLang="ko-KR" sz="1100" b="1" spc="-5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100" b="1" spc="-50" dirty="0" smtClean="0">
                  <a:solidFill>
                    <a:srgbClr val="FFFFFF"/>
                  </a:solidFill>
                  <a:latin typeface="맑은 고딕" pitchFamily="50" charset="-127"/>
                  <a:ea typeface="맑은 고딕" pitchFamily="50" charset="-127"/>
                </a:rPr>
                <a:t>강화를 위한 정책들을</a:t>
              </a:r>
              <a:endParaRPr kumimoji="1" lang="en-US" altLang="ko-KR" sz="1100" b="1" spc="-5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100" b="1" spc="-50" dirty="0" smtClean="0">
                  <a:solidFill>
                    <a:srgbClr val="FFFFFF"/>
                  </a:solidFill>
                  <a:latin typeface="맑은 고딕" pitchFamily="50" charset="-127"/>
                  <a:ea typeface="맑은 고딕" pitchFamily="50" charset="-127"/>
                </a:rPr>
                <a:t>내놓고 있다</a:t>
              </a:r>
              <a:r>
                <a:rPr kumimoji="1" lang="en-US" altLang="ko-KR" sz="1100" b="1" spc="-50" dirty="0" smtClean="0">
                  <a:solidFill>
                    <a:srgbClr val="FFFFFF"/>
                  </a:solidFill>
                  <a:latin typeface="맑은 고딕" pitchFamily="50" charset="-127"/>
                  <a:ea typeface="맑은 고딕" pitchFamily="50" charset="-127"/>
                </a:rPr>
                <a:t>.”</a:t>
              </a:r>
              <a:endParaRPr kumimoji="1" lang="ko-KR" altLang="en-US" sz="11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7654922" y="4978515"/>
              <a:ext cx="2065317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100" b="1" spc="-50" dirty="0" smtClean="0">
                  <a:solidFill>
                    <a:srgbClr val="FFFFFF"/>
                  </a:solidFill>
                  <a:latin typeface="맑은 고딕" pitchFamily="50" charset="-127"/>
                  <a:ea typeface="맑은 고딕" pitchFamily="50" charset="-127"/>
                </a:rPr>
                <a:t>“</a:t>
              </a:r>
              <a:r>
                <a:rPr kumimoji="1" lang="ko-KR" altLang="en-US" sz="1100" b="1" spc="-50" smtClean="0">
                  <a:solidFill>
                    <a:srgbClr val="FFFFFF"/>
                  </a:solidFill>
                  <a:latin typeface="맑은 고딕" pitchFamily="50" charset="-127"/>
                  <a:ea typeface="맑은 고딕" pitchFamily="50" charset="-127"/>
                </a:rPr>
                <a:t>제조업의 근본적</a:t>
              </a:r>
              <a:endParaRPr kumimoji="1" lang="en-US" altLang="ko-KR" sz="1100" b="1" spc="-5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100" b="1" spc="-50" smtClean="0">
                  <a:solidFill>
                    <a:srgbClr val="FFFFFF"/>
                  </a:solidFill>
                  <a:latin typeface="맑은 고딕" pitchFamily="50" charset="-127"/>
                  <a:ea typeface="맑은 고딕" pitchFamily="50" charset="-127"/>
                </a:rPr>
                <a:t>변화를 촉진할 수 있는</a:t>
              </a:r>
              <a:endParaRPr kumimoji="1" lang="en-US" altLang="ko-KR" sz="1100" b="1" spc="-5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100" b="1" spc="-50" smtClean="0">
                  <a:solidFill>
                    <a:srgbClr val="FFFFFF"/>
                  </a:solidFill>
                  <a:latin typeface="맑은 고딕" pitchFamily="50" charset="-127"/>
                  <a:ea typeface="맑은 고딕" pitchFamily="50" charset="-127"/>
                </a:rPr>
                <a:t>기술적 진보가</a:t>
              </a:r>
              <a:endParaRPr kumimoji="1" lang="en-US" altLang="ko-KR" sz="1100" b="1" spc="-5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100" b="1" spc="-50" smtClean="0">
                  <a:solidFill>
                    <a:srgbClr val="FFFFFF"/>
                  </a:solidFill>
                  <a:latin typeface="맑은 고딕" pitchFamily="50" charset="-127"/>
                  <a:ea typeface="맑은 고딕" pitchFamily="50" charset="-127"/>
                </a:rPr>
                <a:t>이루어지고 있다</a:t>
              </a:r>
              <a:r>
                <a:rPr kumimoji="1" lang="en-US" altLang="ko-KR" sz="1100" b="1" spc="-50" smtClean="0">
                  <a:solidFill>
                    <a:srgbClr val="FFFFFF"/>
                  </a:solidFill>
                  <a:latin typeface="맑은 고딕" pitchFamily="50" charset="-127"/>
                  <a:ea typeface="맑은 고딕" pitchFamily="50" charset="-127"/>
                </a:rPr>
                <a:t>.”</a:t>
              </a:r>
              <a:endParaRPr kumimoji="1" lang="ko-KR" altLang="en-US" sz="1100" b="1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51" name="대각선 방향의 모서리가 둥근 사각형 50"/>
          <p:cNvSpPr/>
          <p:nvPr/>
        </p:nvSpPr>
        <p:spPr>
          <a:xfrm>
            <a:off x="502244" y="5378367"/>
            <a:ext cx="8905529" cy="801718"/>
          </a:xfrm>
          <a:prstGeom prst="round2DiagRect">
            <a:avLst/>
          </a:prstGeom>
          <a:solidFill>
            <a:srgbClr val="CFDDE3">
              <a:alpha val="48000"/>
            </a:srgbClr>
          </a:solidFill>
          <a:ln w="63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37725" y="5552191"/>
            <a:ext cx="8649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solidFill>
                  <a:srgbClr val="002060"/>
                </a:solidFill>
                <a:latin typeface="+mn-ea"/>
                <a:ea typeface="+mn-ea"/>
              </a:defRPr>
            </a:lvl1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 smtClean="0">
                <a:latin typeface="굴림"/>
                <a:ea typeface="굴림"/>
              </a:rPr>
              <a:t>4</a:t>
            </a:r>
            <a:r>
              <a:rPr kumimoji="1" lang="ko-KR" altLang="en-US" sz="1400" dirty="0">
                <a:latin typeface="굴림"/>
                <a:ea typeface="굴림"/>
              </a:rPr>
              <a:t>차 산업혁명의 시대에도 전통적 제조 강국으로서 경쟁력을 유지하기 위해서는</a:t>
            </a:r>
            <a:r>
              <a:rPr kumimoji="1" lang="en-US" altLang="ko-KR" sz="1400" dirty="0">
                <a:latin typeface="굴림"/>
                <a:ea typeface="굴림"/>
              </a:rPr>
              <a:t/>
            </a:r>
            <a:br>
              <a:rPr kumimoji="1" lang="en-US" altLang="ko-KR" sz="1400" dirty="0">
                <a:latin typeface="굴림"/>
                <a:ea typeface="굴림"/>
              </a:rPr>
            </a:br>
            <a:r>
              <a:rPr kumimoji="1" lang="ko-KR" altLang="en-US" sz="1400" dirty="0">
                <a:latin typeface="굴림"/>
                <a:ea typeface="굴림"/>
              </a:rPr>
              <a:t>스마트 </a:t>
            </a:r>
            <a:r>
              <a:rPr kumimoji="1" lang="ko-KR" altLang="en-US" sz="1400" dirty="0" err="1">
                <a:latin typeface="굴림"/>
                <a:ea typeface="굴림"/>
              </a:rPr>
              <a:t>팩토리와</a:t>
            </a:r>
            <a:r>
              <a:rPr kumimoji="1" lang="ko-KR" altLang="en-US" sz="1400" dirty="0">
                <a:latin typeface="굴림"/>
                <a:ea typeface="굴림"/>
              </a:rPr>
              <a:t> 같은 기술 혁신을 서둘러야 한다는 위기의식 </a:t>
            </a:r>
            <a:r>
              <a:rPr kumimoji="1" lang="ko-KR" altLang="en-US" sz="1400" dirty="0" smtClean="0">
                <a:latin typeface="굴림"/>
                <a:ea typeface="굴림"/>
              </a:rPr>
              <a:t>확산</a:t>
            </a:r>
            <a:endParaRPr kumimoji="1" lang="ko-KR" altLang="en-US" sz="1400" dirty="0"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40187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3769430" cy="332399"/>
            <a:chOff x="802399" y="1030552"/>
            <a:chExt cx="3769430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3769430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Monolithics</a:t>
              </a:r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- Problems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Ⅱ. </a:t>
            </a:r>
            <a:r>
              <a:rPr lang="en-US" altLang="ko-KR" kern="0" dirty="0" err="1">
                <a:solidFill>
                  <a:srgbClr val="000000"/>
                </a:solidFill>
                <a:latin typeface="+mj-ea"/>
                <a:ea typeface="+mj-ea"/>
              </a:rPr>
              <a:t>Microservices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76" y="4227305"/>
            <a:ext cx="3305393" cy="2118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296482" y="1028181"/>
            <a:ext cx="868817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Complexity reduces agility</a:t>
            </a:r>
          </a:p>
          <a:p>
            <a:pPr marL="742950" lvl="1" indent="-285750" latinLnBrk="0">
              <a:buFont typeface="Arial" panose="020B0604020202020204" pitchFamily="34" charset="0"/>
              <a:buChar char="•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“Hit a wall”</a:t>
            </a:r>
          </a:p>
          <a:p>
            <a:pPr marL="742950" lvl="1" indent="-285750" latinLnBrk="0">
              <a:buFont typeface="Arial" panose="020B0604020202020204" pitchFamily="34" charset="0"/>
              <a:buChar char="•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Affects the ability to complete</a:t>
            </a:r>
          </a:p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Difficult to understand and contribute</a:t>
            </a:r>
          </a:p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Coupling creates unintended consequences and delays</a:t>
            </a:r>
          </a:p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May not work well with cloud infrastructure</a:t>
            </a:r>
          </a:p>
          <a:p>
            <a:pPr marL="742950" lvl="1" indent="-285750" latinLnBrk="0">
              <a:buFont typeface="Arial" panose="020B0604020202020204" pitchFamily="34" charset="0"/>
              <a:buChar char="•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Not 12-factor conformant</a:t>
            </a:r>
          </a:p>
          <a:p>
            <a:pPr marL="742950" lvl="1" indent="-285750" latinLnBrk="0">
              <a:buFont typeface="Arial" panose="020B0604020202020204" pitchFamily="34" charset="0"/>
              <a:buChar char="•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Doesn’t scale well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882" y="4268874"/>
            <a:ext cx="3857625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656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3671647" cy="332399"/>
            <a:chOff x="802399" y="1030552"/>
            <a:chExt cx="3671647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3671647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Microservice</a:t>
              </a:r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Features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Ⅱ. </a:t>
            </a:r>
            <a:r>
              <a:rPr lang="en-US" altLang="ko-KR" kern="0" dirty="0" err="1">
                <a:solidFill>
                  <a:srgbClr val="000000"/>
                </a:solidFill>
                <a:latin typeface="+mj-ea"/>
                <a:ea typeface="+mj-ea"/>
              </a:rPr>
              <a:t>Microservices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1686" y="1039952"/>
            <a:ext cx="924043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API interaction only</a:t>
            </a:r>
          </a:p>
          <a:p>
            <a:pPr marL="742950" lvl="1" indent="-285750" latinLnBrk="0">
              <a:buFont typeface="Arial" panose="020B0604020202020204" pitchFamily="34" charset="0"/>
              <a:buChar char="•"/>
              <a:defRPr/>
            </a:pPr>
            <a:r>
              <a:rPr lang="ko-KR" altLang="en-US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느슨한 결합</a:t>
            </a: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및 </a:t>
            </a: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Often RESTful APIs</a:t>
            </a:r>
          </a:p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Bounded contexts / domain-driven design</a:t>
            </a:r>
          </a:p>
          <a:p>
            <a:pPr marL="742950" lvl="1" indent="-285750" latinLnBrk="0">
              <a:buFont typeface="Arial" panose="020B0604020202020204" pitchFamily="34" charset="0"/>
              <a:buChar char="•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Single view of data</a:t>
            </a:r>
          </a:p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ko-KR" altLang="en-US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독립적으로 배포 가능한 응용 프로그램</a:t>
            </a:r>
            <a:endParaRPr lang="en-US" altLang="ko-KR" sz="2000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Polyglot persistence</a:t>
            </a:r>
          </a:p>
          <a:p>
            <a:pPr marL="742950" lvl="1" indent="-285750" latinLnBrk="0">
              <a:buFont typeface="Arial" panose="020B0604020202020204" pitchFamily="34" charset="0"/>
              <a:buChar char="•"/>
              <a:defRPr/>
            </a:pPr>
            <a:r>
              <a:rPr lang="ko-KR" altLang="en-US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각 서비스는 가장 적합한 스토리지 시스템을 사용</a:t>
            </a:r>
            <a:endParaRPr lang="en-US" altLang="ko-KR" sz="2000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lvl="1" indent="-285750" latinLnBrk="0">
              <a:buFont typeface="Arial" panose="020B0604020202020204" pitchFamily="34" charset="0"/>
              <a:buChar char="•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Relational DB, key-value store, document store …</a:t>
            </a:r>
          </a:p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Multi-language (if desired)</a:t>
            </a:r>
          </a:p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Independently scalable</a:t>
            </a:r>
          </a:p>
        </p:txBody>
      </p:sp>
      <p:pic>
        <p:nvPicPr>
          <p:cNvPr id="10" name="Picture 6" descr="https://www.nginx.com/blog/introduction-to-microservices/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15" y="3534906"/>
            <a:ext cx="3894695" cy="295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61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3308150" cy="332399"/>
            <a:chOff x="802399" y="1030552"/>
            <a:chExt cx="3308150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3308150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Microservice</a:t>
              </a:r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Teams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Ⅱ. </a:t>
            </a:r>
            <a:r>
              <a:rPr lang="en-US" altLang="ko-KR" kern="0" dirty="0" err="1">
                <a:solidFill>
                  <a:srgbClr val="000000"/>
                </a:solidFill>
                <a:latin typeface="+mj-ea"/>
                <a:ea typeface="+mj-ea"/>
              </a:rPr>
              <a:t>Microservices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93964" y="1053298"/>
            <a:ext cx="912273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Small teams communicating through API contracts</a:t>
            </a:r>
          </a:p>
          <a:p>
            <a:pPr marL="742950" lvl="1" indent="-285750" latinLnBrk="0">
              <a:buFont typeface="Arial" panose="020B0604020202020204" pitchFamily="34" charset="0"/>
              <a:buChar char="•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“Two pizza” teams</a:t>
            </a:r>
          </a:p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Develop, test and deploy each service independently</a:t>
            </a:r>
          </a:p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Often test-driven</a:t>
            </a:r>
          </a:p>
          <a:p>
            <a:pPr marL="742950" lvl="1" indent="-285750" latinLnBrk="0">
              <a:buFont typeface="Arial" panose="020B0604020202020204" pitchFamily="34" charset="0"/>
              <a:buChar char="•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team A provides tests for team B to run on their </a:t>
            </a:r>
            <a:r>
              <a:rPr lang="en-US" altLang="ko-KR" sz="2000" kern="0" dirty="0" err="1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microservice</a:t>
            </a: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- “this is what we need from your service”</a:t>
            </a:r>
          </a:p>
          <a:p>
            <a:pPr marL="742950" lvl="1" indent="-285750" latinLnBrk="0">
              <a:buFont typeface="Arial" panose="020B0604020202020204" pitchFamily="34" charset="0"/>
              <a:buChar char="•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The tests must pass - that and the API is the contract between teams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60" y="4022121"/>
            <a:ext cx="2877028" cy="178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 descr="Microservice Teams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888" y="3403686"/>
            <a:ext cx="5116945" cy="312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55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1839927" cy="332399"/>
            <a:chOff x="802399" y="1030552"/>
            <a:chExt cx="1839927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1839927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Tradeoffs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Ⅱ. </a:t>
            </a:r>
            <a:r>
              <a:rPr lang="en-US" altLang="ko-KR" kern="0" dirty="0" err="1">
                <a:solidFill>
                  <a:srgbClr val="000000"/>
                </a:solidFill>
                <a:latin typeface="+mj-ea"/>
                <a:ea typeface="+mj-ea"/>
              </a:rPr>
              <a:t>Microservices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8622" y="1047504"/>
            <a:ext cx="546567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Monolith</a:t>
            </a:r>
          </a:p>
          <a:p>
            <a:pPr marL="742950" lvl="1" indent="-285750" latinLnBrk="0">
              <a:buFont typeface="Arial" panose="020B0604020202020204" pitchFamily="34" charset="0"/>
              <a:buChar char="•"/>
              <a:defRPr/>
            </a:pPr>
            <a:r>
              <a:rPr lang="ko-KR" altLang="en-US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처음에는 쉽게 제작 할 수 있음</a:t>
            </a:r>
            <a:endParaRPr lang="en-US" altLang="ko-KR" sz="2000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lvl="1" indent="-285750" latinLnBrk="0">
              <a:buFont typeface="Arial" panose="020B0604020202020204" pitchFamily="34" charset="0"/>
              <a:buChar char="•"/>
              <a:defRPr/>
            </a:pPr>
            <a:r>
              <a:rPr lang="ko-KR" altLang="en-US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궁극적으로 향상시키고 유지하기가 더 복잡함</a:t>
            </a:r>
            <a:endParaRPr lang="en-US" altLang="ko-KR" sz="2000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lvl="1" indent="-285750" latinLnBrk="0">
              <a:buFont typeface="Arial" panose="020B0604020202020204" pitchFamily="34" charset="0"/>
              <a:buChar char="•"/>
              <a:defRPr/>
            </a:pPr>
            <a:endParaRPr lang="en-US" altLang="ko-KR" sz="2000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lvl="1" indent="-285750" latinLnBrk="0">
              <a:buFont typeface="Arial" panose="020B0604020202020204" pitchFamily="34" charset="0"/>
              <a:buChar char="•"/>
              <a:defRPr/>
            </a:pPr>
            <a:endParaRPr lang="en-US" altLang="ko-KR" sz="2000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en-US" altLang="ko-KR" sz="2000" kern="0" dirty="0" err="1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Microservices</a:t>
            </a:r>
            <a:endParaRPr lang="en-US" altLang="ko-KR" sz="2000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lvl="1" indent="-285750" latinLnBrk="0">
              <a:buFont typeface="Arial" panose="020B0604020202020204" pitchFamily="34" charset="0"/>
              <a:buChar char="•"/>
              <a:defRPr/>
            </a:pPr>
            <a:r>
              <a:rPr lang="ko-KR" altLang="en-US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처음에는 만들기가 어려움</a:t>
            </a:r>
            <a:endParaRPr lang="en-US" altLang="ko-KR" sz="2000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lvl="1" indent="-285750" latinLnBrk="0">
              <a:buFont typeface="Arial" panose="020B0604020202020204" pitchFamily="34" charset="0"/>
              <a:buChar char="•"/>
              <a:defRPr/>
            </a:pPr>
            <a:r>
              <a:rPr lang="ko-KR" altLang="en-US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궁극적으로 확장</a:t>
            </a: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향상 및 유지 관리가 더 쉬움</a:t>
            </a:r>
            <a:endParaRPr lang="en-US" altLang="ko-KR" sz="2000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lvl="1" indent="-285750" latinLnBrk="0">
              <a:buFont typeface="Arial" panose="020B0604020202020204" pitchFamily="34" charset="0"/>
              <a:buChar char="•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Scaling out </a:t>
            </a:r>
            <a:r>
              <a:rPr lang="ko-KR" altLang="en-US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이 쉬움</a:t>
            </a:r>
            <a:endParaRPr lang="en-US" altLang="ko-KR" sz="2000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lvl="1" indent="-285750" latinLnBrk="0">
              <a:buFont typeface="Arial" panose="020B0604020202020204" pitchFamily="34" charset="0"/>
              <a:buChar char="•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Many more moving parts to manage</a:t>
            </a: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559" y="1185072"/>
            <a:ext cx="2741424" cy="1916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234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2854116" cy="332399"/>
            <a:chOff x="802399" y="1030552"/>
            <a:chExt cx="2854116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2854116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Why a Platform?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Ⅱ. </a:t>
            </a:r>
            <a:r>
              <a:rPr lang="en-US" altLang="ko-KR" kern="0" dirty="0" err="1">
                <a:solidFill>
                  <a:srgbClr val="000000"/>
                </a:solidFill>
                <a:latin typeface="+mj-ea"/>
                <a:ea typeface="+mj-ea"/>
              </a:rPr>
              <a:t>Microservices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84223" y="1036093"/>
            <a:ext cx="907747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ko-KR" altLang="en-US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분산</a:t>
            </a: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시스템 배포가 복잡함</a:t>
            </a:r>
            <a:endParaRPr lang="en-US" altLang="ko-KR" sz="2000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lvl="1" indent="-285750" latinLnBrk="0">
              <a:buFont typeface="Arial" panose="020B0604020202020204" pitchFamily="34" charset="0"/>
              <a:buChar char="•"/>
              <a:defRPr/>
            </a:pPr>
            <a:r>
              <a:rPr lang="ko-KR" altLang="en-US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보안</a:t>
            </a: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복원력</a:t>
            </a: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이중화</a:t>
            </a: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로드 밸런스</a:t>
            </a:r>
            <a:endParaRPr lang="en-US" altLang="ko-KR" sz="2000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ko-KR" altLang="en-US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분산 된 문제를 해결하는 데 알려진 패턴을 가지고 있음</a:t>
            </a:r>
            <a:endParaRPr lang="en-US" altLang="ko-KR" sz="2000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ko-KR" altLang="en-US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플랫폼은 이러한 필요한 도구를 제공</a:t>
            </a:r>
            <a:endParaRPr lang="en-US" altLang="ko-KR" sz="2000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lvl="1" indent="-285750" latinLnBrk="0">
              <a:buFont typeface="Arial" panose="020B0604020202020204" pitchFamily="34" charset="0"/>
              <a:buChar char="•"/>
              <a:defRPr/>
            </a:pPr>
            <a:r>
              <a:rPr lang="en-US" altLang="ko-KR" sz="2000" kern="0" dirty="0" err="1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Microservice</a:t>
            </a: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기반 시스템 배치를 위해 적합하게 구성됨</a:t>
            </a:r>
            <a:endParaRPr lang="en-US" altLang="ko-KR" sz="2000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lvl="1" indent="-285750" latinLnBrk="0">
              <a:buFont typeface="Arial" panose="020B0604020202020204" pitchFamily="34" charset="0"/>
              <a:buChar char="•"/>
              <a:defRPr/>
            </a:pPr>
            <a:r>
              <a:rPr lang="ko-KR" altLang="en-US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응용 프로그램 </a:t>
            </a:r>
            <a:r>
              <a:rPr lang="ko-KR" altLang="en-US" sz="2000" kern="0" dirty="0" err="1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인스턴스가</a:t>
            </a:r>
            <a:r>
              <a:rPr lang="ko-KR" altLang="en-US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배포 단위</a:t>
            </a:r>
            <a:endParaRPr lang="en-US" altLang="ko-KR" sz="2000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lvl="1" indent="-285750" latinLnBrk="0">
              <a:buFont typeface="Arial" panose="020B0604020202020204" pitchFamily="34" charset="0"/>
              <a:buChar char="•"/>
              <a:defRPr/>
            </a:pPr>
            <a:r>
              <a:rPr lang="ko-KR" altLang="en-US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필요에 따라 독립적으로 시작</a:t>
            </a: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중지 및 재 시작 가능</a:t>
            </a:r>
            <a:endParaRPr lang="en-US" altLang="ko-KR" sz="2000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lvl="1" indent="-285750" latinLnBrk="0">
              <a:buFont typeface="Arial" panose="020B0604020202020204" pitchFamily="34" charset="0"/>
              <a:buChar char="•"/>
              <a:defRPr/>
            </a:pPr>
            <a:r>
              <a:rPr lang="ko-KR" altLang="en-US" sz="2000" kern="0" dirty="0" err="1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동적로드</a:t>
            </a:r>
            <a:r>
              <a:rPr lang="ko-KR" altLang="en-US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kern="0" dirty="0" err="1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밸런싱</a:t>
            </a: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스케일링 및 </a:t>
            </a:r>
            <a:r>
              <a:rPr lang="ko-KR" altLang="en-US" sz="2000" kern="0" dirty="0" err="1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라우팅</a:t>
            </a:r>
            <a:r>
              <a:rPr lang="ko-KR" altLang="en-US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제공</a:t>
            </a:r>
            <a:endParaRPr lang="en-US" altLang="ko-KR" sz="2000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72" y="4794943"/>
            <a:ext cx="3287009" cy="776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991" y="3648261"/>
            <a:ext cx="5250110" cy="2625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311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2147191" cy="332399"/>
            <a:chOff x="802399" y="1030552"/>
            <a:chExt cx="2147191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2147191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Spring boot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Ⅲ. </a:t>
            </a: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Spring Cloud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8504" y="1124744"/>
            <a:ext cx="1535357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Spring Boot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란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?</a:t>
            </a:r>
            <a:endParaRPr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46623" y="1556792"/>
            <a:ext cx="8854197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Spring </a:t>
            </a:r>
            <a:r>
              <a:rPr lang="ko-KR" altLang="en-US" sz="2000" dirty="0" smtClean="0">
                <a:latin typeface="+mn-ea"/>
              </a:rPr>
              <a:t>어플리케이션은 일반적으로 많은 </a:t>
            </a:r>
            <a:r>
              <a:rPr lang="ko-KR" altLang="en-US" sz="2000" dirty="0" err="1" smtClean="0">
                <a:latin typeface="+mn-ea"/>
              </a:rPr>
              <a:t>셋업이</a:t>
            </a:r>
            <a:r>
              <a:rPr lang="ko-KR" altLang="en-US" sz="2000" dirty="0" smtClean="0">
                <a:latin typeface="+mn-ea"/>
              </a:rPr>
              <a:t> 필요함</a:t>
            </a:r>
            <a:endParaRPr lang="en-US" altLang="ko-KR" sz="2000" dirty="0" smtClean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 dirty="0" smtClean="0">
                <a:latin typeface="+mn-ea"/>
              </a:rPr>
              <a:t>예</a:t>
            </a:r>
            <a:r>
              <a:rPr lang="en-US" altLang="ko-KR" sz="1800" dirty="0" smtClean="0">
                <a:latin typeface="+mn-ea"/>
              </a:rPr>
              <a:t>) JPA </a:t>
            </a:r>
            <a:r>
              <a:rPr lang="ko-KR" altLang="en-US" sz="1800" dirty="0" smtClean="0">
                <a:latin typeface="+mn-ea"/>
              </a:rPr>
              <a:t>작업에 필요한 부분 </a:t>
            </a:r>
            <a:r>
              <a:rPr lang="en-US" altLang="ko-KR" sz="1800" dirty="0" smtClean="0">
                <a:latin typeface="+mn-ea"/>
              </a:rPr>
              <a:t>: </a:t>
            </a:r>
            <a:r>
              <a:rPr lang="en-US" altLang="ko-KR" sz="1800" dirty="0" err="1" smtClean="0">
                <a:latin typeface="+mn-ea"/>
              </a:rPr>
              <a:t>Datasource</a:t>
            </a:r>
            <a:r>
              <a:rPr lang="en-US" altLang="ko-KR" sz="1800" dirty="0">
                <a:latin typeface="+mn-ea"/>
              </a:rPr>
              <a:t>, </a:t>
            </a:r>
            <a:r>
              <a:rPr lang="en-US" altLang="ko-KR" sz="1800" dirty="0" err="1">
                <a:latin typeface="+mn-ea"/>
              </a:rPr>
              <a:t>TransactionManager</a:t>
            </a:r>
            <a:r>
              <a:rPr lang="en-US" altLang="ko-KR" sz="1800" dirty="0">
                <a:latin typeface="+mn-ea"/>
              </a:rPr>
              <a:t>, </a:t>
            </a:r>
            <a:r>
              <a:rPr lang="en-US" altLang="ko-KR" sz="1800" dirty="0" err="1">
                <a:latin typeface="+mn-ea"/>
              </a:rPr>
              <a:t>EntityManagerFactory</a:t>
            </a: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+mn-ea"/>
              </a:rPr>
              <a:t>예</a:t>
            </a:r>
            <a:r>
              <a:rPr lang="en-US" altLang="ko-KR" sz="1800" dirty="0">
                <a:latin typeface="+mn-ea"/>
              </a:rPr>
              <a:t>) </a:t>
            </a:r>
            <a:r>
              <a:rPr lang="en-US" altLang="ko-KR" sz="1800" dirty="0" smtClean="0">
                <a:latin typeface="+mn-ea"/>
              </a:rPr>
              <a:t>MVC </a:t>
            </a:r>
            <a:r>
              <a:rPr lang="ko-KR" altLang="en-US" sz="1800" dirty="0" smtClean="0">
                <a:latin typeface="+mn-ea"/>
              </a:rPr>
              <a:t>어플리케이션에 필요한 부분 </a:t>
            </a:r>
            <a:r>
              <a:rPr lang="en-US" altLang="ko-KR" sz="1800" dirty="0" smtClean="0">
                <a:latin typeface="+mn-ea"/>
              </a:rPr>
              <a:t>: </a:t>
            </a:r>
            <a:r>
              <a:rPr lang="en-US" altLang="ko-KR" sz="1800" dirty="0" err="1">
                <a:latin typeface="+mn-ea"/>
              </a:rPr>
              <a:t>WebApplicationInitializer</a:t>
            </a:r>
            <a:r>
              <a:rPr lang="en-US" altLang="ko-KR" sz="1800" dirty="0">
                <a:latin typeface="+mn-ea"/>
              </a:rPr>
              <a:t> / web.xml, </a:t>
            </a:r>
            <a:r>
              <a:rPr lang="en-US" altLang="ko-KR" sz="1800" dirty="0" err="1">
                <a:latin typeface="+mn-ea"/>
              </a:rPr>
              <a:t>ContextLoaderListener</a:t>
            </a:r>
            <a:r>
              <a:rPr lang="en-US" altLang="ko-KR" sz="1800" dirty="0">
                <a:latin typeface="+mn-ea"/>
              </a:rPr>
              <a:t>, </a:t>
            </a:r>
            <a:r>
              <a:rPr lang="en-US" altLang="ko-KR" sz="1800" dirty="0" err="1">
                <a:latin typeface="+mn-ea"/>
              </a:rPr>
              <a:t>DispatcherServlet</a:t>
            </a:r>
            <a:r>
              <a:rPr lang="en-US" altLang="ko-KR" sz="1800" dirty="0">
                <a:latin typeface="+mn-ea"/>
              </a:rPr>
              <a:t>, </a:t>
            </a:r>
            <a:r>
              <a:rPr lang="en-US" altLang="ko-KR" sz="1800" dirty="0" smtClean="0">
                <a:latin typeface="+mn-ea"/>
              </a:rPr>
              <a:t>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+mn-ea"/>
              </a:rPr>
              <a:t>JPA</a:t>
            </a:r>
            <a:r>
              <a:rPr lang="ko-KR" altLang="en-US" sz="1800" dirty="0">
                <a:latin typeface="+mn-ea"/>
              </a:rPr>
              <a:t>를 사용하는 </a:t>
            </a:r>
            <a:r>
              <a:rPr lang="en-US" altLang="ko-KR" sz="1800" dirty="0">
                <a:latin typeface="+mn-ea"/>
              </a:rPr>
              <a:t>MVC </a:t>
            </a:r>
            <a:r>
              <a:rPr lang="ko-KR" altLang="en-US" sz="1800" dirty="0" err="1" smtClean="0">
                <a:latin typeface="+mn-ea"/>
              </a:rPr>
              <a:t>앱에는</a:t>
            </a:r>
            <a:r>
              <a:rPr lang="ko-KR" altLang="en-US" sz="1800" dirty="0" smtClean="0">
                <a:latin typeface="+mn-ea"/>
              </a:rPr>
              <a:t> 이 </a:t>
            </a:r>
            <a:r>
              <a:rPr lang="ko-KR" altLang="en-US" sz="1800" dirty="0">
                <a:latin typeface="+mn-ea"/>
              </a:rPr>
              <a:t>모든 것이 </a:t>
            </a:r>
            <a:r>
              <a:rPr lang="ko-KR" altLang="en-US" sz="1800" dirty="0" smtClean="0">
                <a:latin typeface="+mn-ea"/>
              </a:rPr>
              <a:t>필요함</a:t>
            </a:r>
            <a:endParaRPr lang="ko-KR" altLang="en-US" sz="1800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Spring Boot</a:t>
            </a:r>
            <a:r>
              <a:rPr lang="ko-KR" altLang="en-US" sz="2000" dirty="0">
                <a:latin typeface="+mn-ea"/>
              </a:rPr>
              <a:t>는 </a:t>
            </a:r>
            <a:r>
              <a:rPr lang="en-US" altLang="ko-KR" sz="2000" dirty="0">
                <a:latin typeface="+mn-ea"/>
              </a:rPr>
              <a:t>spring framework</a:t>
            </a:r>
            <a:r>
              <a:rPr lang="ko-KR" altLang="en-US" sz="2000" dirty="0">
                <a:latin typeface="+mn-ea"/>
              </a:rPr>
              <a:t>를 기반으로 기존에 개발자가 직접 </a:t>
            </a:r>
            <a:r>
              <a:rPr lang="ko-KR" altLang="en-US" sz="2000" dirty="0" err="1" smtClean="0">
                <a:latin typeface="+mn-ea"/>
              </a:rPr>
              <a:t>해야했던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복잡한 설정들을 자동화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간편화시킬 </a:t>
            </a:r>
            <a:r>
              <a:rPr lang="ko-KR" altLang="en-US" sz="2000" dirty="0" smtClean="0">
                <a:latin typeface="+mn-ea"/>
              </a:rPr>
              <a:t>수 있게 제공</a:t>
            </a:r>
            <a:endParaRPr lang="en-US" altLang="ko-KR" sz="2000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단독 실행 가능한 </a:t>
            </a:r>
            <a:r>
              <a:rPr lang="en-US" altLang="ko-KR" sz="2000" dirty="0" smtClean="0">
                <a:latin typeface="+mn-ea"/>
              </a:rPr>
              <a:t>spring </a:t>
            </a:r>
            <a:r>
              <a:rPr lang="ko-KR" altLang="en-US" sz="2000" dirty="0" smtClean="0">
                <a:latin typeface="+mn-ea"/>
              </a:rPr>
              <a:t>어플리케이션을 생성</a:t>
            </a:r>
            <a:endParaRPr lang="en-US" altLang="ko-KR" sz="2000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내장형 </a:t>
            </a:r>
            <a:r>
              <a:rPr lang="en-US" altLang="ko-KR" sz="2000" dirty="0" smtClean="0">
                <a:latin typeface="+mn-ea"/>
              </a:rPr>
              <a:t>Tomcat, Jetty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혹은 </a:t>
            </a:r>
            <a:r>
              <a:rPr lang="en-US" altLang="ko-KR" sz="2000" dirty="0" smtClean="0">
                <a:latin typeface="+mn-ea"/>
              </a:rPr>
              <a:t>Undertow</a:t>
            </a:r>
            <a:r>
              <a:rPr lang="ko-KR" altLang="en-US" sz="2000" dirty="0" smtClean="0">
                <a:latin typeface="+mn-ea"/>
              </a:rPr>
              <a:t>를 </a:t>
            </a:r>
            <a:r>
              <a:rPr lang="ko-KR" altLang="en-US" sz="2000" dirty="0">
                <a:latin typeface="+mn-ea"/>
              </a:rPr>
              <a:t>내장</a:t>
            </a:r>
            <a:r>
              <a:rPr lang="en-US" altLang="ko-KR" sz="2000" dirty="0">
                <a:latin typeface="+mn-ea"/>
              </a:rPr>
              <a:t>(WAR</a:t>
            </a:r>
            <a:r>
              <a:rPr lang="ko-KR" altLang="en-US" sz="2000" dirty="0">
                <a:latin typeface="+mn-ea"/>
              </a:rPr>
              <a:t> 파일로 배포할 경우에는 </a:t>
            </a:r>
            <a:r>
              <a:rPr lang="ko-KR" altLang="en-US" sz="2000" dirty="0" smtClean="0">
                <a:latin typeface="+mn-ea"/>
              </a:rPr>
              <a:t>필요 없음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 err="1">
                <a:latin typeface="+mn-ea"/>
              </a:rPr>
              <a:t>기본설정되어</a:t>
            </a:r>
            <a:r>
              <a:rPr lang="ko-KR" altLang="en-US" sz="2000" dirty="0">
                <a:latin typeface="+mn-ea"/>
              </a:rPr>
              <a:t> 있는 </a:t>
            </a:r>
            <a:r>
              <a:rPr lang="en-US" altLang="ko-KR" sz="2000" dirty="0">
                <a:latin typeface="+mn-ea"/>
              </a:rPr>
              <a:t>'starter' </a:t>
            </a:r>
            <a:r>
              <a:rPr lang="ko-KR" altLang="en-US" sz="2000" dirty="0">
                <a:latin typeface="+mn-ea"/>
              </a:rPr>
              <a:t>컴포넌트들을 쉽게 </a:t>
            </a:r>
            <a:r>
              <a:rPr lang="ko-KR" altLang="en-US" sz="2000" dirty="0" smtClean="0">
                <a:latin typeface="+mn-ea"/>
              </a:rPr>
              <a:t>추가</a:t>
            </a:r>
            <a:endParaRPr lang="en-US" altLang="ko-KR" sz="2000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가능한 </a:t>
            </a:r>
            <a:r>
              <a:rPr lang="ko-KR" altLang="en-US" sz="2000" dirty="0" err="1">
                <a:latin typeface="+mn-ea"/>
              </a:rPr>
              <a:t>자동설정되어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있음</a:t>
            </a:r>
            <a:endParaRPr lang="en-US" altLang="ko-KR" sz="2000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상용화에 필요한 통계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상태 점검 및 외부설정을 </a:t>
            </a:r>
            <a:r>
              <a:rPr lang="ko-KR" altLang="en-US" sz="2000" dirty="0" smtClean="0">
                <a:latin typeface="+mn-ea"/>
              </a:rPr>
              <a:t>제공</a:t>
            </a:r>
            <a:endParaRPr lang="en-US" altLang="ko-KR" sz="2000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설정을 </a:t>
            </a:r>
            <a:r>
              <a:rPr lang="ko-KR" altLang="en-US" sz="2000" dirty="0">
                <a:latin typeface="+mn-ea"/>
              </a:rPr>
              <a:t>위한 </a:t>
            </a:r>
            <a:r>
              <a:rPr lang="en-US" altLang="ko-KR" sz="2000" dirty="0">
                <a:latin typeface="+mn-ea"/>
              </a:rPr>
              <a:t>XML </a:t>
            </a:r>
            <a:r>
              <a:rPr lang="ko-KR" altLang="en-US" sz="2000" dirty="0">
                <a:latin typeface="+mn-ea"/>
              </a:rPr>
              <a:t>코드를 생성하거나 요구하지 </a:t>
            </a:r>
            <a:r>
              <a:rPr lang="ko-KR" altLang="en-US" sz="2000" dirty="0" smtClean="0">
                <a:latin typeface="+mn-ea"/>
              </a:rPr>
              <a:t>않음</a:t>
            </a:r>
            <a:endParaRPr lang="en-US" altLang="ko-KR" sz="2000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Spring cloud </a:t>
            </a:r>
            <a:r>
              <a:rPr lang="ko-KR" altLang="en-US" sz="2000" dirty="0" smtClean="0">
                <a:latin typeface="+mn-ea"/>
              </a:rPr>
              <a:t>프로젝트는 </a:t>
            </a:r>
            <a:r>
              <a:rPr lang="en-US" altLang="ko-KR" sz="2000" dirty="0" smtClean="0">
                <a:latin typeface="+mn-ea"/>
              </a:rPr>
              <a:t>Spring boot </a:t>
            </a:r>
            <a:r>
              <a:rPr lang="ko-KR" altLang="en-US" sz="2000" dirty="0" smtClean="0">
                <a:latin typeface="+mn-ea"/>
              </a:rPr>
              <a:t>기반으로</a:t>
            </a:r>
            <a:r>
              <a:rPr lang="en-US" altLang="ko-KR" sz="2000" dirty="0" smtClean="0">
                <a:latin typeface="+mn-ea"/>
              </a:rPr>
              <a:t> MSA </a:t>
            </a:r>
            <a:r>
              <a:rPr lang="ko-KR" altLang="en-US" sz="2000" dirty="0" smtClean="0">
                <a:latin typeface="+mn-ea"/>
              </a:rPr>
              <a:t>서비스를 쉽게 제공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577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3304559" cy="332399"/>
            <a:chOff x="802399" y="1030552"/>
            <a:chExt cx="3304559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3304559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Spring Cloud </a:t>
              </a:r>
              <a:r>
                <a:rPr lang="en-US" altLang="ko-KR" sz="24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Config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Ⅲ. </a:t>
            </a: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Spring Cloud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8504" y="1124744"/>
            <a:ext cx="2931572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Spring Cloud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Config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의 필요성</a:t>
            </a:r>
            <a:endParaRPr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06545" y="1636421"/>
            <a:ext cx="9316161" cy="4386171"/>
            <a:chOff x="326939" y="1176132"/>
            <a:chExt cx="11263087" cy="5657675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FB93482-C9AB-47FE-B660-4EC630699643}"/>
                </a:ext>
              </a:extLst>
            </p:cNvPr>
            <p:cNvSpPr/>
            <p:nvPr/>
          </p:nvSpPr>
          <p:spPr>
            <a:xfrm>
              <a:off x="1369743" y="1176132"/>
              <a:ext cx="1711569" cy="152986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2800">
                  <a:solidFill>
                    <a:schemeClr val="tx2">
                      <a:lumMod val="50000"/>
                    </a:schemeClr>
                  </a:solidFill>
                </a:rPr>
                <a:t>서버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D3A85B2-F338-4BDD-8D0C-EA68A1DC4FC6}"/>
                </a:ext>
              </a:extLst>
            </p:cNvPr>
            <p:cNvSpPr/>
            <p:nvPr/>
          </p:nvSpPr>
          <p:spPr>
            <a:xfrm>
              <a:off x="1369742" y="3101873"/>
              <a:ext cx="1711569" cy="152986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800" dirty="0">
                  <a:solidFill>
                    <a:schemeClr val="tx2">
                      <a:lumMod val="50000"/>
                    </a:schemeClr>
                  </a:solidFill>
                </a:rPr>
                <a:t>App</a:t>
              </a:r>
              <a:endParaRPr lang="ko-KR" altLang="en-US" sz="28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D2AAB12C-19B9-4CE7-A3BD-8D8966C4723D}"/>
                </a:ext>
              </a:extLst>
            </p:cNvPr>
            <p:cNvSpPr/>
            <p:nvPr/>
          </p:nvSpPr>
          <p:spPr>
            <a:xfrm>
              <a:off x="1369741" y="4999145"/>
              <a:ext cx="1711569" cy="152986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175">
              <a:solidFill>
                <a:schemeClr val="accent3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2800" dirty="0">
                  <a:solidFill>
                    <a:schemeClr val="tx2">
                      <a:lumMod val="50000"/>
                    </a:schemeClr>
                  </a:solidFill>
                </a:rPr>
                <a:t>환경변수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3A50DDD-36CF-4608-8FE4-2CB4B25C6EA6}"/>
                </a:ext>
              </a:extLst>
            </p:cNvPr>
            <p:cNvSpPr/>
            <p:nvPr/>
          </p:nvSpPr>
          <p:spPr>
            <a:xfrm>
              <a:off x="1522143" y="1328532"/>
              <a:ext cx="1711569" cy="152986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2800">
                  <a:solidFill>
                    <a:schemeClr val="tx2">
                      <a:lumMod val="50000"/>
                    </a:schemeClr>
                  </a:solidFill>
                </a:rPr>
                <a:t>서버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D4DC5C37-83D3-48EA-94EB-0954C11F6169}"/>
                </a:ext>
              </a:extLst>
            </p:cNvPr>
            <p:cNvSpPr/>
            <p:nvPr/>
          </p:nvSpPr>
          <p:spPr>
            <a:xfrm>
              <a:off x="1674543" y="1480932"/>
              <a:ext cx="1711569" cy="152986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2">
                      <a:lumMod val="50000"/>
                    </a:schemeClr>
                  </a:solidFill>
                </a:rPr>
                <a:t>서버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D8415AB-EBB8-4642-BADA-0C9A1CA36543}"/>
                </a:ext>
              </a:extLst>
            </p:cNvPr>
            <p:cNvSpPr/>
            <p:nvPr/>
          </p:nvSpPr>
          <p:spPr>
            <a:xfrm>
              <a:off x="1522142" y="3254273"/>
              <a:ext cx="1711569" cy="152986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800" dirty="0">
                  <a:solidFill>
                    <a:schemeClr val="tx2">
                      <a:lumMod val="50000"/>
                    </a:schemeClr>
                  </a:solidFill>
                </a:rPr>
                <a:t>App</a:t>
              </a:r>
              <a:endParaRPr lang="ko-KR" altLang="en-US" sz="28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017354B6-C681-4D8D-A770-5E62A1A6A975}"/>
                </a:ext>
              </a:extLst>
            </p:cNvPr>
            <p:cNvSpPr/>
            <p:nvPr/>
          </p:nvSpPr>
          <p:spPr>
            <a:xfrm>
              <a:off x="1674542" y="3406673"/>
              <a:ext cx="1711569" cy="152986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400" dirty="0">
                  <a:solidFill>
                    <a:schemeClr val="tx2">
                      <a:lumMod val="50000"/>
                    </a:schemeClr>
                  </a:solidFill>
                </a:rPr>
                <a:t>App</a:t>
              </a:r>
              <a:endParaRPr lang="ko-KR" altLang="en-US" sz="24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2099FB9-F06B-4347-814F-48935F5C7D74}"/>
                </a:ext>
              </a:extLst>
            </p:cNvPr>
            <p:cNvSpPr/>
            <p:nvPr/>
          </p:nvSpPr>
          <p:spPr>
            <a:xfrm>
              <a:off x="1522141" y="5151545"/>
              <a:ext cx="1711569" cy="152986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175">
              <a:solidFill>
                <a:schemeClr val="accent3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2800" dirty="0">
                  <a:solidFill>
                    <a:schemeClr val="tx2">
                      <a:lumMod val="50000"/>
                    </a:schemeClr>
                  </a:solidFill>
                </a:rPr>
                <a:t>환경변수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5046E0C-ED0F-4D46-9552-E04D9EE8A792}"/>
                </a:ext>
              </a:extLst>
            </p:cNvPr>
            <p:cNvSpPr/>
            <p:nvPr/>
          </p:nvSpPr>
          <p:spPr>
            <a:xfrm>
              <a:off x="1674541" y="5303945"/>
              <a:ext cx="1711569" cy="152986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175">
              <a:solidFill>
                <a:schemeClr val="accent3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2400" dirty="0">
                  <a:solidFill>
                    <a:schemeClr val="tx2">
                      <a:lumMod val="50000"/>
                    </a:schemeClr>
                  </a:solidFill>
                </a:rPr>
                <a:t>환경변수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C255818-83A3-47BA-BD4A-CCEBF262A86A}"/>
                </a:ext>
              </a:extLst>
            </p:cNvPr>
            <p:cNvGrpSpPr/>
            <p:nvPr/>
          </p:nvGrpSpPr>
          <p:grpSpPr>
            <a:xfrm>
              <a:off x="326939" y="1938134"/>
              <a:ext cx="650218" cy="117230"/>
              <a:chOff x="246735" y="1477108"/>
              <a:chExt cx="650218" cy="117230"/>
            </a:xfrm>
          </p:grpSpPr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72CC4172-9A3B-4DA9-8485-8388BBE6D2E6}"/>
                  </a:ext>
                </a:extLst>
              </p:cNvPr>
              <p:cNvSpPr/>
              <p:nvPr/>
            </p:nvSpPr>
            <p:spPr>
              <a:xfrm>
                <a:off x="246735" y="1477108"/>
                <a:ext cx="116680" cy="117230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1D694FD3-981B-485C-9ACD-BCA9BD0C35B5}"/>
                  </a:ext>
                </a:extLst>
              </p:cNvPr>
              <p:cNvSpPr/>
              <p:nvPr/>
            </p:nvSpPr>
            <p:spPr>
              <a:xfrm>
                <a:off x="487195" y="1477108"/>
                <a:ext cx="116680" cy="117230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67F0FE8F-BB88-4B58-8C64-4C5422B1A770}"/>
                  </a:ext>
                </a:extLst>
              </p:cNvPr>
              <p:cNvSpPr/>
              <p:nvPr/>
            </p:nvSpPr>
            <p:spPr>
              <a:xfrm>
                <a:off x="780273" y="1477108"/>
                <a:ext cx="116680" cy="117230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757AAD9-0812-4225-806A-C4C0967001FE}"/>
                </a:ext>
              </a:extLst>
            </p:cNvPr>
            <p:cNvGrpSpPr/>
            <p:nvPr/>
          </p:nvGrpSpPr>
          <p:grpSpPr>
            <a:xfrm>
              <a:off x="348210" y="3904678"/>
              <a:ext cx="650218" cy="117230"/>
              <a:chOff x="246735" y="1477108"/>
              <a:chExt cx="650218" cy="117230"/>
            </a:xfrm>
          </p:grpSpPr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9360FA0C-6ED6-4409-972A-33C1D0A3ED40}"/>
                  </a:ext>
                </a:extLst>
              </p:cNvPr>
              <p:cNvSpPr/>
              <p:nvPr/>
            </p:nvSpPr>
            <p:spPr>
              <a:xfrm>
                <a:off x="246735" y="1477108"/>
                <a:ext cx="116680" cy="11723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EA8F6461-C662-48BD-B983-08AD59EA6377}"/>
                  </a:ext>
                </a:extLst>
              </p:cNvPr>
              <p:cNvSpPr/>
              <p:nvPr/>
            </p:nvSpPr>
            <p:spPr>
              <a:xfrm>
                <a:off x="487195" y="1477108"/>
                <a:ext cx="116680" cy="11723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3B61B995-C82D-4816-B325-5434C548612E}"/>
                  </a:ext>
                </a:extLst>
              </p:cNvPr>
              <p:cNvSpPr/>
              <p:nvPr/>
            </p:nvSpPr>
            <p:spPr>
              <a:xfrm>
                <a:off x="780273" y="1477108"/>
                <a:ext cx="116680" cy="11723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63CF6D7-37FE-43C3-B9D7-F7BD793BC92F}"/>
                </a:ext>
              </a:extLst>
            </p:cNvPr>
            <p:cNvGrpSpPr/>
            <p:nvPr/>
          </p:nvGrpSpPr>
          <p:grpSpPr>
            <a:xfrm>
              <a:off x="385279" y="5799246"/>
              <a:ext cx="650218" cy="117230"/>
              <a:chOff x="246735" y="1477108"/>
              <a:chExt cx="650218" cy="117230"/>
            </a:xfrm>
          </p:grpSpPr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B1E96461-104E-4D36-8CC1-F88A5641D60E}"/>
                  </a:ext>
                </a:extLst>
              </p:cNvPr>
              <p:cNvSpPr/>
              <p:nvPr/>
            </p:nvSpPr>
            <p:spPr>
              <a:xfrm>
                <a:off x="246735" y="1477108"/>
                <a:ext cx="116680" cy="11723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189827BE-5F12-4332-A0C1-405014378927}"/>
                  </a:ext>
                </a:extLst>
              </p:cNvPr>
              <p:cNvSpPr/>
              <p:nvPr/>
            </p:nvSpPr>
            <p:spPr>
              <a:xfrm>
                <a:off x="487195" y="1477108"/>
                <a:ext cx="116680" cy="11723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5C6E870E-62B6-4090-854A-457F16A1673D}"/>
                  </a:ext>
                </a:extLst>
              </p:cNvPr>
              <p:cNvSpPr/>
              <p:nvPr/>
            </p:nvSpPr>
            <p:spPr>
              <a:xfrm>
                <a:off x="780273" y="1477108"/>
                <a:ext cx="116680" cy="117230"/>
              </a:xfrm>
              <a:prstGeom prst="ellipse">
                <a:avLst/>
              </a:prstGeom>
              <a:solidFill>
                <a:schemeClr val="tx1"/>
              </a:solidFill>
              <a:ln w="31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25" name="생각 풍선: 구름 모양 28">
              <a:extLst>
                <a:ext uri="{FF2B5EF4-FFF2-40B4-BE49-F238E27FC236}">
                  <a16:creationId xmlns:a16="http://schemas.microsoft.com/office/drawing/2014/main" id="{A74463E7-E3C4-4C02-BB16-0A06A5312555}"/>
                </a:ext>
              </a:extLst>
            </p:cNvPr>
            <p:cNvSpPr/>
            <p:nvPr/>
          </p:nvSpPr>
          <p:spPr>
            <a:xfrm>
              <a:off x="4838790" y="1384218"/>
              <a:ext cx="4490855" cy="1225062"/>
            </a:xfrm>
            <a:prstGeom prst="cloudCallout">
              <a:avLst>
                <a:gd name="adj1" fmla="val -26855"/>
                <a:gd name="adj2" fmla="val 95272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accent5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20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변경 시마다 </a:t>
              </a:r>
              <a:r>
                <a:rPr lang="ko-KR" altLang="en-US" sz="20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재배포</a:t>
              </a:r>
              <a:r>
                <a:rPr lang="en-US" altLang="ko-KR" sz="20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? </a:t>
              </a:r>
              <a:r>
                <a:rPr lang="ko-KR" altLang="en-US" sz="20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재시작</a:t>
              </a:r>
              <a:r>
                <a:rPr lang="en-US" altLang="ko-KR" sz="20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?</a:t>
              </a:r>
              <a:endParaRPr lang="ko-KR" altLang="en-US" sz="20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pic>
          <p:nvPicPr>
            <p:cNvPr id="26" name="그래픽 30" descr="그룹">
              <a:extLst>
                <a:ext uri="{FF2B5EF4-FFF2-40B4-BE49-F238E27FC236}">
                  <a16:creationId xmlns:a16="http://schemas.microsoft.com/office/drawing/2014/main" id="{79C99557-0B08-4C57-AF25-6D2AC242C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43657" y="2666247"/>
              <a:ext cx="3340660" cy="3340660"/>
            </a:xfrm>
            <a:prstGeom prst="rect">
              <a:avLst/>
            </a:prstGeom>
          </p:spPr>
        </p:pic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9FF5AB3D-49B3-47F1-AEDB-9C7D970233A1}"/>
                </a:ext>
              </a:extLst>
            </p:cNvPr>
            <p:cNvCxnSpPr>
              <a:cxnSpLocks/>
              <a:stCxn id="17" idx="6"/>
            </p:cNvCxnSpPr>
            <p:nvPr/>
          </p:nvCxnSpPr>
          <p:spPr>
            <a:xfrm>
              <a:off x="3386112" y="2245863"/>
              <a:ext cx="1300278" cy="170824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78DF2E6D-7E4E-4CAD-8687-764F7535F96E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3386111" y="4171604"/>
              <a:ext cx="1300279" cy="1442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73B161FC-9D3F-40D8-AC13-F156CC6F1EC1}"/>
                </a:ext>
              </a:extLst>
            </p:cNvPr>
            <p:cNvCxnSpPr>
              <a:cxnSpLocks/>
              <a:stCxn id="21" idx="6"/>
            </p:cNvCxnSpPr>
            <p:nvPr/>
          </p:nvCxnSpPr>
          <p:spPr>
            <a:xfrm flipV="1">
              <a:off x="3386110" y="4276286"/>
              <a:ext cx="1300280" cy="179259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1E580DE-8322-4450-B88D-FF54F3B55E44}"/>
                </a:ext>
              </a:extLst>
            </p:cNvPr>
            <p:cNvSpPr/>
            <p:nvPr/>
          </p:nvSpPr>
          <p:spPr>
            <a:xfrm>
              <a:off x="8833130" y="3182209"/>
              <a:ext cx="2756896" cy="1548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en-US" altLang="ko-KR" sz="2400" b="1" dirty="0">
                  <a:solidFill>
                    <a:schemeClr val="accent1">
                      <a:lumMod val="50000"/>
                    </a:schemeClr>
                  </a:solidFill>
                </a:rPr>
                <a:t>Spring Cloud</a:t>
              </a:r>
            </a:p>
            <a:p>
              <a:pPr lvl="0" algn="ctr">
                <a:lnSpc>
                  <a:spcPct val="150000"/>
                </a:lnSpc>
                <a:defRPr/>
              </a:pPr>
              <a:r>
                <a:rPr lang="en-US" altLang="ko-KR" sz="2400" b="1" dirty="0">
                  <a:solidFill>
                    <a:schemeClr val="accent1">
                      <a:lumMod val="50000"/>
                    </a:schemeClr>
                  </a:solidFill>
                </a:rPr>
                <a:t>Config Server</a:t>
              </a:r>
              <a:endParaRPr lang="ko-KR" altLang="en-US" sz="24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31" name="화살표: 위쪽 54">
              <a:extLst>
                <a:ext uri="{FF2B5EF4-FFF2-40B4-BE49-F238E27FC236}">
                  <a16:creationId xmlns:a16="http://schemas.microsoft.com/office/drawing/2014/main" id="{D816ECEB-0166-4AFC-B0A9-4D36AEA8DBB1}"/>
                </a:ext>
              </a:extLst>
            </p:cNvPr>
            <p:cNvSpPr/>
            <p:nvPr/>
          </p:nvSpPr>
          <p:spPr>
            <a:xfrm rot="5400000">
              <a:off x="8030946" y="3728663"/>
              <a:ext cx="466092" cy="705646"/>
            </a:xfrm>
            <a:prstGeom prst="upArrow">
              <a:avLst/>
            </a:prstGeom>
            <a:solidFill>
              <a:srgbClr val="FFC000"/>
            </a:solidFill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27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3304559" cy="332399"/>
            <a:chOff x="802399" y="1030552"/>
            <a:chExt cx="3304559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3304559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Spring Cloud </a:t>
              </a:r>
              <a:r>
                <a:rPr lang="en-US" altLang="ko-KR" sz="24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Config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Ⅲ. </a:t>
            </a: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Spring Cloud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8504" y="1124744"/>
            <a:ext cx="1310936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환경 변수란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?</a:t>
            </a:r>
            <a:endParaRPr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46623" y="1628800"/>
            <a:ext cx="885419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/>
              <a:t>자주 변경되거나 확정되지 않은 </a:t>
            </a:r>
            <a:r>
              <a:rPr lang="ko-KR" altLang="en-US" sz="2000" dirty="0" smtClean="0"/>
              <a:t>데이터</a:t>
            </a:r>
            <a:endParaRPr lang="en-US" altLang="ko-KR" sz="20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/>
              <a:t>같은 용도이지만 개발</a:t>
            </a:r>
            <a:r>
              <a:rPr lang="en-US" altLang="ko-KR" sz="2000" dirty="0"/>
              <a:t>, </a:t>
            </a:r>
            <a:r>
              <a:rPr lang="ko-KR" altLang="en-US" sz="2000" dirty="0"/>
              <a:t>테스트</a:t>
            </a:r>
            <a:r>
              <a:rPr lang="en-US" altLang="ko-KR" sz="2000" dirty="0"/>
              <a:t>, </a:t>
            </a:r>
            <a:r>
              <a:rPr lang="ko-KR" altLang="en-US" sz="2000" dirty="0"/>
              <a:t>운영 등 다양한 조건마다 다른 </a:t>
            </a:r>
            <a:r>
              <a:rPr lang="ko-KR" altLang="en-US" sz="2000" dirty="0" smtClean="0"/>
              <a:t>데이터</a:t>
            </a:r>
            <a:endParaRPr lang="en-US" altLang="ko-KR" sz="20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/>
              <a:t>다양한 곳에서 사용하는 공통 데이터가 존재</a:t>
            </a:r>
            <a:endParaRPr lang="en-US" altLang="ko-KR" sz="2000" dirty="0"/>
          </a:p>
        </p:txBody>
      </p:sp>
      <p:sp>
        <p:nvSpPr>
          <p:cNvPr id="43" name="설명선: 오른쪽 화살표 4">
            <a:extLst>
              <a:ext uri="{FF2B5EF4-FFF2-40B4-BE49-F238E27FC236}">
                <a16:creationId xmlns:a16="http://schemas.microsoft.com/office/drawing/2014/main" id="{C0BFAF4B-79DC-413C-8688-68F9CCC816C2}"/>
              </a:ext>
            </a:extLst>
          </p:cNvPr>
          <p:cNvSpPr/>
          <p:nvPr/>
        </p:nvSpPr>
        <p:spPr>
          <a:xfrm rot="16200000">
            <a:off x="3781285" y="703473"/>
            <a:ext cx="2053734" cy="8082055"/>
          </a:xfrm>
          <a:prstGeom prst="rightArrowCallou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ysClr val="windowText" lastClr="000000"/>
                </a:solidFill>
                <a:latin typeface="+mn-ea"/>
              </a:rPr>
              <a:t>Spring Boot</a:t>
            </a:r>
            <a:r>
              <a:rPr lang="ko-KR" altLang="en-US" sz="2400" dirty="0">
                <a:solidFill>
                  <a:sysClr val="windowText" lastClr="000000"/>
                </a:solidFill>
                <a:latin typeface="+mn-ea"/>
              </a:rPr>
              <a:t>에서 </a:t>
            </a:r>
            <a:r>
              <a:rPr lang="en-US" altLang="ko-KR" sz="2400" dirty="0">
                <a:solidFill>
                  <a:sysClr val="windowText" lastClr="000000"/>
                </a:solidFill>
                <a:latin typeface="+mn-ea"/>
              </a:rPr>
              <a:t>‘YAML’ </a:t>
            </a:r>
            <a:r>
              <a:rPr lang="ko-KR" altLang="en-US" sz="2400" dirty="0">
                <a:solidFill>
                  <a:sysClr val="windowText" lastClr="000000"/>
                </a:solidFill>
                <a:latin typeface="+mn-ea"/>
              </a:rPr>
              <a:t>설정 방법을 지원</a:t>
            </a:r>
            <a:endParaRPr lang="en-US" altLang="ko-KR" sz="24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ysClr val="windowText" lastClr="000000"/>
                </a:solidFill>
                <a:latin typeface="+mn-ea"/>
              </a:rPr>
              <a:t>(</a:t>
            </a:r>
            <a:r>
              <a:rPr lang="ko-KR" altLang="en-US" sz="2400" dirty="0">
                <a:solidFill>
                  <a:sysClr val="windowText" lastClr="000000"/>
                </a:solidFill>
                <a:latin typeface="+mn-ea"/>
              </a:rPr>
              <a:t>하나의 파일에서 여러 프로파일 기술 가능</a:t>
            </a:r>
            <a:r>
              <a:rPr lang="en-US" altLang="ko-KR" sz="2400" dirty="0">
                <a:solidFill>
                  <a:sysClr val="windowText" lastClr="000000"/>
                </a:solidFill>
                <a:latin typeface="+mn-ea"/>
              </a:rPr>
              <a:t>)</a:t>
            </a:r>
            <a:endParaRPr lang="ko-KR" altLang="en-US" sz="2400" dirty="0">
              <a:solidFill>
                <a:sysClr val="windowText" lastClr="000000"/>
              </a:solidFill>
              <a:latin typeface="+mn-ea"/>
            </a:endParaRPr>
          </a:p>
          <a:p>
            <a:pPr algn="ctr"/>
            <a:endParaRPr lang="ko-KR" altLang="en-US" sz="1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30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3304559" cy="332399"/>
            <a:chOff x="802399" y="1030552"/>
            <a:chExt cx="3304559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3304559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Spring Cloud </a:t>
              </a:r>
              <a:r>
                <a:rPr lang="en-US" altLang="ko-KR" sz="24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Config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Ⅲ. </a:t>
            </a: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Spring Cloud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8504" y="1124744"/>
            <a:ext cx="3019737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Spring cloud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config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Server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란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?</a:t>
            </a:r>
            <a:endParaRPr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10061" y="1781799"/>
            <a:ext cx="9266626" cy="4275493"/>
            <a:chOff x="526298" y="980749"/>
            <a:chExt cx="11181818" cy="520504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D77F7C1-BFFD-46EF-9F32-CC674CD934FC}"/>
                </a:ext>
              </a:extLst>
            </p:cNvPr>
            <p:cNvGrpSpPr/>
            <p:nvPr/>
          </p:nvGrpSpPr>
          <p:grpSpPr>
            <a:xfrm>
              <a:off x="2625521" y="980749"/>
              <a:ext cx="1981650" cy="2192212"/>
              <a:chOff x="632598" y="265642"/>
              <a:chExt cx="1981650" cy="2192212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28E45621-ADB6-4D3D-B3FD-197F7EC2B372}"/>
                  </a:ext>
                </a:extLst>
              </p:cNvPr>
              <p:cNvSpPr/>
              <p:nvPr/>
            </p:nvSpPr>
            <p:spPr>
              <a:xfrm>
                <a:off x="632598" y="265642"/>
                <a:ext cx="1981649" cy="62905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1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>
                    <a:solidFill>
                      <a:schemeClr val="tx1"/>
                    </a:solidFill>
                  </a:rPr>
                  <a:t>서버 </a:t>
                </a:r>
                <a:r>
                  <a:rPr lang="en-US" altLang="ko-KR" sz="2000" dirty="0">
                    <a:solidFill>
                      <a:schemeClr val="tx1"/>
                    </a:solidFill>
                  </a:rPr>
                  <a:t>1</a:t>
                </a:r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6196881F-7A62-4BC5-ACD2-79C30105642C}"/>
                  </a:ext>
                </a:extLst>
              </p:cNvPr>
              <p:cNvSpPr/>
              <p:nvPr/>
            </p:nvSpPr>
            <p:spPr>
              <a:xfrm>
                <a:off x="632598" y="894696"/>
                <a:ext cx="1981650" cy="93410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1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+mn-ea"/>
                  </a:rPr>
                  <a:t>Spring</a:t>
                </a:r>
              </a:p>
              <a:p>
                <a:pPr algn="ctr"/>
                <a:r>
                  <a:rPr lang="ko-KR" altLang="en-US" sz="2000" dirty="0">
                    <a:solidFill>
                      <a:schemeClr val="tx1"/>
                    </a:solidFill>
                    <a:latin typeface="+mn-ea"/>
                  </a:rPr>
                  <a:t>시스템</a:t>
                </a: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5F9201D-CF9D-486E-8259-975976E94F82}"/>
                  </a:ext>
                </a:extLst>
              </p:cNvPr>
              <p:cNvSpPr/>
              <p:nvPr/>
            </p:nvSpPr>
            <p:spPr>
              <a:xfrm>
                <a:off x="632598" y="1828800"/>
                <a:ext cx="1981650" cy="629054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1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</a:rPr>
                  <a:t>Spring Cloud</a:t>
                </a:r>
              </a:p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</a:rPr>
                  <a:t>Config Client</a:t>
                </a:r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D41DFC1-CE0A-4E18-B640-7D55299E7120}"/>
                </a:ext>
              </a:extLst>
            </p:cNvPr>
            <p:cNvGrpSpPr/>
            <p:nvPr/>
          </p:nvGrpSpPr>
          <p:grpSpPr>
            <a:xfrm>
              <a:off x="5145982" y="980749"/>
              <a:ext cx="1981650" cy="2192212"/>
              <a:chOff x="4700505" y="218750"/>
              <a:chExt cx="1981650" cy="219221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6C5AABA0-BE52-414F-8C55-6EB83DFD9F55}"/>
                  </a:ext>
                </a:extLst>
              </p:cNvPr>
              <p:cNvSpPr/>
              <p:nvPr/>
            </p:nvSpPr>
            <p:spPr>
              <a:xfrm>
                <a:off x="4700505" y="218750"/>
                <a:ext cx="1981650" cy="62905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1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>
                    <a:solidFill>
                      <a:schemeClr val="tx1"/>
                    </a:solidFill>
                  </a:rPr>
                  <a:t>서버 </a:t>
                </a:r>
                <a:r>
                  <a:rPr lang="en-US" altLang="ko-KR" sz="2000" dirty="0">
                    <a:solidFill>
                      <a:schemeClr val="tx1"/>
                    </a:solidFill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9D379FD-9EB2-47E8-B433-AAF0585B57F3}"/>
                  </a:ext>
                </a:extLst>
              </p:cNvPr>
              <p:cNvSpPr/>
              <p:nvPr/>
            </p:nvSpPr>
            <p:spPr>
              <a:xfrm>
                <a:off x="4700505" y="847804"/>
                <a:ext cx="1981650" cy="93410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1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</a:rPr>
                  <a:t>Spring</a:t>
                </a:r>
              </a:p>
              <a:p>
                <a:pPr algn="ctr"/>
                <a:r>
                  <a:rPr lang="ko-KR" altLang="en-US" sz="2000" dirty="0">
                    <a:solidFill>
                      <a:schemeClr val="tx1"/>
                    </a:solidFill>
                  </a:rPr>
                  <a:t>시스템</a:t>
                </a: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5FA00823-0D13-47B8-906F-54E77E652B70}"/>
                  </a:ext>
                </a:extLst>
              </p:cNvPr>
              <p:cNvSpPr/>
              <p:nvPr/>
            </p:nvSpPr>
            <p:spPr>
              <a:xfrm>
                <a:off x="4700505" y="1781908"/>
                <a:ext cx="1981650" cy="629054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1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</a:rPr>
                  <a:t>Spring Cloud</a:t>
                </a:r>
              </a:p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</a:rPr>
                  <a:t>Config Client</a:t>
                </a:r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2FE0317F-4522-414F-9CA5-1F818C9D2AAB}"/>
                </a:ext>
              </a:extLst>
            </p:cNvPr>
            <p:cNvGrpSpPr/>
            <p:nvPr/>
          </p:nvGrpSpPr>
          <p:grpSpPr>
            <a:xfrm>
              <a:off x="7666443" y="980749"/>
              <a:ext cx="1981650" cy="2192212"/>
              <a:chOff x="7220966" y="218750"/>
              <a:chExt cx="1981650" cy="2192212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E45CB89-2ABE-4655-8556-C380B824AC94}"/>
                  </a:ext>
                </a:extLst>
              </p:cNvPr>
              <p:cNvSpPr/>
              <p:nvPr/>
            </p:nvSpPr>
            <p:spPr>
              <a:xfrm>
                <a:off x="7220966" y="218750"/>
                <a:ext cx="1981650" cy="62905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1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>
                    <a:solidFill>
                      <a:schemeClr val="tx1"/>
                    </a:solidFill>
                  </a:rPr>
                  <a:t>서버 </a:t>
                </a:r>
                <a:r>
                  <a:rPr lang="en-US" altLang="ko-KR" sz="2000" dirty="0">
                    <a:solidFill>
                      <a:schemeClr val="tx1"/>
                    </a:solidFill>
                  </a:rPr>
                  <a:t>3</a:t>
                </a:r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A1B62E7E-40BF-4DE0-A056-CB2A01D9FE40}"/>
                  </a:ext>
                </a:extLst>
              </p:cNvPr>
              <p:cNvSpPr/>
              <p:nvPr/>
            </p:nvSpPr>
            <p:spPr>
              <a:xfrm>
                <a:off x="7220966" y="847804"/>
                <a:ext cx="1981650" cy="156315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1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  <a:latin typeface="+mn-ea"/>
                  </a:rPr>
                  <a:t>NodeJS</a:t>
                </a:r>
              </a:p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  <a:latin typeface="+mn-ea"/>
                  </a:rPr>
                  <a:t>시스템</a:t>
                </a:r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153A0E4-BAD1-40EA-8D50-A0D7A4E5BFA5}"/>
                </a:ext>
              </a:extLst>
            </p:cNvPr>
            <p:cNvSpPr/>
            <p:nvPr/>
          </p:nvSpPr>
          <p:spPr>
            <a:xfrm>
              <a:off x="2625521" y="4235766"/>
              <a:ext cx="7022572" cy="80515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000" dirty="0">
                  <a:solidFill>
                    <a:schemeClr val="tx2">
                      <a:lumMod val="50000"/>
                    </a:schemeClr>
                  </a:solidFill>
                </a:rPr>
                <a:t>Spring Cloud Config Server</a:t>
              </a:r>
              <a:endParaRPr lang="ko-KR" altLang="en-US" sz="20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8AB81E5-9396-4127-8AAD-A77E6D81B14B}"/>
                </a:ext>
              </a:extLst>
            </p:cNvPr>
            <p:cNvSpPr/>
            <p:nvPr/>
          </p:nvSpPr>
          <p:spPr>
            <a:xfrm>
              <a:off x="2625521" y="5040919"/>
              <a:ext cx="7022572" cy="1144870"/>
            </a:xfrm>
            <a:prstGeom prst="rect">
              <a:avLst/>
            </a:prstGeom>
            <a:solidFill>
              <a:srgbClr val="92D050"/>
            </a:solidFill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20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환경변수 저장소</a:t>
              </a:r>
              <a:endParaRPr lang="en-US" altLang="ko-KR" sz="20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  <a:p>
              <a:pPr algn="ctr"/>
              <a:r>
                <a:rPr lang="en-US" altLang="ko-KR" sz="20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(GIT, SVN, Database </a:t>
              </a:r>
              <a:r>
                <a:rPr lang="ko-KR" altLang="en-US" sz="20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등</a:t>
              </a:r>
              <a:r>
                <a:rPr lang="en-US" altLang="ko-KR" sz="20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)</a:t>
              </a:r>
              <a:endParaRPr lang="ko-KR" altLang="en-US" sz="20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17" name="화살표: 위쪽 20">
              <a:extLst>
                <a:ext uri="{FF2B5EF4-FFF2-40B4-BE49-F238E27FC236}">
                  <a16:creationId xmlns:a16="http://schemas.microsoft.com/office/drawing/2014/main" id="{3450DC9F-B486-4904-8F86-EA2E9B6788F3}"/>
                </a:ext>
              </a:extLst>
            </p:cNvPr>
            <p:cNvSpPr/>
            <p:nvPr/>
          </p:nvSpPr>
          <p:spPr>
            <a:xfrm rot="19242146">
              <a:off x="3516721" y="3208531"/>
              <a:ext cx="779076" cy="1140161"/>
            </a:xfrm>
            <a:prstGeom prst="upArrow">
              <a:avLst/>
            </a:prstGeom>
            <a:solidFill>
              <a:srgbClr val="FFC000"/>
            </a:solidFill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8" name="화살표: 위쪽 21">
              <a:extLst>
                <a:ext uri="{FF2B5EF4-FFF2-40B4-BE49-F238E27FC236}">
                  <a16:creationId xmlns:a16="http://schemas.microsoft.com/office/drawing/2014/main" id="{E0E5E374-8D44-487D-A3CF-F1F3201214D3}"/>
                </a:ext>
              </a:extLst>
            </p:cNvPr>
            <p:cNvSpPr/>
            <p:nvPr/>
          </p:nvSpPr>
          <p:spPr>
            <a:xfrm>
              <a:off x="5728683" y="3172960"/>
              <a:ext cx="784424" cy="1062806"/>
            </a:xfrm>
            <a:prstGeom prst="upArrow">
              <a:avLst/>
            </a:prstGeom>
            <a:solidFill>
              <a:srgbClr val="FFC000"/>
            </a:solidFill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9" name="화살표: 위쪽 22">
              <a:extLst>
                <a:ext uri="{FF2B5EF4-FFF2-40B4-BE49-F238E27FC236}">
                  <a16:creationId xmlns:a16="http://schemas.microsoft.com/office/drawing/2014/main" id="{BBC57F2B-9367-44F9-AB8E-2C2E5D7C4C73}"/>
                </a:ext>
              </a:extLst>
            </p:cNvPr>
            <p:cNvSpPr/>
            <p:nvPr/>
          </p:nvSpPr>
          <p:spPr>
            <a:xfrm rot="2016364">
              <a:off x="7628640" y="3143394"/>
              <a:ext cx="748946" cy="1217586"/>
            </a:xfrm>
            <a:prstGeom prst="upArrow">
              <a:avLst/>
            </a:prstGeom>
            <a:solidFill>
              <a:srgbClr val="FFC000"/>
            </a:solidFill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0" name="말풍선: 모서리가 둥근 사각형 23">
              <a:extLst>
                <a:ext uri="{FF2B5EF4-FFF2-40B4-BE49-F238E27FC236}">
                  <a16:creationId xmlns:a16="http://schemas.microsoft.com/office/drawing/2014/main" id="{A4DEA7AE-E8E0-4E67-A7D0-45F89B047B6B}"/>
                </a:ext>
              </a:extLst>
            </p:cNvPr>
            <p:cNvSpPr/>
            <p:nvPr/>
          </p:nvSpPr>
          <p:spPr>
            <a:xfrm>
              <a:off x="526298" y="4466492"/>
              <a:ext cx="1915192" cy="1559432"/>
            </a:xfrm>
            <a:prstGeom prst="wedgeRoundRectCallout">
              <a:avLst>
                <a:gd name="adj1" fmla="val 65056"/>
                <a:gd name="adj2" fmla="val -22185"/>
                <a:gd name="adj3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</a:rPr>
                <a:t>환경변수 정보</a:t>
              </a:r>
              <a:endParaRPr lang="en-US" altLang="ko-KR" b="1" dirty="0">
                <a:solidFill>
                  <a:schemeClr val="tx2">
                    <a:lumMod val="50000"/>
                  </a:schemeClr>
                </a:solidFill>
              </a:endParaRPr>
            </a:p>
            <a:p>
              <a:pPr algn="ctr"/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</a:rPr>
                <a:t>버전 관리</a:t>
              </a:r>
            </a:p>
          </p:txBody>
        </p:sp>
        <p:sp>
          <p:nvSpPr>
            <p:cNvPr id="21" name="말풍선: 모서리가 둥근 사각형 24">
              <a:extLst>
                <a:ext uri="{FF2B5EF4-FFF2-40B4-BE49-F238E27FC236}">
                  <a16:creationId xmlns:a16="http://schemas.microsoft.com/office/drawing/2014/main" id="{55F0E9C1-5371-4D8B-8DEC-6F88FC910B85}"/>
                </a:ext>
              </a:extLst>
            </p:cNvPr>
            <p:cNvSpPr/>
            <p:nvPr/>
          </p:nvSpPr>
          <p:spPr>
            <a:xfrm flipH="1">
              <a:off x="9792924" y="4466492"/>
              <a:ext cx="1915192" cy="1559432"/>
            </a:xfrm>
            <a:prstGeom prst="wedgeRoundRectCallout">
              <a:avLst>
                <a:gd name="adj1" fmla="val 65056"/>
                <a:gd name="adj2" fmla="val -22185"/>
                <a:gd name="adj3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b="1" dirty="0">
                  <a:solidFill>
                    <a:schemeClr val="tx2">
                      <a:lumMod val="50000"/>
                    </a:schemeClr>
                  </a:solidFill>
                </a:rPr>
                <a:t>JSON API </a:t>
              </a:r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</a:rPr>
                <a:t>형태로 환경변수를 시스템에 공급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628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3304559" cy="332399"/>
            <a:chOff x="802399" y="1030552"/>
            <a:chExt cx="3304559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3304559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Spring Cloud </a:t>
              </a:r>
              <a:r>
                <a:rPr lang="en-US" altLang="ko-KR" sz="24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Config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Ⅲ. </a:t>
            </a: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Spring Cloud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8504" y="1124744"/>
            <a:ext cx="3135154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Spring cloud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config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Server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특징</a:t>
            </a:r>
            <a:endParaRPr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46623" y="1728095"/>
            <a:ext cx="885419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/>
              <a:t>환경변수를 제공해주는 </a:t>
            </a:r>
            <a:r>
              <a:rPr lang="en-US" altLang="ko-KR" sz="2000" dirty="0"/>
              <a:t>REST API </a:t>
            </a:r>
            <a:r>
              <a:rPr lang="ko-KR" altLang="en-US" sz="2000" dirty="0"/>
              <a:t>서버</a:t>
            </a:r>
            <a:r>
              <a:rPr lang="en-US" altLang="ko-KR" sz="2000" dirty="0"/>
              <a:t>(</a:t>
            </a:r>
            <a:r>
              <a:rPr lang="ko-KR" altLang="en-US" sz="2000" dirty="0"/>
              <a:t>필수</a:t>
            </a:r>
            <a:r>
              <a:rPr lang="en-US" altLang="ko-KR" sz="2000" dirty="0"/>
              <a:t>)</a:t>
            </a:r>
            <a:r>
              <a:rPr lang="ko-KR" altLang="en-US" sz="2000" dirty="0"/>
              <a:t>와  환경변수를 받는 클라이언트로 구성</a:t>
            </a:r>
            <a:r>
              <a:rPr lang="en-US" altLang="ko-KR" sz="2000" dirty="0"/>
              <a:t>(</a:t>
            </a:r>
            <a:r>
              <a:rPr lang="ko-KR" altLang="en-US" sz="2000" dirty="0"/>
              <a:t>옵션</a:t>
            </a:r>
            <a:r>
              <a:rPr lang="en-US" altLang="ko-KR" sz="2000" dirty="0"/>
              <a:t>)</a:t>
            </a:r>
            <a:endParaRPr lang="en-US" altLang="ko-KR" sz="20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/>
              <a:t>JSON </a:t>
            </a:r>
            <a:r>
              <a:rPr lang="ko-KR" altLang="en-US" sz="2000" dirty="0"/>
              <a:t>형식으로 제공</a:t>
            </a:r>
            <a:r>
              <a:rPr lang="en-US" altLang="ko-KR" sz="2000" dirty="0"/>
              <a:t>(</a:t>
            </a:r>
            <a:r>
              <a:rPr lang="ko-KR" altLang="en-US" sz="2000" dirty="0"/>
              <a:t>어떤 서버에서도 사용 가능</a:t>
            </a:r>
            <a:r>
              <a:rPr lang="en-US" altLang="ko-KR" sz="2000" dirty="0"/>
              <a:t>)</a:t>
            </a:r>
            <a:endParaRPr lang="en-US" altLang="ko-KR" sz="20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/>
              <a:t>환경변수 관리</a:t>
            </a:r>
            <a:r>
              <a:rPr lang="en-US" altLang="ko-KR" sz="2000" dirty="0"/>
              <a:t>(GIT, SVN </a:t>
            </a:r>
            <a:r>
              <a:rPr lang="ko-KR" altLang="en-US" sz="2000" dirty="0"/>
              <a:t>등 이용</a:t>
            </a:r>
            <a:r>
              <a:rPr lang="en-US" altLang="ko-KR" sz="2000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/>
              <a:t>환경변수에 대한 암</a:t>
            </a:r>
            <a:r>
              <a:rPr lang="en-US" altLang="ko-KR" sz="2000" dirty="0"/>
              <a:t>/</a:t>
            </a:r>
            <a:r>
              <a:rPr lang="ko-KR" altLang="en-US" sz="2000" dirty="0" err="1"/>
              <a:t>복호화</a:t>
            </a:r>
            <a:r>
              <a:rPr lang="ko-KR" altLang="en-US" sz="2000" dirty="0"/>
              <a:t> 기능 </a:t>
            </a:r>
            <a:r>
              <a:rPr lang="ko-KR" altLang="en-US" sz="2000" dirty="0" smtClean="0"/>
              <a:t>내장</a:t>
            </a:r>
            <a:endParaRPr lang="en-US" altLang="ko-KR" sz="20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/>
              <a:t>다양한 </a:t>
            </a:r>
            <a:r>
              <a:rPr lang="en-US" altLang="ko-KR" sz="2000" dirty="0"/>
              <a:t>Application, Profile, Version </a:t>
            </a:r>
            <a:r>
              <a:rPr lang="ko-KR" altLang="en-US" sz="2000" dirty="0"/>
              <a:t>형태를 </a:t>
            </a:r>
            <a:r>
              <a:rPr lang="ko-KR" altLang="en-US" sz="2000" dirty="0" smtClean="0"/>
              <a:t>지원</a:t>
            </a:r>
            <a:endParaRPr lang="en-US" altLang="ko-KR" sz="20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/>
              <a:t>코드와 설정의 </a:t>
            </a:r>
            <a:r>
              <a:rPr lang="ko-KR" altLang="en-US" sz="2000" dirty="0" smtClean="0"/>
              <a:t>분리</a:t>
            </a:r>
            <a:endParaRPr lang="en-US" altLang="ko-KR" sz="20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/>
              <a:t>애플리케이션 </a:t>
            </a:r>
            <a:r>
              <a:rPr lang="ko-KR" altLang="en-US" sz="2000" dirty="0" err="1"/>
              <a:t>재시작</a:t>
            </a:r>
            <a:r>
              <a:rPr lang="ko-KR" altLang="en-US" sz="2000" dirty="0"/>
              <a:t> 없이 설정을 반영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56559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3899274" cy="332399"/>
            <a:chOff x="802399" y="1030552"/>
            <a:chExt cx="3899274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3899274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제조 업계 기술 동향 </a:t>
              </a:r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(2/3)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3205686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제조 사례연구 ▶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General Electric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Ⅰ.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글로벌 기술 및 산업 동향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25" name="AutoShape 2"/>
          <p:cNvSpPr>
            <a:spLocks noChangeArrowheads="1"/>
          </p:cNvSpPr>
          <p:nvPr/>
        </p:nvSpPr>
        <p:spPr bwMode="gray">
          <a:xfrm>
            <a:off x="307974" y="1553079"/>
            <a:ext cx="4445215" cy="47922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6350" algn="ctr">
            <a:solidFill>
              <a:sysClr val="window" lastClr="FFFFFF">
                <a:lumMod val="75000"/>
              </a:sysClr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endParaRPr lang="ko-KR" altLang="ko-KR" kern="0" spc="-50" dirty="0">
              <a:solidFill>
                <a:prstClr val="black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26" name="모서리가 둥근 직사각형 25"/>
          <p:cNvSpPr/>
          <p:nvPr/>
        </p:nvSpPr>
        <p:spPr bwMode="gray">
          <a:xfrm>
            <a:off x="307974" y="1538943"/>
            <a:ext cx="4445215" cy="378455"/>
          </a:xfrm>
          <a:prstGeom prst="roundRect">
            <a:avLst>
              <a:gd name="adj" fmla="val 0"/>
            </a:avLst>
          </a:prstGeom>
          <a:solidFill>
            <a:srgbClr val="1F497D">
              <a:lumMod val="20000"/>
              <a:lumOff val="80000"/>
            </a:srgbClr>
          </a:solidFill>
          <a:ln w="6350" algn="ctr">
            <a:solidFill>
              <a:srgbClr val="4BACC6">
                <a:lumMod val="60000"/>
                <a:lumOff val="40000"/>
              </a:srgbClr>
            </a:solidFill>
            <a:round/>
            <a:headEnd/>
            <a:tailEnd/>
          </a:ln>
          <a:effectLst/>
        </p:spPr>
        <p:txBody>
          <a:bodyPr vert="horz" wrap="none" lIns="72000" tIns="72000" rIns="72000" bIns="90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latinLnBrk="0"/>
            <a:r>
              <a:rPr lang="ko-KR" altLang="en-US" sz="1400" b="1" kern="0" spc="-50" dirty="0">
                <a:solidFill>
                  <a:prstClr val="black"/>
                </a:solidFill>
                <a:latin typeface="맑은 고딕"/>
                <a:ea typeface="맑은 고딕"/>
                <a:cs typeface="Arial" pitchFamily="34" charset="0"/>
              </a:rPr>
              <a:t>기업 정보 및 </a:t>
            </a:r>
            <a:r>
              <a:rPr lang="ko-KR" altLang="en-US" sz="1400" b="1" kern="0" spc="-50" dirty="0" smtClean="0">
                <a:solidFill>
                  <a:prstClr val="black"/>
                </a:solidFill>
                <a:latin typeface="맑은 고딕"/>
                <a:ea typeface="맑은 고딕"/>
                <a:cs typeface="Arial" pitchFamily="34" charset="0"/>
              </a:rPr>
              <a:t>플랫폼 도입 성과</a:t>
            </a:r>
            <a:endParaRPr lang="ko-KR" altLang="en-US" sz="1400" b="1" kern="0" spc="-50" dirty="0">
              <a:solidFill>
                <a:prstClr val="black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27" name="AutoShape 2"/>
          <p:cNvSpPr>
            <a:spLocks noChangeArrowheads="1"/>
          </p:cNvSpPr>
          <p:nvPr/>
        </p:nvSpPr>
        <p:spPr bwMode="gray">
          <a:xfrm>
            <a:off x="5152810" y="1553079"/>
            <a:ext cx="4445215" cy="47922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6350" algn="ctr">
            <a:solidFill>
              <a:sysClr val="window" lastClr="FFFFFF">
                <a:lumMod val="75000"/>
              </a:sysClr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endParaRPr lang="ko-KR" altLang="ko-KR" kern="0" spc="-50" dirty="0">
              <a:solidFill>
                <a:prstClr val="black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28" name="모서리가 둥근 직사각형 27"/>
          <p:cNvSpPr/>
          <p:nvPr/>
        </p:nvSpPr>
        <p:spPr bwMode="gray">
          <a:xfrm>
            <a:off x="5152810" y="1538943"/>
            <a:ext cx="4445215" cy="378455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none" lIns="72000" tIns="72000" rIns="72000" bIns="90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latinLnBrk="0">
              <a:defRPr/>
            </a:pPr>
            <a:r>
              <a:rPr lang="ko-KR" altLang="en-US" kern="0" spc="-50" dirty="0" smtClean="0">
                <a:solidFill>
                  <a:prstClr val="white">
                    <a:lumMod val="95000"/>
                  </a:prstClr>
                </a:solidFill>
                <a:latin typeface="맑은 고딕"/>
                <a:ea typeface="맑은 고딕"/>
                <a:cs typeface="Arial" pitchFamily="34" charset="0"/>
              </a:rPr>
              <a:t>도입 성과 및 적용 분야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46947" y="2097160"/>
            <a:ext cx="4167268" cy="1619265"/>
          </a:xfrm>
          <a:prstGeom prst="roundRect">
            <a:avLst>
              <a:gd name="adj" fmla="val 583"/>
            </a:avLst>
          </a:prstGeom>
          <a:gradFill flip="none" rotWithShape="1">
            <a:gsLst>
              <a:gs pos="0">
                <a:sysClr val="window" lastClr="FFFFFF">
                  <a:lumMod val="95000"/>
                </a:sysClr>
              </a:gs>
              <a:gs pos="100000">
                <a:sysClr val="window" lastClr="FFFFFF"/>
              </a:gs>
            </a:gsLst>
            <a:lin ang="5400000" scaled="1"/>
            <a:tileRect/>
          </a:gra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ysDot"/>
          </a:ln>
          <a:effectLst/>
        </p:spPr>
        <p:txBody>
          <a:bodyPr lIns="180000" tIns="36000" rIns="108000" bIns="36000" anchor="ctr"/>
          <a:lstStyle/>
          <a:p>
            <a:pPr eaLnBrk="0" fontAlgn="base" latinLnBrk="0" hangingPunct="0">
              <a:spcBef>
                <a:spcPts val="300"/>
              </a:spcBef>
              <a:spcAft>
                <a:spcPct val="0"/>
              </a:spcAft>
              <a:buClr>
                <a:srgbClr val="7E0000"/>
              </a:buClr>
              <a:defRPr/>
            </a:pPr>
            <a:endParaRPr lang="en-US" altLang="ko-KR" sz="1400" kern="0" spc="-5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5725" indent="-85725" eaLnBrk="0" fontAlgn="base" latinLnBrk="0" hangingPunct="0">
              <a:spcBef>
                <a:spcPts val="300"/>
              </a:spcBef>
              <a:spcAft>
                <a:spcPct val="0"/>
              </a:spcAft>
              <a:buClr>
                <a:srgbClr val="7E0000"/>
              </a:buClr>
              <a:buFont typeface="Arial" charset="0"/>
              <a:buChar char="•"/>
              <a:defRPr/>
            </a:pPr>
            <a:endParaRPr lang="en-US" altLang="ko-KR" sz="1400" kern="0" spc="-5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5725" indent="-85725" eaLnBrk="0" fontAlgn="base" latinLnBrk="0" hangingPunct="0">
              <a:spcBef>
                <a:spcPts val="300"/>
              </a:spcBef>
              <a:spcAft>
                <a:spcPct val="0"/>
              </a:spcAft>
              <a:buClr>
                <a:srgbClr val="7E0000"/>
              </a:buClr>
              <a:buFont typeface="Arial" charset="0"/>
              <a:buChar char="•"/>
              <a:defRPr/>
            </a:pPr>
            <a:endParaRPr lang="en-US" altLang="ko-KR" sz="1400" kern="0" spc="-5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5725" indent="-85725" eaLnBrk="0" fontAlgn="base" latinLnBrk="0" hangingPunct="0">
              <a:spcBef>
                <a:spcPts val="300"/>
              </a:spcBef>
              <a:spcAft>
                <a:spcPct val="0"/>
              </a:spcAft>
              <a:buClr>
                <a:srgbClr val="7E0000"/>
              </a:buClr>
              <a:buFont typeface="Arial" charset="0"/>
              <a:buChar char="•"/>
              <a:defRPr/>
            </a:pPr>
            <a:endParaRPr lang="ko-KR" altLang="en-US" sz="1400" kern="0" spc="-5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446947" y="3850986"/>
            <a:ext cx="4167268" cy="2330212"/>
            <a:chOff x="4892942" y="2614629"/>
            <a:chExt cx="3876247" cy="2216582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4892942" y="2909914"/>
              <a:ext cx="3876247" cy="1921297"/>
            </a:xfrm>
            <a:prstGeom prst="roundRect">
              <a:avLst>
                <a:gd name="adj" fmla="val 583"/>
              </a:avLst>
            </a:prstGeom>
            <a:gradFill flip="none" rotWithShape="1">
              <a:gsLst>
                <a:gs pos="0">
                  <a:sysClr val="window" lastClr="FFFFFF">
                    <a:lumMod val="95000"/>
                  </a:sysClr>
                </a:gs>
                <a:gs pos="100000">
                  <a:sysClr val="window" lastClr="FFFFFF"/>
                </a:gs>
              </a:gsLst>
              <a:lin ang="5400000" scaled="1"/>
              <a:tileRect/>
            </a:gra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ysDot"/>
            </a:ln>
            <a:effectLst/>
          </p:spPr>
          <p:txBody>
            <a:bodyPr lIns="180000" tIns="36000" rIns="108000" bIns="36000" anchor="ctr"/>
            <a:lstStyle/>
            <a:p>
              <a:pPr marL="88900" indent="-88900" latinLnBrk="0">
                <a:spcBef>
                  <a:spcPts val="6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산업용</a:t>
              </a:r>
              <a:r>
                <a:rPr lang="en-US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 </a:t>
              </a:r>
              <a:r>
                <a:rPr lang="ko-KR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설비에</a:t>
              </a:r>
              <a:r>
                <a:rPr lang="en-US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 </a:t>
              </a:r>
              <a:r>
                <a:rPr lang="ko-KR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부착된</a:t>
              </a:r>
              <a:r>
                <a:rPr lang="en-US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 </a:t>
              </a:r>
              <a:r>
                <a:rPr lang="ko-KR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센서를</a:t>
              </a:r>
              <a:r>
                <a:rPr lang="en-US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 </a:t>
              </a:r>
              <a:r>
                <a:rPr lang="ko-KR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통</a:t>
              </a:r>
              <a:r>
                <a:rPr lang="ko-KR" altLang="en-US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해</a:t>
              </a:r>
              <a:r>
                <a:rPr lang="en-US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 </a:t>
              </a:r>
              <a:r>
                <a:rPr lang="ko-KR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실시간</a:t>
              </a:r>
              <a:r>
                <a:rPr lang="en-US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 </a:t>
              </a:r>
              <a:r>
                <a:rPr lang="ko-KR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데이터</a:t>
              </a:r>
              <a:r>
                <a:rPr lang="en-US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 </a:t>
              </a:r>
              <a:r>
                <a:rPr lang="ko-KR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수집</a:t>
              </a:r>
              <a:r>
                <a:rPr lang="en-US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∙</a:t>
              </a:r>
              <a:r>
                <a:rPr lang="ko-KR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분석</a:t>
              </a:r>
              <a:r>
                <a:rPr lang="ko-KR" altLang="en-US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하는</a:t>
              </a:r>
              <a:r>
                <a:rPr lang="en-US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 </a:t>
              </a:r>
              <a:r>
                <a:rPr lang="ko-KR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어플리케이션</a:t>
              </a:r>
              <a:r>
                <a:rPr lang="en-US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 </a:t>
              </a:r>
              <a:r>
                <a:rPr lang="ko-KR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플랫폼</a:t>
              </a:r>
              <a:r>
                <a:rPr lang="en-US" altLang="ko-KR" sz="1100" b="1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 </a:t>
              </a:r>
              <a:r>
                <a:rPr lang="ko-KR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개발</a:t>
              </a:r>
            </a:p>
            <a:p>
              <a:pPr marL="88900" indent="-88900" latinLnBrk="0">
                <a:spcBef>
                  <a:spcPts val="6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의료</a:t>
              </a:r>
              <a:r>
                <a:rPr lang="en-US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, </a:t>
              </a:r>
              <a:r>
                <a:rPr lang="ko-KR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건설</a:t>
              </a:r>
              <a:r>
                <a:rPr lang="en-US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, </a:t>
              </a:r>
              <a:r>
                <a:rPr lang="ko-KR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발전</a:t>
              </a:r>
              <a:r>
                <a:rPr lang="en-US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, </a:t>
              </a:r>
              <a:r>
                <a:rPr lang="ko-KR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운수</a:t>
              </a:r>
              <a:r>
                <a:rPr lang="en-US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 </a:t>
              </a:r>
              <a:r>
                <a:rPr lang="ko-KR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등</a:t>
              </a:r>
              <a:r>
                <a:rPr lang="en-US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 </a:t>
              </a:r>
              <a:r>
                <a:rPr lang="ko-KR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다양한</a:t>
              </a:r>
              <a:r>
                <a:rPr lang="en-US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 </a:t>
              </a:r>
              <a:r>
                <a:rPr lang="ko-KR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산업</a:t>
              </a:r>
              <a:r>
                <a:rPr lang="en-US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 </a:t>
              </a:r>
              <a:r>
                <a:rPr lang="ko-KR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분야</a:t>
              </a:r>
              <a:r>
                <a:rPr lang="en-US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 </a:t>
              </a:r>
              <a:r>
                <a:rPr lang="ko-KR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전반에</a:t>
              </a:r>
              <a:r>
                <a:rPr lang="en-US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 </a:t>
              </a:r>
              <a:r>
                <a:rPr lang="ko-KR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걸쳐</a:t>
              </a:r>
              <a:r>
                <a:rPr lang="en-US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 </a:t>
              </a:r>
              <a:br>
                <a:rPr lang="en-US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</a:br>
              <a:r>
                <a:rPr lang="ko-KR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적용</a:t>
              </a:r>
              <a:r>
                <a:rPr lang="en-US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 </a:t>
              </a:r>
              <a:r>
                <a:rPr lang="ko-KR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가능한</a:t>
              </a:r>
              <a:r>
                <a:rPr lang="en-US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 </a:t>
              </a:r>
              <a:r>
                <a:rPr lang="ko-KR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산업</a:t>
              </a:r>
              <a:r>
                <a:rPr lang="en-US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 </a:t>
              </a:r>
              <a:r>
                <a:rPr lang="ko-KR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특화</a:t>
              </a:r>
              <a:r>
                <a:rPr lang="en-US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 </a:t>
              </a:r>
              <a:r>
                <a:rPr lang="ko-KR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플랫폼으로</a:t>
              </a:r>
              <a:r>
                <a:rPr lang="en-US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 </a:t>
              </a:r>
              <a:r>
                <a:rPr lang="ko-KR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개발자들은</a:t>
              </a:r>
              <a:r>
                <a:rPr lang="en-US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 </a:t>
              </a:r>
              <a:r>
                <a:rPr lang="ko-KR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각</a:t>
              </a:r>
              <a:r>
                <a:rPr lang="en-US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 </a:t>
              </a:r>
              <a:r>
                <a:rPr lang="ko-KR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산업</a:t>
              </a:r>
              <a:r>
                <a:rPr lang="en-US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 </a:t>
              </a:r>
              <a:r>
                <a:rPr lang="ko-KR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분야에</a:t>
              </a:r>
              <a:r>
                <a:rPr lang="en-US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 </a:t>
              </a:r>
              <a:r>
                <a:rPr lang="ko-KR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최적화된</a:t>
              </a:r>
              <a:r>
                <a:rPr lang="en-US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 </a:t>
              </a:r>
              <a:r>
                <a:rPr lang="ko-KR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어플리케이션을</a:t>
              </a:r>
              <a:r>
                <a:rPr lang="en-US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 </a:t>
              </a:r>
              <a:r>
                <a:rPr lang="ko-KR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효율적으로</a:t>
              </a:r>
              <a:r>
                <a:rPr lang="en-US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 </a:t>
              </a:r>
              <a:r>
                <a:rPr lang="ko-KR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개발</a:t>
              </a:r>
              <a:r>
                <a:rPr lang="en-US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, </a:t>
              </a:r>
              <a:r>
                <a:rPr lang="ko-KR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배포</a:t>
              </a:r>
              <a:r>
                <a:rPr lang="en-US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 </a:t>
              </a:r>
              <a:r>
                <a:rPr lang="ko-KR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가능</a:t>
              </a:r>
              <a:endParaRPr lang="en-US" altLang="ko-KR" sz="1100" kern="0" dirty="0" smtClean="0">
                <a:solidFill>
                  <a:prstClr val="black"/>
                </a:solidFill>
                <a:latin typeface="맑은 고딕"/>
                <a:ea typeface="맑은 고딕" pitchFamily="50" charset="-127"/>
              </a:endParaRPr>
            </a:p>
            <a:p>
              <a:pPr marL="88900" indent="-88900" latinLnBrk="0">
                <a:spcBef>
                  <a:spcPts val="6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ko-KR" sz="1100" kern="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사물</a:t>
              </a:r>
              <a:r>
                <a:rPr lang="en-US" altLang="ko-KR" sz="1100" kern="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ko-KR" sz="1100" kern="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인터넷</a:t>
              </a:r>
              <a:r>
                <a:rPr lang="en-US" altLang="ko-KR" sz="1100" kern="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ko-KR" sz="1100" kern="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장비와</a:t>
              </a:r>
              <a:r>
                <a:rPr lang="en-US" altLang="ko-KR" sz="1100" kern="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ko-KR" sz="1100" kern="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네트워크</a:t>
              </a:r>
              <a:r>
                <a:rPr lang="en-US" altLang="ko-KR" sz="1100" kern="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ko-KR" sz="1100" kern="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기술</a:t>
              </a:r>
              <a:r>
                <a:rPr lang="en-US" altLang="ko-KR" sz="1100" kern="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ko-KR" sz="1100" kern="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산업용</a:t>
              </a:r>
              <a:r>
                <a:rPr lang="en-US" altLang="ko-KR" sz="1100" kern="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ko-KR" sz="1100" kern="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어플리케이션</a:t>
              </a:r>
              <a:r>
                <a:rPr lang="en-US" altLang="ko-KR" sz="1100" kern="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ko-KR" sz="1100" kern="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등</a:t>
              </a:r>
              <a:r>
                <a:rPr lang="en-US" altLang="ko-KR" sz="1100" kern="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  </a:t>
              </a:r>
              <a:r>
                <a:rPr lang="ko-KR" altLang="ko-KR" sz="1100" b="1" u="sng" kern="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방대한</a:t>
              </a:r>
              <a:r>
                <a:rPr lang="en-US" altLang="ko-KR" sz="1100" b="1" u="sng" kern="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ko-KR" sz="1100" b="1" u="sng" kern="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산업용</a:t>
              </a:r>
              <a:r>
                <a:rPr lang="en-US" altLang="ko-KR" sz="1100" b="1" u="sng" kern="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 IT </a:t>
              </a:r>
              <a:r>
                <a:rPr lang="ko-KR" altLang="ko-KR" sz="1100" b="1" u="sng" kern="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생태계</a:t>
              </a:r>
              <a:r>
                <a:rPr lang="en-US" altLang="ko-KR" sz="1100" b="1" u="sng" kern="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ko-KR" sz="1100" b="1" u="sng" kern="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조성</a:t>
              </a:r>
            </a:p>
          </p:txBody>
        </p:sp>
        <p:sp>
          <p:nvSpPr>
            <p:cNvPr id="32" name="직사각형 31"/>
            <p:cNvSpPr/>
            <p:nvPr/>
          </p:nvSpPr>
          <p:spPr bwMode="auto">
            <a:xfrm>
              <a:off x="4892942" y="2614629"/>
              <a:ext cx="3876247" cy="295285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lvl="1" algn="ctr" latinLnBrk="0">
                <a:defRPr/>
              </a:pPr>
              <a:r>
                <a:rPr lang="ko-KR" altLang="en-US" sz="1200" kern="0" spc="-5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플랫폼 도입 성과</a:t>
              </a:r>
            </a:p>
          </p:txBody>
        </p:sp>
      </p:grpSp>
      <p:sp>
        <p:nvSpPr>
          <p:cNvPr id="33" name="직사각형 32"/>
          <p:cNvSpPr>
            <a:spLocks noChangeArrowheads="1"/>
          </p:cNvSpPr>
          <p:nvPr/>
        </p:nvSpPr>
        <p:spPr bwMode="auto">
          <a:xfrm>
            <a:off x="1698182" y="2468183"/>
            <a:ext cx="2916033" cy="1317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0" tIns="36000" anchor="t"/>
          <a:lstStyle/>
          <a:p>
            <a:pPr marL="88900" indent="-8890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100" dirty="0" smtClean="0">
                <a:solidFill>
                  <a:prstClr val="black"/>
                </a:solidFill>
                <a:latin typeface="맑은 고딕"/>
                <a:ea typeface="맑은 고딕"/>
              </a:rPr>
              <a:t>국적 </a:t>
            </a:r>
            <a:r>
              <a:rPr kumimoji="1" lang="en-US" altLang="ko-KR" sz="1100" dirty="0">
                <a:solidFill>
                  <a:prstClr val="black"/>
                </a:solidFill>
                <a:latin typeface="맑은 고딕"/>
                <a:ea typeface="맑은 고딕"/>
              </a:rPr>
              <a:t>: </a:t>
            </a:r>
            <a:r>
              <a:rPr kumimoji="1" lang="ko-KR" altLang="en-US" sz="1100" dirty="0">
                <a:solidFill>
                  <a:prstClr val="black"/>
                </a:solidFill>
                <a:latin typeface="맑은 고딕"/>
                <a:ea typeface="맑은 고딕"/>
              </a:rPr>
              <a:t>미국</a:t>
            </a:r>
          </a:p>
          <a:p>
            <a:pPr marL="88900" indent="-8890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100" dirty="0" smtClean="0">
                <a:solidFill>
                  <a:prstClr val="black"/>
                </a:solidFill>
                <a:latin typeface="맑은 고딕"/>
                <a:ea typeface="맑은 고딕"/>
              </a:rPr>
              <a:t>업종 </a:t>
            </a:r>
            <a:r>
              <a:rPr kumimoji="1" lang="en-US" altLang="ko-KR" sz="1100" dirty="0">
                <a:solidFill>
                  <a:prstClr val="black"/>
                </a:solidFill>
                <a:latin typeface="맑은 고딕"/>
                <a:ea typeface="맑은 고딕"/>
              </a:rPr>
              <a:t>: </a:t>
            </a:r>
            <a:r>
              <a:rPr kumimoji="1" lang="ko-KR" altLang="en-US" sz="1100" dirty="0">
                <a:solidFill>
                  <a:prstClr val="black"/>
                </a:solidFill>
                <a:latin typeface="맑은 고딕"/>
                <a:ea typeface="맑은 고딕"/>
              </a:rPr>
              <a:t>에너지산업</a:t>
            </a:r>
            <a:r>
              <a:rPr kumimoji="1" lang="en-US" altLang="ko-KR" sz="1100" dirty="0">
                <a:solidFill>
                  <a:prstClr val="black"/>
                </a:solidFill>
                <a:latin typeface="맑은 고딕"/>
                <a:ea typeface="맑은 고딕"/>
              </a:rPr>
              <a:t>, IT </a:t>
            </a:r>
            <a:r>
              <a:rPr kumimoji="1" lang="ko-KR" altLang="en-US" sz="1100" dirty="0" smtClean="0">
                <a:solidFill>
                  <a:prstClr val="black"/>
                </a:solidFill>
                <a:latin typeface="맑은 고딕"/>
                <a:ea typeface="맑은 고딕"/>
              </a:rPr>
              <a:t>소프트웨어 산업</a:t>
            </a:r>
            <a:r>
              <a:rPr kumimoji="1" lang="en-US" altLang="ko-KR" sz="1100" dirty="0" smtClean="0">
                <a:solidFill>
                  <a:prstClr val="black"/>
                </a:solidFill>
                <a:latin typeface="맑은 고딕"/>
                <a:ea typeface="맑은 고딕"/>
              </a:rPr>
              <a:t/>
            </a:r>
            <a:br>
              <a:rPr kumimoji="1" lang="en-US" altLang="ko-KR" sz="1100" dirty="0" smtClean="0">
                <a:solidFill>
                  <a:prstClr val="black"/>
                </a:solidFill>
                <a:latin typeface="맑은 고딕"/>
                <a:ea typeface="맑은 고딕"/>
              </a:rPr>
            </a:br>
            <a:r>
              <a:rPr kumimoji="1" lang="en-US" altLang="ko-KR" sz="1100" dirty="0" smtClean="0">
                <a:solidFill>
                  <a:prstClr val="black"/>
                </a:solidFill>
                <a:latin typeface="맑은 고딕"/>
                <a:ea typeface="맑은 고딕"/>
              </a:rPr>
              <a:t>        </a:t>
            </a:r>
            <a:r>
              <a:rPr kumimoji="1" lang="ko-KR" altLang="en-US" sz="1100" dirty="0" smtClean="0">
                <a:solidFill>
                  <a:prstClr val="black"/>
                </a:solidFill>
                <a:latin typeface="맑은 고딕"/>
                <a:ea typeface="맑은 고딕"/>
              </a:rPr>
              <a:t>복합 </a:t>
            </a:r>
            <a:r>
              <a:rPr kumimoji="1" lang="ko-KR" altLang="en-US" sz="1100" dirty="0">
                <a:solidFill>
                  <a:prstClr val="black"/>
                </a:solidFill>
                <a:latin typeface="맑은 고딕"/>
                <a:ea typeface="맑은 고딕"/>
              </a:rPr>
              <a:t>군수산업</a:t>
            </a:r>
          </a:p>
          <a:p>
            <a:pPr marL="88900" indent="-8890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100" dirty="0" smtClean="0">
                <a:solidFill>
                  <a:prstClr val="black"/>
                </a:solidFill>
                <a:latin typeface="맑은 고딕"/>
                <a:ea typeface="맑은 고딕"/>
              </a:rPr>
              <a:t>매출 </a:t>
            </a:r>
            <a:r>
              <a:rPr kumimoji="1" lang="en-US" altLang="ko-KR" sz="1100" dirty="0">
                <a:solidFill>
                  <a:prstClr val="black"/>
                </a:solidFill>
                <a:latin typeface="맑은 고딕"/>
                <a:ea typeface="맑은 고딕"/>
              </a:rPr>
              <a:t>: 1</a:t>
            </a:r>
            <a:r>
              <a:rPr kumimoji="1" lang="ko-KR" altLang="en-US" sz="1100" dirty="0">
                <a:solidFill>
                  <a:prstClr val="black"/>
                </a:solidFill>
                <a:latin typeface="맑은 고딕"/>
                <a:ea typeface="맑은 고딕"/>
              </a:rPr>
              <a:t>조 </a:t>
            </a:r>
            <a:r>
              <a:rPr kumimoji="1" lang="en-US" altLang="ko-KR" sz="1100" dirty="0">
                <a:solidFill>
                  <a:prstClr val="black"/>
                </a:solidFill>
                <a:latin typeface="맑은 고딕"/>
                <a:ea typeface="맑은 고딕"/>
              </a:rPr>
              <a:t>4</a:t>
            </a:r>
            <a:r>
              <a:rPr kumimoji="1" lang="ko-KR" altLang="en-US" sz="1100" dirty="0">
                <a:solidFill>
                  <a:prstClr val="black"/>
                </a:solidFill>
                <a:latin typeface="맑은 고딕"/>
                <a:ea typeface="맑은 고딕"/>
              </a:rPr>
              <a:t>천억 달러</a:t>
            </a:r>
          </a:p>
          <a:p>
            <a:pPr marL="88900" indent="-8890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prstClr val="black"/>
                </a:solidFill>
                <a:latin typeface="맑은 고딕"/>
                <a:ea typeface="맑은 고딕"/>
              </a:rPr>
              <a:t>재직인원 </a:t>
            </a:r>
            <a:r>
              <a:rPr kumimoji="1" lang="en-US" altLang="ko-KR" sz="1100" dirty="0">
                <a:solidFill>
                  <a:prstClr val="black"/>
                </a:solidFill>
                <a:latin typeface="맑은 고딕"/>
                <a:ea typeface="맑은 고딕"/>
              </a:rPr>
              <a:t>: 305,000</a:t>
            </a:r>
            <a:r>
              <a:rPr kumimoji="1" lang="ko-KR" altLang="en-US" sz="1100" dirty="0">
                <a:solidFill>
                  <a:prstClr val="black"/>
                </a:solidFill>
                <a:latin typeface="맑은 고딕"/>
                <a:ea typeface="맑은 고딕"/>
              </a:rPr>
              <a:t>명</a:t>
            </a:r>
            <a:endParaRPr kumimoji="1" lang="en-US" altLang="ko-KR" sz="11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446947" y="2081240"/>
            <a:ext cx="4167268" cy="310423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lvl="1" algn="ctr" latinLnBrk="0">
              <a:defRPr/>
            </a:pPr>
            <a:r>
              <a:rPr lang="ko-KR" altLang="en-US" sz="1200" kern="0" spc="-50" dirty="0" smtClean="0">
                <a:solidFill>
                  <a:prstClr val="black"/>
                </a:solidFill>
                <a:latin typeface="맑은 고딕"/>
                <a:ea typeface="맑은 고딕"/>
              </a:rPr>
              <a:t>기업 정보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10" y="2554897"/>
            <a:ext cx="966309" cy="966309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 bwMode="gray">
          <a:xfrm>
            <a:off x="5152809" y="1538942"/>
            <a:ext cx="4445215" cy="37845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4DABF5"/>
              </a:gs>
              <a:gs pos="47000">
                <a:srgbClr val="0173D4"/>
              </a:gs>
              <a:gs pos="100000">
                <a:srgbClr val="0048AC"/>
              </a:gs>
            </a:gsLst>
            <a:lin ang="2700000" scaled="1"/>
          </a:gradFill>
          <a:ln w="6350" algn="ctr">
            <a:solidFill>
              <a:srgbClr val="0173D4"/>
            </a:solidFill>
            <a:round/>
            <a:headEnd/>
            <a:tailEnd/>
          </a:ln>
          <a:effectLst/>
        </p:spPr>
        <p:txBody>
          <a:bodyPr vert="horz" wrap="none" lIns="72000" tIns="72000" rIns="72000" bIns="90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latinLnBrk="0"/>
            <a:r>
              <a:rPr lang="en-US" altLang="ko-KR" sz="1400" b="1" kern="0" spc="-50" dirty="0" smtClean="0">
                <a:solidFill>
                  <a:prstClr val="white">
                    <a:lumMod val="95000"/>
                  </a:prstClr>
                </a:solidFill>
                <a:latin typeface="맑은 고딕"/>
                <a:ea typeface="맑은 고딕"/>
                <a:cs typeface="Arial" pitchFamily="34" charset="0"/>
              </a:rPr>
              <a:t>PREDIX </a:t>
            </a:r>
            <a:r>
              <a:rPr lang="ko-KR" altLang="en-US" sz="1400" b="1" kern="0" spc="-50" dirty="0" smtClean="0">
                <a:solidFill>
                  <a:prstClr val="white">
                    <a:lumMod val="95000"/>
                  </a:prstClr>
                </a:solidFill>
                <a:latin typeface="맑은 고딕"/>
                <a:ea typeface="맑은 고딕"/>
                <a:cs typeface="Arial" pitchFamily="34" charset="0"/>
              </a:rPr>
              <a:t>개요</a:t>
            </a:r>
            <a:endParaRPr lang="ko-KR" altLang="en-US" sz="1400" b="1" kern="0" spc="-50" dirty="0">
              <a:solidFill>
                <a:prstClr val="white">
                  <a:lumMod val="95000"/>
                </a:prstClr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pic>
        <p:nvPicPr>
          <p:cNvPr id="38" name="Picture 2" descr="http://www.i-programmer.info/images/stories/News/2015/June/B/predix_slide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325" y="2702551"/>
            <a:ext cx="4206875" cy="264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모서리가 둥근 직사각형 38"/>
          <p:cNvSpPr/>
          <p:nvPr/>
        </p:nvSpPr>
        <p:spPr>
          <a:xfrm>
            <a:off x="5285432" y="5532524"/>
            <a:ext cx="4167268" cy="695325"/>
          </a:xfrm>
          <a:prstGeom prst="roundRect">
            <a:avLst>
              <a:gd name="adj" fmla="val 583"/>
            </a:avLst>
          </a:prstGeom>
          <a:noFill/>
          <a:ln w="12700" cap="flat" cmpd="sng" algn="ctr">
            <a:noFill/>
            <a:prstDash val="sysDot"/>
          </a:ln>
          <a:effectLst/>
        </p:spPr>
        <p:txBody>
          <a:bodyPr lIns="180000" tIns="36000" rIns="108000" bIns="36000" anchor="t"/>
          <a:lstStyle/>
          <a:p>
            <a:pPr marL="88900" indent="-8890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100" dirty="0" smtClean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PREDIX</a:t>
            </a:r>
            <a:r>
              <a:rPr kumimoji="1" lang="ko-KR" altLang="en-US" sz="1100" dirty="0" smtClean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는</a:t>
            </a:r>
            <a:r>
              <a:rPr kumimoji="1" lang="en-US" altLang="ko-KR" sz="1100" dirty="0" smtClean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 </a:t>
            </a:r>
            <a:r>
              <a:rPr kumimoji="1" lang="ko-KR" altLang="en-US" sz="1100" dirty="0" smtClean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산업용 </a:t>
            </a:r>
            <a:r>
              <a:rPr kumimoji="1" lang="ko-KR" altLang="en-US" sz="1100" dirty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설비에 부착된 센서를 통해 실시간으로 데이터를 수집 및 분석</a:t>
            </a:r>
            <a:r>
              <a:rPr kumimoji="1" lang="en-US" altLang="ko-KR" sz="1100" dirty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, </a:t>
            </a:r>
            <a:r>
              <a:rPr kumimoji="1" lang="ko-KR" altLang="en-US" sz="1100" dirty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운영 효율을 최적화하기 위해 만들어진 산업용 사물인터넷 플랫폼 </a:t>
            </a:r>
            <a:r>
              <a:rPr kumimoji="1" lang="ko-KR" altLang="en-US" sz="1100" dirty="0" smtClean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서비스</a:t>
            </a:r>
            <a:endParaRPr kumimoji="1" lang="en-US" altLang="ko-KR" sz="1100" dirty="0">
              <a:solidFill>
                <a:prstClr val="black"/>
              </a:solidFill>
              <a:latin typeface="맑은 고딕"/>
              <a:ea typeface="맑은 고딕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5285432" y="2135990"/>
            <a:ext cx="4167268" cy="1152042"/>
          </a:xfrm>
          <a:prstGeom prst="roundRect">
            <a:avLst>
              <a:gd name="adj" fmla="val 583"/>
            </a:avLst>
          </a:prstGeom>
          <a:noFill/>
          <a:ln w="12700" cap="flat" cmpd="sng" algn="ctr">
            <a:noFill/>
            <a:prstDash val="sysDot"/>
          </a:ln>
          <a:effectLst/>
        </p:spPr>
        <p:txBody>
          <a:bodyPr lIns="180000" tIns="36000" rIns="108000" bIns="36000" anchor="t"/>
          <a:lstStyle/>
          <a:p>
            <a:pPr marL="88900" indent="-8890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세계 최초의 산업용 사물인터넷 플랫폼 </a:t>
            </a:r>
            <a:r>
              <a:rPr kumimoji="1" lang="en-US" altLang="ko-KR" sz="1100" dirty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PREDIX</a:t>
            </a:r>
            <a:r>
              <a:rPr kumimoji="1" lang="ko-KR" altLang="en-US" sz="1100" dirty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를 </a:t>
            </a:r>
            <a:r>
              <a:rPr kumimoji="1" lang="en-US" altLang="ko-KR" sz="1100" dirty="0" smtClean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/>
            </a:r>
            <a:br>
              <a:rPr kumimoji="1" lang="en-US" altLang="ko-KR" sz="1100" dirty="0" smtClean="0">
                <a:solidFill>
                  <a:prstClr val="black"/>
                </a:solidFill>
                <a:latin typeface="맑은 고딕"/>
                <a:ea typeface="맑은 고딕" pitchFamily="50" charset="-127"/>
              </a:rPr>
            </a:br>
            <a:r>
              <a:rPr kumimoji="1" lang="en-US" altLang="ko-KR" sz="1100" dirty="0" smtClean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Cloud </a:t>
            </a:r>
            <a:r>
              <a:rPr kumimoji="1" lang="en-US" altLang="ko-KR" sz="1100" dirty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Foundry </a:t>
            </a:r>
            <a:r>
              <a:rPr kumimoji="1" lang="ko-KR" altLang="en-US" sz="1100" dirty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기반으로 </a:t>
            </a:r>
            <a:r>
              <a:rPr kumimoji="1" lang="ko-KR" altLang="en-US" sz="1100" dirty="0" smtClean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개발</a:t>
            </a:r>
            <a:endParaRPr kumimoji="1" lang="en-US" altLang="ko-KR" sz="1100" dirty="0" smtClean="0">
              <a:solidFill>
                <a:prstClr val="black"/>
              </a:solidFill>
              <a:latin typeface="맑은 고딕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755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6694911" cy="332399"/>
            <a:chOff x="802399" y="1030552"/>
            <a:chExt cx="6694911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6694911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Dynamic Service Discovery (Eureka Server)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Ⅲ. </a:t>
            </a: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Spring Cloud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8504" y="1124744"/>
            <a:ext cx="3197670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Dynamic Service Discovery flow</a:t>
            </a:r>
            <a:endParaRPr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EAF2E3C-C6FA-47CF-B73E-A3FE01FAC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01" y="1395251"/>
            <a:ext cx="7817814" cy="515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7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6694911" cy="332399"/>
            <a:chOff x="802399" y="1030552"/>
            <a:chExt cx="6694911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6694911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Dynamic Service Discovery (Eureka Server)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Ⅲ. </a:t>
            </a: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Spring Cloud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8504" y="1124744"/>
            <a:ext cx="3197670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Dynamic Service Discovery flow</a:t>
            </a:r>
            <a:endParaRPr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2E40FC6-041C-47A8-8172-51C52B52B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904" y="1599861"/>
            <a:ext cx="6003592" cy="37552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71E2023-9120-42C5-9D50-47BB52401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07" y="5445690"/>
            <a:ext cx="9094664" cy="104365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11EAB5-72B3-4ED3-9A21-71AF6E95A111}"/>
              </a:ext>
            </a:extLst>
          </p:cNvPr>
          <p:cNvSpPr/>
          <p:nvPr/>
        </p:nvSpPr>
        <p:spPr>
          <a:xfrm>
            <a:off x="4045938" y="5833807"/>
            <a:ext cx="3673502" cy="6555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20329CE-2E9C-4A68-9132-4A9C20FED262}"/>
              </a:ext>
            </a:extLst>
          </p:cNvPr>
          <p:cNvSpPr/>
          <p:nvPr/>
        </p:nvSpPr>
        <p:spPr>
          <a:xfrm>
            <a:off x="2530550" y="5833807"/>
            <a:ext cx="1170831" cy="6555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61B8C7F-4497-4C54-B009-9B8E0B7009DF}"/>
              </a:ext>
            </a:extLst>
          </p:cNvPr>
          <p:cNvSpPr/>
          <p:nvPr/>
        </p:nvSpPr>
        <p:spPr>
          <a:xfrm>
            <a:off x="5986056" y="6235886"/>
            <a:ext cx="127221" cy="127221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64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6694911" cy="332399"/>
            <a:chOff x="802399" y="1030552"/>
            <a:chExt cx="6694911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6694911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Dynamic Service Discovery (Eureka Server)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Ⅲ. </a:t>
            </a: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Spring Cloud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8504" y="1124744"/>
            <a:ext cx="3643305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Dynamic Service Discovery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의 필요성</a:t>
            </a:r>
            <a:endParaRPr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46623" y="1545756"/>
            <a:ext cx="885419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/>
              <a:t>서버가 새롭게 투입되면 그것을 감지하여 목록에 자동으로 추가</a:t>
            </a:r>
            <a:endParaRPr lang="en-US" altLang="ko-KR" sz="20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/>
              <a:t>서버가 종료되면 자동으로 목록에서 삭제</a:t>
            </a:r>
            <a:endParaRPr lang="en-US" altLang="ko-KR" sz="20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/>
              <a:t>API</a:t>
            </a:r>
            <a:r>
              <a:rPr lang="ko-KR" altLang="en-US" sz="2000" dirty="0"/>
              <a:t>를 호출하는 쪽에서 상대방 주소를 알 필요 없이 이름만으로 호출</a:t>
            </a:r>
            <a:endParaRPr lang="en-US" altLang="ko-KR" sz="2000" dirty="0" smtClean="0"/>
          </a:p>
        </p:txBody>
      </p:sp>
      <p:pic>
        <p:nvPicPr>
          <p:cNvPr id="18" name="내용 개체 틀 11">
            <a:extLst>
              <a:ext uri="{FF2B5EF4-FFF2-40B4-BE49-F238E27FC236}">
                <a16:creationId xmlns:a16="http://schemas.microsoft.com/office/drawing/2014/main" id="{BC315EE1-ECA5-42D5-9ADF-CCF45C119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35" y="3253533"/>
            <a:ext cx="7798140" cy="329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40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6694911" cy="332399"/>
            <a:chOff x="802399" y="1030552"/>
            <a:chExt cx="6694911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6694911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Dynamic Service Discovery (Eureka Server)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Ⅲ. </a:t>
            </a: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Spring Cloud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8504" y="1124744"/>
            <a:ext cx="3196068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Dynamic Service Discovery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특징</a:t>
            </a:r>
            <a:endParaRPr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46623" y="1639828"/>
            <a:ext cx="8854197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/>
              <a:t>서버와 클라이언트로 구성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/>
              <a:t>Rest API </a:t>
            </a:r>
            <a:r>
              <a:rPr lang="ko-KR" altLang="en-US" sz="2000" dirty="0"/>
              <a:t>기반이라 다양한 언어에서 사용이 가능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/>
              <a:t>대중적인 </a:t>
            </a:r>
            <a:r>
              <a:rPr lang="en-US" altLang="ko-KR" sz="2000" dirty="0" err="1"/>
              <a:t>Json</a:t>
            </a:r>
            <a:r>
              <a:rPr lang="en-US" altLang="ko-KR" sz="2000" dirty="0"/>
              <a:t> </a:t>
            </a:r>
            <a:r>
              <a:rPr lang="ko-KR" altLang="en-US" sz="2000" dirty="0"/>
              <a:t>포맷과 </a:t>
            </a:r>
            <a:r>
              <a:rPr lang="en-US" altLang="ko-KR" sz="2000" dirty="0"/>
              <a:t>Rest API</a:t>
            </a:r>
            <a:r>
              <a:rPr lang="ko-KR" altLang="en-US" sz="2000" dirty="0"/>
              <a:t>를 지원한다는 점에서 </a:t>
            </a:r>
            <a:r>
              <a:rPr lang="en-US" altLang="ko-KR" sz="2000" dirty="0"/>
              <a:t>Spring Cloud</a:t>
            </a:r>
            <a:r>
              <a:rPr lang="ko-KR" altLang="en-US" sz="2000" dirty="0"/>
              <a:t>는 매우 유연한 </a:t>
            </a:r>
            <a:r>
              <a:rPr lang="en-US" altLang="ko-KR" sz="2000" dirty="0"/>
              <a:t>Platform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/>
              <a:t>eureka-server</a:t>
            </a:r>
            <a:r>
              <a:rPr lang="ko-KR" altLang="en-US" sz="2000" dirty="0"/>
              <a:t>는 </a:t>
            </a:r>
            <a:r>
              <a:rPr lang="en-US" altLang="ko-KR" sz="2000" dirty="0"/>
              <a:t>eureka-client</a:t>
            </a:r>
            <a:r>
              <a:rPr lang="ko-KR" altLang="en-US" sz="2000" dirty="0"/>
              <a:t>로 등록된 서버들의 정보를 가지고 있음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/>
              <a:t>또 다른 </a:t>
            </a:r>
            <a:r>
              <a:rPr lang="en-US" altLang="ko-KR" sz="2000" dirty="0"/>
              <a:t>eureka-client</a:t>
            </a:r>
            <a:r>
              <a:rPr lang="ko-KR" altLang="en-US" sz="2000" dirty="0"/>
              <a:t>들에게 자신이 가지고 있는 다른 </a:t>
            </a:r>
            <a:r>
              <a:rPr lang="en-US" altLang="ko-KR" sz="2000" dirty="0"/>
              <a:t>eureka-client</a:t>
            </a:r>
            <a:r>
              <a:rPr lang="ko-KR" altLang="en-US" sz="2000" dirty="0"/>
              <a:t>들의 </a:t>
            </a:r>
            <a:r>
              <a:rPr lang="ko-KR" altLang="en-US" sz="2000" dirty="0" smtClean="0"/>
              <a:t>공유하고 </a:t>
            </a:r>
            <a:r>
              <a:rPr lang="en-US" altLang="ko-KR" sz="2000" dirty="0" smtClean="0"/>
              <a:t>eureka-client</a:t>
            </a:r>
            <a:r>
              <a:rPr lang="ko-KR" altLang="en-US" sz="2000" dirty="0"/>
              <a:t>들은 이 공유된 정보들을 </a:t>
            </a:r>
            <a:r>
              <a:rPr lang="ko-KR" altLang="en-US" sz="2000" dirty="0" smtClean="0"/>
              <a:t>이용함</a:t>
            </a:r>
            <a:r>
              <a:rPr lang="en-US" altLang="ko-KR" sz="2000" dirty="0" smtClean="0"/>
              <a:t>.</a:t>
            </a:r>
            <a:br>
              <a:rPr lang="en-US" altLang="ko-KR" sz="2000" dirty="0" smtClean="0"/>
            </a:br>
            <a:r>
              <a:rPr lang="ko-KR" altLang="en-US" sz="2000" dirty="0" smtClean="0"/>
              <a:t>예를 </a:t>
            </a:r>
            <a:r>
              <a:rPr lang="ko-KR" altLang="en-US" sz="2000" dirty="0"/>
              <a:t>들어 </a:t>
            </a:r>
            <a:r>
              <a:rPr lang="en-US" altLang="ko-KR" sz="2000" dirty="0" err="1"/>
              <a:t>zuul</a:t>
            </a:r>
            <a:r>
              <a:rPr lang="en-US" altLang="ko-KR" sz="2000" dirty="0"/>
              <a:t>, ribbon, spring-boot-admin, </a:t>
            </a:r>
            <a:r>
              <a:rPr lang="en-US" altLang="ko-KR" sz="2000" dirty="0" err="1"/>
              <a:t>zipkin</a:t>
            </a:r>
            <a:r>
              <a:rPr lang="ko-KR" altLang="en-US" sz="2000" dirty="0"/>
              <a:t>등등에서 이 정보를 활용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326315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2693815" cy="332399"/>
            <a:chOff x="802399" y="1030552"/>
            <a:chExt cx="2693815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2693815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Circuit Breaker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Ⅲ. </a:t>
            </a: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Spring Cloud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8504" y="1124744"/>
            <a:ext cx="1904047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Circuit Breaker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란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?</a:t>
            </a:r>
            <a:endParaRPr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6623" y="1472346"/>
            <a:ext cx="885419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/>
              <a:t>원격 접속의 성공</a:t>
            </a:r>
            <a:r>
              <a:rPr lang="en-US" altLang="ko-KR" sz="2000" dirty="0"/>
              <a:t>/</a:t>
            </a:r>
            <a:r>
              <a:rPr lang="ko-KR" altLang="en-US" sz="2000" dirty="0"/>
              <a:t>실패를 카운트하여 </a:t>
            </a:r>
            <a:r>
              <a:rPr lang="ko-KR" altLang="en-US" sz="2000" dirty="0" err="1"/>
              <a:t>에러율</a:t>
            </a:r>
            <a:r>
              <a:rPr lang="en-US" altLang="ko-KR" sz="2000" dirty="0"/>
              <a:t>(failure rate)</a:t>
            </a:r>
            <a:r>
              <a:rPr lang="ko-KR" altLang="en-US" sz="2000" dirty="0"/>
              <a:t>이 </a:t>
            </a:r>
            <a:r>
              <a:rPr lang="ko-KR" altLang="en-US" sz="2000" dirty="0" err="1"/>
              <a:t>임계치를</a:t>
            </a:r>
            <a:r>
              <a:rPr lang="ko-KR" altLang="en-US" sz="2000" dirty="0"/>
              <a:t> 넘어섰을 때 자동적으로 접속을 차단하는 시스템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/>
              <a:t>Circuit Breaker</a:t>
            </a:r>
            <a:r>
              <a:rPr lang="ko-KR" altLang="en-US" sz="2000" dirty="0"/>
              <a:t>는 상태 머신</a:t>
            </a:r>
            <a:r>
              <a:rPr lang="en-US" altLang="ko-KR" sz="2000" dirty="0"/>
              <a:t>(State Machine)</a:t>
            </a:r>
            <a:r>
              <a:rPr lang="ko-KR" altLang="en-US" sz="2000" dirty="0"/>
              <a:t>으로 나타낼 수 있다</a:t>
            </a:r>
            <a:r>
              <a:rPr lang="en-US" altLang="ko-KR" sz="2000" dirty="0"/>
              <a:t>. </a:t>
            </a:r>
            <a:r>
              <a:rPr lang="ko-KR" altLang="en-US" sz="2000" dirty="0"/>
              <a:t>접속 성공과 실패 이벤트가 발생할 때마다 내부 상태를 업데이트하여 자동적으로 장애를 검출하고 복구 여부를 판단</a:t>
            </a:r>
          </a:p>
        </p:txBody>
      </p:sp>
      <p:pic>
        <p:nvPicPr>
          <p:cNvPr id="13" name="Picture 2" descr="https://engineering.linecorp.com/image/2016/07/3.png">
            <a:extLst>
              <a:ext uri="{FF2B5EF4-FFF2-40B4-BE49-F238E27FC236}">
                <a16:creationId xmlns:a16="http://schemas.microsoft.com/office/drawing/2014/main" id="{DEFB8805-4542-4B5E-8117-37BAD4C16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07" y="3233262"/>
            <a:ext cx="8341979" cy="202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559193" y="5237073"/>
            <a:ext cx="885419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CLOSED : </a:t>
            </a:r>
            <a:r>
              <a:rPr lang="ko-KR" altLang="en-US" sz="2000" dirty="0" smtClean="0"/>
              <a:t>초기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상태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모든 접속은 평소와 같이 실행</a:t>
            </a:r>
            <a:endParaRPr lang="en-US" altLang="ko-KR" sz="20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OPEN : </a:t>
            </a:r>
            <a:r>
              <a:rPr lang="ko-KR" altLang="en-US" sz="2000" dirty="0" smtClean="0"/>
              <a:t>에러들이 </a:t>
            </a:r>
            <a:r>
              <a:rPr lang="ko-KR" altLang="en-US" sz="2000" dirty="0" err="1" smtClean="0"/>
              <a:t>임계치를</a:t>
            </a:r>
            <a:r>
              <a:rPr lang="ko-KR" altLang="en-US" sz="2000" dirty="0" smtClean="0"/>
              <a:t> 넘어서면 </a:t>
            </a:r>
            <a:r>
              <a:rPr lang="en-US" altLang="ko-KR" sz="2000" dirty="0" smtClean="0"/>
              <a:t>OPEN </a:t>
            </a:r>
            <a:r>
              <a:rPr lang="ko-KR" altLang="en-US" sz="2000" dirty="0" smtClean="0"/>
              <a:t>상태가 됨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모든 접속은 차단</a:t>
            </a:r>
            <a:endParaRPr lang="en-US" altLang="ko-KR" sz="20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HALF_OPEN : OPEN </a:t>
            </a:r>
            <a:r>
              <a:rPr lang="ko-KR" altLang="en-US" sz="2000" dirty="0" smtClean="0"/>
              <a:t>후 일정 시간이 지나면 </a:t>
            </a:r>
            <a:r>
              <a:rPr lang="en-US" altLang="ko-KR" sz="2000" dirty="0" smtClean="0"/>
              <a:t>HALF_OPEN </a:t>
            </a:r>
            <a:r>
              <a:rPr lang="ko-KR" altLang="en-US" sz="2000" dirty="0" smtClean="0"/>
              <a:t>상태가 됨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접속을 시도하여 성공하면 </a:t>
            </a:r>
            <a:r>
              <a:rPr lang="en-US" altLang="ko-KR" sz="2000" dirty="0" smtClean="0"/>
              <a:t>CLOSED</a:t>
            </a:r>
            <a:r>
              <a:rPr lang="ko-KR" altLang="en-US" sz="2000" dirty="0" smtClean="0"/>
              <a:t>로 실패하면 </a:t>
            </a:r>
            <a:r>
              <a:rPr lang="en-US" altLang="ko-KR" sz="2000" dirty="0" smtClean="0"/>
              <a:t>OPEN</a:t>
            </a:r>
            <a:r>
              <a:rPr lang="ko-KR" altLang="en-US" sz="2000" dirty="0" smtClean="0"/>
              <a:t>으로 되돌아감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9861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2693815" cy="332399"/>
            <a:chOff x="802399" y="1030552"/>
            <a:chExt cx="2693815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2693815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Circuit Breaker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Ⅲ. </a:t>
            </a: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Spring Cloud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8504" y="1124744"/>
            <a:ext cx="1123384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Hystrix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란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?</a:t>
            </a:r>
            <a:endParaRPr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6623" y="1399760"/>
            <a:ext cx="885419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 err="1"/>
              <a:t>Hystrix</a:t>
            </a:r>
            <a:r>
              <a:rPr lang="ko-KR" altLang="en-US" sz="2000" dirty="0"/>
              <a:t>는 대기 시간 허용 오차 및 결함 허용 논리를 추가하여 이러한 분산 서비스 간의 상호 작용을 제어하는 ​​데 </a:t>
            </a:r>
            <a:r>
              <a:rPr lang="ko-KR" altLang="en-US" sz="2000" dirty="0" smtClean="0"/>
              <a:t>도움을 주는  라이브러리</a:t>
            </a:r>
            <a:endParaRPr lang="en-US" altLang="ko-KR" sz="20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 err="1"/>
              <a:t>Hystrix</a:t>
            </a:r>
            <a:r>
              <a:rPr lang="ko-KR" altLang="en-US" sz="2000" dirty="0"/>
              <a:t>는 서비스 간 액세스 지점을 </a:t>
            </a:r>
            <a:r>
              <a:rPr lang="ko-KR" altLang="en-US" sz="2000" dirty="0" smtClean="0"/>
              <a:t>격리하고 이를 </a:t>
            </a:r>
            <a:r>
              <a:rPr lang="ko-KR" altLang="en-US" sz="2000" dirty="0"/>
              <a:t>통해 계단식 오류를 중지하고 대체 옵션을 제공함으로써 시스템의 전반적인 복원력을 </a:t>
            </a:r>
            <a:r>
              <a:rPr lang="ko-KR" altLang="en-US" sz="2000" dirty="0" smtClean="0"/>
              <a:t>향상시킴</a:t>
            </a:r>
            <a:endParaRPr lang="ko-KR" altLang="en-US" sz="2000" dirty="0"/>
          </a:p>
        </p:txBody>
      </p:sp>
      <p:pic>
        <p:nvPicPr>
          <p:cNvPr id="16" name="Picture 2" descr="Hystrix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564" y="2759415"/>
            <a:ext cx="4173648" cy="380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98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2693815" cy="332399"/>
            <a:chOff x="802399" y="1030552"/>
            <a:chExt cx="2693815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2693815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Circuit Breaker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Ⅲ. </a:t>
            </a: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Spring Cloud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8504" y="1124744"/>
            <a:ext cx="1301318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Hystrix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원리</a:t>
            </a:r>
            <a:endParaRPr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46623" y="1520788"/>
            <a:ext cx="9051402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/>
              <a:t>Latency and Fault </a:t>
            </a:r>
            <a:r>
              <a:rPr lang="en-US" altLang="ko-KR" sz="2000" dirty="0" smtClean="0"/>
              <a:t>Tolerance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800" dirty="0" err="1"/>
              <a:t>Hystrix</a:t>
            </a:r>
            <a:r>
              <a:rPr lang="ko-KR" altLang="en-US" sz="1800" dirty="0"/>
              <a:t>의 대부분의 측면에서 구성 변경 사항의 전파 지연 및 동적 속성 변경 지원을 통해 복구 시간을 최적화함으로써 대기 시간이 짧은 피드백 루프로 실시간 운영 수정을 </a:t>
            </a:r>
            <a:r>
              <a:rPr lang="ko-KR" altLang="en-US" sz="1800" dirty="0" smtClean="0"/>
              <a:t>수행</a:t>
            </a:r>
            <a:endParaRPr lang="en-US" altLang="ko-KR" sz="18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800" dirty="0"/>
              <a:t>네트워크 </a:t>
            </a:r>
            <a:r>
              <a:rPr lang="ko-KR" altLang="en-US" sz="1800" dirty="0" err="1"/>
              <a:t>트래픽뿐만</a:t>
            </a:r>
            <a:r>
              <a:rPr lang="ko-KR" altLang="en-US" sz="1800" dirty="0"/>
              <a:t> 아니라 전체 종속성 클라이언트 실행의 실패로부터 </a:t>
            </a:r>
            <a:r>
              <a:rPr lang="ko-KR" altLang="en-US" sz="1800" dirty="0" smtClean="0"/>
              <a:t>보호</a:t>
            </a:r>
            <a:endParaRPr lang="en-US" altLang="ko-KR" sz="18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800" dirty="0"/>
              <a:t>하나의 종속성에 대한 영향을 제한하기 위해 격리 기술 </a:t>
            </a:r>
            <a:r>
              <a:rPr lang="ko-KR" altLang="en-US" sz="1800" dirty="0" smtClean="0"/>
              <a:t>사용</a:t>
            </a:r>
            <a:endParaRPr lang="en-US" altLang="ko-KR" sz="18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 err="1"/>
              <a:t>Realtime</a:t>
            </a:r>
            <a:r>
              <a:rPr lang="en-US" altLang="ko-KR" sz="2000" dirty="0"/>
              <a:t> Operations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800" dirty="0"/>
              <a:t>거의 실시간에 가까운 측정 기준</a:t>
            </a:r>
            <a:r>
              <a:rPr lang="en-US" altLang="ko-KR" sz="1800" dirty="0"/>
              <a:t>, </a:t>
            </a:r>
            <a:r>
              <a:rPr lang="ko-KR" altLang="en-US" sz="1800" dirty="0"/>
              <a:t>모니터링 및 경고를 통해 검색 시간 </a:t>
            </a:r>
            <a:r>
              <a:rPr lang="ko-KR" altLang="en-US" sz="1800" dirty="0" smtClean="0"/>
              <a:t>최적화 및 설정 변경 후 </a:t>
            </a:r>
            <a:r>
              <a:rPr lang="ko-KR" altLang="en-US" sz="1800" dirty="0" err="1" smtClean="0"/>
              <a:t>대시보드에서</a:t>
            </a:r>
            <a:r>
              <a:rPr lang="ko-KR" altLang="en-US" sz="1800" dirty="0" smtClean="0"/>
              <a:t> 바로 확인 가능</a:t>
            </a:r>
            <a:endParaRPr lang="en-US" altLang="ko-KR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/>
              <a:t>Concurrency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800" dirty="0"/>
              <a:t>단일 종속성으로 인해 모든 컨테이너 </a:t>
            </a:r>
            <a:r>
              <a:rPr lang="en-US" altLang="ko-KR" sz="1800" dirty="0"/>
              <a:t>(</a:t>
            </a:r>
            <a:r>
              <a:rPr lang="ko-KR" altLang="en-US" sz="1800" dirty="0"/>
              <a:t>예 </a:t>
            </a:r>
            <a:r>
              <a:rPr lang="en-US" altLang="ko-KR" sz="1800" dirty="0"/>
              <a:t>: Tomcat) </a:t>
            </a:r>
            <a:r>
              <a:rPr lang="ko-KR" altLang="en-US" sz="1800" dirty="0"/>
              <a:t>사용자 </a:t>
            </a:r>
            <a:r>
              <a:rPr lang="ko-KR" altLang="en-US" sz="1800" dirty="0" err="1"/>
              <a:t>스레드를</a:t>
            </a:r>
            <a:r>
              <a:rPr lang="ko-KR" altLang="en-US" sz="1800" dirty="0"/>
              <a:t> 사용 </a:t>
            </a:r>
            <a:r>
              <a:rPr lang="ko-KR" altLang="en-US" sz="1800" dirty="0" smtClean="0"/>
              <a:t>불가</a:t>
            </a:r>
            <a:endParaRPr lang="en-US" altLang="ko-KR" sz="18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800" dirty="0"/>
              <a:t>부하를 줄이고 </a:t>
            </a:r>
            <a:r>
              <a:rPr lang="ko-KR" altLang="en-US" sz="1800" dirty="0" err="1"/>
              <a:t>대기열</a:t>
            </a:r>
            <a:r>
              <a:rPr lang="ko-KR" altLang="en-US" sz="1800" dirty="0"/>
              <a:t> 대신 빨리 </a:t>
            </a:r>
            <a:r>
              <a:rPr lang="ko-KR" altLang="en-US" sz="1800" dirty="0" smtClean="0"/>
              <a:t>실패</a:t>
            </a:r>
            <a:endParaRPr lang="en-US" altLang="ko-KR" sz="18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800" dirty="0"/>
              <a:t>사용자를 실패로부터 보호 할 </a:t>
            </a:r>
            <a:r>
              <a:rPr lang="ko-KR" altLang="en-US" sz="1800" dirty="0" err="1"/>
              <a:t>수있는</a:t>
            </a:r>
            <a:r>
              <a:rPr lang="ko-KR" altLang="en-US" sz="1800" dirty="0"/>
              <a:t> 곳이라면 어디에서든지 대체 수단을 제공</a:t>
            </a:r>
            <a:endParaRPr lang="en-US" altLang="ko-KR" sz="1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Parallel </a:t>
            </a:r>
            <a:r>
              <a:rPr lang="en-US" altLang="ko-KR" sz="1800" dirty="0" err="1"/>
              <a:t>excution</a:t>
            </a:r>
            <a:r>
              <a:rPr lang="ko-KR" altLang="en-US" sz="1800" dirty="0"/>
              <a:t>을 제공하고 </a:t>
            </a:r>
            <a:r>
              <a:rPr lang="ko-KR" altLang="en-US" sz="1800" dirty="0" err="1"/>
              <a:t>여러가지</a:t>
            </a:r>
            <a:r>
              <a:rPr lang="ko-KR" altLang="en-US" sz="1800" dirty="0"/>
              <a:t> 설정으로 </a:t>
            </a:r>
            <a:r>
              <a:rPr lang="ko-KR" altLang="en-US" sz="1800" dirty="0" err="1"/>
              <a:t>커스터마이징이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가능</a:t>
            </a:r>
            <a:endParaRPr lang="en-US" altLang="ko-KR" sz="18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800" dirty="0"/>
              <a:t>내부적으로 중복된 </a:t>
            </a:r>
            <a:r>
              <a:rPr lang="en-US" altLang="ko-KR" sz="1800" dirty="0"/>
              <a:t>Request </a:t>
            </a:r>
            <a:r>
              <a:rPr lang="ko-KR" altLang="en-US" sz="1800" dirty="0"/>
              <a:t>처리를 줄이기 위한 </a:t>
            </a:r>
            <a:r>
              <a:rPr lang="en-US" altLang="ko-KR" sz="1800" dirty="0"/>
              <a:t>Request caching</a:t>
            </a:r>
            <a:r>
              <a:rPr lang="ko-KR" altLang="en-US" sz="1800" dirty="0"/>
              <a:t>을 지원</a:t>
            </a: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193315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2693815" cy="332399"/>
            <a:chOff x="802399" y="1030552"/>
            <a:chExt cx="2693815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2693815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Circuit Breaker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Ⅲ. </a:t>
            </a: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Spring Cloud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8504" y="1124744"/>
            <a:ext cx="882036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Turbine</a:t>
            </a:r>
            <a:endParaRPr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6623" y="1452544"/>
            <a:ext cx="905140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/>
              <a:t>Turbine</a:t>
            </a:r>
            <a:r>
              <a:rPr lang="ko-KR" altLang="en-US" sz="2000" dirty="0"/>
              <a:t>은 </a:t>
            </a:r>
            <a:r>
              <a:rPr lang="en-US" altLang="ko-KR" sz="2000" dirty="0"/>
              <a:t>SSE (Server-Sent Event) </a:t>
            </a:r>
            <a:r>
              <a:rPr lang="ko-KR" altLang="en-US" sz="2000" dirty="0" err="1"/>
              <a:t>스트림의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스트림을</a:t>
            </a:r>
            <a:r>
              <a:rPr lang="ko-KR" altLang="en-US" sz="2000" dirty="0"/>
              <a:t> 단일 </a:t>
            </a:r>
            <a:r>
              <a:rPr lang="ko-KR" altLang="en-US" sz="2000" dirty="0" err="1"/>
              <a:t>스트림으로</a:t>
            </a:r>
            <a:r>
              <a:rPr lang="ko-KR" altLang="en-US" sz="2000" dirty="0"/>
              <a:t> 모으는 도구</a:t>
            </a:r>
            <a:endParaRPr lang="en-US" altLang="ko-KR" sz="20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대상 사용 사례는 </a:t>
            </a:r>
            <a:r>
              <a:rPr lang="ko-KR" altLang="en-US" sz="2000" dirty="0" err="1">
                <a:latin typeface="+mn-ea"/>
              </a:rPr>
              <a:t>대시</a:t>
            </a:r>
            <a:r>
              <a:rPr lang="ko-KR" altLang="en-US" sz="2000" dirty="0">
                <a:latin typeface="+mn-ea"/>
              </a:rPr>
              <a:t> 보드에서 </a:t>
            </a:r>
            <a:r>
              <a:rPr lang="en-US" altLang="ko-KR" sz="2000" dirty="0">
                <a:latin typeface="+mn-ea"/>
              </a:rPr>
              <a:t>SOA</a:t>
            </a:r>
            <a:r>
              <a:rPr lang="ko-KR" altLang="en-US" sz="2000" dirty="0">
                <a:latin typeface="+mn-ea"/>
              </a:rPr>
              <a:t>의 </a:t>
            </a:r>
            <a:r>
              <a:rPr lang="ko-KR" altLang="en-US" sz="2000" dirty="0" err="1">
                <a:latin typeface="+mn-ea"/>
              </a:rPr>
              <a:t>인스턴스로부터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err="1">
                <a:latin typeface="+mn-ea"/>
              </a:rPr>
              <a:t>메</a:t>
            </a:r>
            <a:r>
              <a:rPr lang="ko-KR" altLang="en-US" sz="2000" dirty="0" err="1" smtClean="0">
                <a:latin typeface="+mn-ea"/>
              </a:rPr>
              <a:t>트릭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ko-KR" altLang="en-US" sz="2000" dirty="0" err="1">
                <a:latin typeface="+mn-ea"/>
              </a:rPr>
              <a:t>스트림을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집계</a:t>
            </a:r>
            <a:endParaRPr lang="en-US" altLang="ko-KR" sz="18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800" dirty="0" smtClean="0"/>
              <a:t>Data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8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800" dirty="0" smtClean="0"/>
              <a:t>Aggregation dimensions</a:t>
            </a:r>
            <a:br>
              <a:rPr lang="en-US" altLang="ko-KR" sz="1800" dirty="0" smtClean="0"/>
            </a:br>
            <a:r>
              <a:rPr lang="ko-KR" altLang="en-US" sz="1800" dirty="0"/>
              <a:t>터빈이 데이터와 유일하게 </a:t>
            </a:r>
            <a:r>
              <a:rPr lang="ko-KR" altLang="en-US" sz="1800" dirty="0" err="1"/>
              <a:t>바인딩하는</a:t>
            </a:r>
            <a:r>
              <a:rPr lang="ko-KR" altLang="en-US" sz="1800" dirty="0"/>
              <a:t> 것은 이름 과 유형을 사용하여 지정된 집계 </a:t>
            </a:r>
            <a:r>
              <a:rPr lang="ko-KR" altLang="en-US" sz="1800" dirty="0" smtClean="0"/>
              <a:t>차원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동일한 </a:t>
            </a:r>
            <a:r>
              <a:rPr lang="ko-KR" altLang="en-US" sz="1800" dirty="0"/>
              <a:t>집계 키와 일치하는 개별 </a:t>
            </a:r>
            <a:r>
              <a:rPr lang="ko-KR" altLang="en-US" sz="1800" dirty="0" err="1"/>
              <a:t>인스턴스로부터</a:t>
            </a:r>
            <a:r>
              <a:rPr lang="ko-KR" altLang="en-US" sz="1800" dirty="0"/>
              <a:t> 수신 된 </a:t>
            </a:r>
            <a:r>
              <a:rPr lang="en-US" altLang="ko-KR" sz="1800" dirty="0" err="1"/>
              <a:t>Json</a:t>
            </a:r>
            <a:r>
              <a:rPr lang="en-US" altLang="ko-KR" sz="1800" dirty="0"/>
              <a:t> </a:t>
            </a:r>
            <a:r>
              <a:rPr lang="ko-KR" altLang="en-US" sz="1800" dirty="0"/>
              <a:t>페이로드는 함께 </a:t>
            </a:r>
            <a:r>
              <a:rPr lang="ko-KR" altLang="en-US" sz="1800" dirty="0" smtClean="0"/>
              <a:t>결합</a:t>
            </a:r>
            <a:endParaRPr lang="en-US" altLang="ko-KR" sz="1800" dirty="0" smtClean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42B84B8-B5FA-4C4D-820A-8893D39B8A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95"/>
          <a:stretch/>
        </p:blipFill>
        <p:spPr>
          <a:xfrm>
            <a:off x="1069279" y="3017848"/>
            <a:ext cx="8350103" cy="63385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614C549-29D8-4BF0-9B8F-E5509F02C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278" y="5109670"/>
            <a:ext cx="8350103" cy="144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0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3002233" cy="332399"/>
            <a:chOff x="802399" y="1030552"/>
            <a:chExt cx="3002233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3002233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Zuul</a:t>
              </a:r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API Gateway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Ⅲ. </a:t>
            </a: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Spring Cloud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8504" y="1124744"/>
            <a:ext cx="1636345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API Gateway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란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?</a:t>
            </a:r>
            <a:endParaRPr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6114" y="1368011"/>
            <a:ext cx="905140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/>
              <a:t>MSA</a:t>
            </a:r>
            <a:r>
              <a:rPr lang="ko-KR" altLang="en-US" sz="2000" dirty="0"/>
              <a:t>의 문제점 중의 하나는 각 서비스가 다른 서버에 분리 배포 되기 때문에</a:t>
            </a:r>
            <a:r>
              <a:rPr lang="en-US" altLang="ko-KR" sz="2000" dirty="0"/>
              <a:t>, API</a:t>
            </a:r>
            <a:r>
              <a:rPr lang="ko-KR" altLang="en-US" sz="2000" dirty="0"/>
              <a:t>의 </a:t>
            </a:r>
            <a:r>
              <a:rPr lang="en-US" altLang="ko-KR" sz="2000" dirty="0"/>
              <a:t>End point </a:t>
            </a:r>
            <a:r>
              <a:rPr lang="ko-KR" altLang="en-US" sz="2000" dirty="0"/>
              <a:t>즉</a:t>
            </a:r>
            <a:r>
              <a:rPr lang="en-US" altLang="ko-KR" sz="2000" dirty="0"/>
              <a:t>, </a:t>
            </a:r>
            <a:r>
              <a:rPr lang="ko-KR" altLang="en-US" sz="2000" dirty="0"/>
              <a:t>서버의 </a:t>
            </a:r>
            <a:r>
              <a:rPr lang="en-US" altLang="ko-KR" sz="2000" dirty="0"/>
              <a:t>URL</a:t>
            </a:r>
            <a:r>
              <a:rPr lang="ko-KR" altLang="en-US" sz="2000" dirty="0"/>
              <a:t>이 각기 </a:t>
            </a:r>
            <a:r>
              <a:rPr lang="ko-KR" altLang="en-US" sz="2000" dirty="0" smtClean="0"/>
              <a:t>다</a:t>
            </a:r>
            <a:r>
              <a:rPr lang="ko-KR" altLang="en-US" sz="2000" dirty="0"/>
              <a:t>름</a:t>
            </a:r>
            <a:endParaRPr lang="en-US" altLang="ko-KR" sz="20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/>
              <a:t>한 서비스에 </a:t>
            </a:r>
            <a:r>
              <a:rPr lang="ko-KR" altLang="en-US" sz="2000" dirty="0" err="1"/>
              <a:t>한개</a:t>
            </a:r>
            <a:r>
              <a:rPr lang="ko-KR" altLang="en-US" sz="2000" dirty="0"/>
              <a:t> 이상의 서버가 존재하기 때문에 이 서비스를 사용하는 클라이언트 입장에서는 다수의 </a:t>
            </a:r>
            <a:r>
              <a:rPr lang="en-US" altLang="ko-KR" sz="2000" dirty="0"/>
              <a:t>end point</a:t>
            </a:r>
            <a:r>
              <a:rPr lang="ko-KR" altLang="en-US" sz="2000" dirty="0"/>
              <a:t>가 생기게 되며</a:t>
            </a:r>
            <a:r>
              <a:rPr lang="en-US" altLang="ko-KR" sz="2000" dirty="0"/>
              <a:t>, end point</a:t>
            </a:r>
            <a:r>
              <a:rPr lang="ko-KR" altLang="en-US" sz="2000" dirty="0"/>
              <a:t>를 변경이 </a:t>
            </a:r>
            <a:r>
              <a:rPr lang="ko-KR" altLang="en-US" sz="2000" dirty="0" err="1"/>
              <a:t>일어났을때</a:t>
            </a:r>
            <a:r>
              <a:rPr lang="en-US" altLang="ko-KR" sz="2000" dirty="0"/>
              <a:t>, </a:t>
            </a:r>
            <a:r>
              <a:rPr lang="ko-KR" altLang="en-US" sz="2000" dirty="0"/>
              <a:t>관리하기가 </a:t>
            </a:r>
            <a:r>
              <a:rPr lang="ko-KR" altLang="en-US" sz="2000" dirty="0" smtClean="0"/>
              <a:t>힘들기 때문에 </a:t>
            </a:r>
            <a:r>
              <a:rPr lang="en-US" altLang="ko-KR" sz="2000" dirty="0"/>
              <a:t>MSA </a:t>
            </a:r>
            <a:r>
              <a:rPr lang="ko-KR" altLang="en-US" sz="2000" dirty="0"/>
              <a:t>환경에서 서비스에 대한 </a:t>
            </a:r>
            <a:r>
              <a:rPr lang="ko-KR" altLang="en-US" sz="2000" dirty="0" smtClean="0"/>
              <a:t>도메인을 </a:t>
            </a:r>
            <a:r>
              <a:rPr lang="ko-KR" altLang="en-US" sz="2000" dirty="0"/>
              <a:t>하나로 통합할 수 있는 </a:t>
            </a:r>
            <a:r>
              <a:rPr lang="en-US" altLang="ko-KR" sz="2000" dirty="0"/>
              <a:t>API GATEWAY</a:t>
            </a:r>
            <a:r>
              <a:rPr lang="ko-KR" altLang="en-US" sz="2000" dirty="0"/>
              <a:t>가 </a:t>
            </a:r>
            <a:r>
              <a:rPr lang="ko-KR" altLang="en-US" sz="2000" dirty="0" smtClean="0"/>
              <a:t>필요</a:t>
            </a:r>
            <a:endParaRPr lang="en-US" altLang="ko-KR" sz="20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/>
              <a:t>API GATEWAY</a:t>
            </a:r>
            <a:r>
              <a:rPr lang="ko-KR" altLang="en-US" sz="2000" dirty="0"/>
              <a:t>는 마치 </a:t>
            </a:r>
            <a:r>
              <a:rPr lang="ko-KR" altLang="en-US" sz="2000" dirty="0" err="1"/>
              <a:t>프록시</a:t>
            </a:r>
            <a:r>
              <a:rPr lang="ko-KR" altLang="en-US" sz="2000" dirty="0"/>
              <a:t> 서버 처럼 </a:t>
            </a:r>
            <a:r>
              <a:rPr lang="en-US" altLang="ko-KR" sz="2000" dirty="0" err="1"/>
              <a:t>api</a:t>
            </a:r>
            <a:r>
              <a:rPr lang="ko-KR" altLang="en-US" sz="2000" dirty="0"/>
              <a:t>들 앞에서 모든 </a:t>
            </a:r>
            <a:r>
              <a:rPr lang="en-US" altLang="ko-KR" sz="2000" dirty="0" err="1"/>
              <a:t>api</a:t>
            </a:r>
            <a:r>
              <a:rPr lang="ko-KR" altLang="en-US" sz="2000" dirty="0"/>
              <a:t>에 대한 </a:t>
            </a:r>
            <a:r>
              <a:rPr lang="en-US" altLang="ko-KR" sz="2000" dirty="0"/>
              <a:t>end point</a:t>
            </a:r>
            <a:r>
              <a:rPr lang="ko-KR" altLang="en-US" sz="2000" dirty="0"/>
              <a:t>를 통합하고</a:t>
            </a:r>
            <a:r>
              <a:rPr lang="en-US" altLang="ko-KR" sz="2000" dirty="0"/>
              <a:t>, </a:t>
            </a:r>
            <a:r>
              <a:rPr lang="ko-KR" altLang="en-US" sz="2000" dirty="0"/>
              <a:t>인증 및 권한</a:t>
            </a:r>
            <a:r>
              <a:rPr lang="en-US" altLang="ko-KR" sz="2000" dirty="0"/>
              <a:t>, </a:t>
            </a:r>
            <a:r>
              <a:rPr lang="ko-KR" altLang="en-US" sz="2000" dirty="0"/>
              <a:t>모니터링</a:t>
            </a:r>
            <a:r>
              <a:rPr lang="en-US" altLang="ko-KR" sz="2000" dirty="0"/>
              <a:t>, logging </a:t>
            </a:r>
            <a:r>
              <a:rPr lang="ko-KR" altLang="en-US" sz="2000" dirty="0"/>
              <a:t>등의 기능을 제공하는 </a:t>
            </a:r>
            <a:r>
              <a:rPr lang="ko-KR" altLang="en-US" sz="2000" dirty="0" err="1"/>
              <a:t>미들웨어로</a:t>
            </a:r>
            <a:r>
              <a:rPr lang="en-US" altLang="ko-KR" sz="2000" dirty="0"/>
              <a:t>, </a:t>
            </a:r>
            <a:r>
              <a:rPr lang="ko-KR" altLang="en-US" sz="2000" dirty="0"/>
              <a:t>서비스 지향 </a:t>
            </a:r>
            <a:r>
              <a:rPr lang="ko-KR" altLang="en-US" sz="2000" dirty="0" err="1"/>
              <a:t>아키텍쳐</a:t>
            </a:r>
            <a:r>
              <a:rPr lang="en-US" altLang="ko-KR" sz="2000" dirty="0"/>
              <a:t>(SOA, service Oriented Architecture)</a:t>
            </a:r>
            <a:r>
              <a:rPr lang="ko-KR" altLang="en-US" sz="2000" dirty="0"/>
              <a:t>의 </a:t>
            </a:r>
            <a:r>
              <a:rPr lang="en-US" altLang="ko-KR" sz="2000" dirty="0"/>
              <a:t>ESB (Enterprise Service Bus)</a:t>
            </a:r>
            <a:r>
              <a:rPr lang="ko-KR" altLang="en-US" sz="2000" dirty="0"/>
              <a:t>의 경량화 버전</a:t>
            </a:r>
            <a:endParaRPr lang="en-US" altLang="ko-KR" sz="2000" dirty="0" smtClean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96B8FBD-D276-4A7F-B37B-D5CE174017BE}"/>
              </a:ext>
            </a:extLst>
          </p:cNvPr>
          <p:cNvGrpSpPr/>
          <p:nvPr/>
        </p:nvGrpSpPr>
        <p:grpSpPr>
          <a:xfrm>
            <a:off x="2235704" y="4613950"/>
            <a:ext cx="5432582" cy="1875390"/>
            <a:chOff x="1729946" y="3122136"/>
            <a:chExt cx="6363912" cy="3134499"/>
          </a:xfrm>
        </p:grpSpPr>
        <p:sp>
          <p:nvSpPr>
            <p:cNvPr id="17" name="직사각형 16"/>
            <p:cNvSpPr/>
            <p:nvPr/>
          </p:nvSpPr>
          <p:spPr>
            <a:xfrm>
              <a:off x="1729946" y="4263078"/>
              <a:ext cx="1359243" cy="852617"/>
            </a:xfrm>
            <a:prstGeom prst="rect">
              <a:avLst/>
            </a:prstGeom>
            <a:solidFill>
              <a:srgbClr val="00B050"/>
            </a:solidFill>
            <a:ln w="6350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 latinLnBrk="0"/>
              <a:r>
                <a:rPr lang="en-US" altLang="ko-KR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Client</a:t>
              </a:r>
              <a:endParaRPr lang="ko-KR" altLang="en-US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214589" y="4263080"/>
              <a:ext cx="1359243" cy="852617"/>
            </a:xfrm>
            <a:prstGeom prst="rect">
              <a:avLst/>
            </a:prstGeom>
            <a:solidFill>
              <a:srgbClr val="F5842E"/>
            </a:solidFill>
            <a:ln w="6350">
              <a:solidFill>
                <a:srgbClr val="F5842E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 latinLnBrk="0"/>
              <a:r>
                <a:rPr lang="en-US" altLang="ko-KR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API Gateway</a:t>
              </a:r>
              <a:endParaRPr lang="ko-KR" altLang="en-US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734615" y="4263077"/>
              <a:ext cx="1359243" cy="85261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6350">
              <a:solidFill>
                <a:srgbClr val="5CB4C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 latinLnBrk="0"/>
              <a:r>
                <a:rPr lang="en-US" altLang="ko-KR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Service</a:t>
              </a:r>
              <a:endParaRPr lang="ko-KR" altLang="en-US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734615" y="3122136"/>
              <a:ext cx="1359243" cy="85261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6350">
              <a:solidFill>
                <a:srgbClr val="5CB4C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 latinLnBrk="0"/>
              <a:r>
                <a:rPr lang="en-US" altLang="ko-KR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Service</a:t>
              </a:r>
              <a:endParaRPr lang="ko-KR" altLang="en-US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734615" y="5404018"/>
              <a:ext cx="1359243" cy="85261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6350">
              <a:solidFill>
                <a:srgbClr val="5CB4C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 latinLnBrk="0"/>
              <a:r>
                <a:rPr lang="en-US" altLang="ko-KR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Service</a:t>
              </a:r>
              <a:endParaRPr lang="ko-KR" altLang="en-US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22" name="직선 화살표 연결선 21"/>
            <p:cNvCxnSpPr/>
            <p:nvPr/>
          </p:nvCxnSpPr>
          <p:spPr>
            <a:xfrm>
              <a:off x="3311611" y="4689385"/>
              <a:ext cx="67962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>
              <a:cxnSpLocks/>
            </p:cNvCxnSpPr>
            <p:nvPr/>
          </p:nvCxnSpPr>
          <p:spPr>
            <a:xfrm>
              <a:off x="5751576" y="4689387"/>
              <a:ext cx="78425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6017741" y="3645243"/>
              <a:ext cx="0" cy="21850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/>
            <p:nvPr/>
          </p:nvCxnSpPr>
          <p:spPr>
            <a:xfrm>
              <a:off x="6017741" y="3645243"/>
              <a:ext cx="51808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/>
            <p:nvPr/>
          </p:nvCxnSpPr>
          <p:spPr>
            <a:xfrm>
              <a:off x="6017742" y="5822088"/>
              <a:ext cx="51808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650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3002233" cy="332399"/>
            <a:chOff x="802399" y="1030552"/>
            <a:chExt cx="3002233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3002233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Zuul</a:t>
              </a:r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API Gateway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Ⅲ. </a:t>
            </a: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Spring Cloud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8504" y="1124744"/>
            <a:ext cx="2331920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Zuul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API Gateway Flow</a:t>
            </a:r>
            <a:endParaRPr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27" name="Picture 2" descr="https://howtodoinjava.com/wp-content/uploads/2017/07/Zull-filters.jpg">
            <a:extLst>
              <a:ext uri="{FF2B5EF4-FFF2-40B4-BE49-F238E27FC236}">
                <a16:creationId xmlns:a16="http://schemas.microsoft.com/office/drawing/2014/main" id="{66F9D8DE-8489-4FFE-9F0E-2FDF41FB6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81" y="1529094"/>
            <a:ext cx="8221462" cy="460020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6DA113BA-4A6A-4E0B-9AA0-8EBCE08DF8BD}"/>
              </a:ext>
            </a:extLst>
          </p:cNvPr>
          <p:cNvSpPr/>
          <p:nvPr/>
        </p:nvSpPr>
        <p:spPr>
          <a:xfrm>
            <a:off x="688658" y="6237940"/>
            <a:ext cx="85286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smtClean="0"/>
              <a:t>[</a:t>
            </a:r>
            <a:r>
              <a:rPr lang="ko-KR" altLang="en-US" sz="1400" dirty="0" smtClean="0"/>
              <a:t>출처</a:t>
            </a:r>
            <a:r>
              <a:rPr lang="en-US" altLang="ko-KR" sz="1400" dirty="0" smtClean="0"/>
              <a:t> : </a:t>
            </a:r>
            <a:r>
              <a:rPr lang="ko-KR" altLang="en-US" sz="1400" dirty="0" smtClean="0"/>
              <a:t>https</a:t>
            </a:r>
            <a:r>
              <a:rPr lang="ko-KR" altLang="en-US" sz="1400" dirty="0"/>
              <a:t>://howtodoinjava.com/spring/spring-cloud/spring-cloud-api-gateway-zuul</a:t>
            </a:r>
            <a:r>
              <a:rPr lang="ko-KR" altLang="en-US" sz="1400" dirty="0" smtClean="0"/>
              <a:t>/</a:t>
            </a:r>
            <a:r>
              <a:rPr lang="en-US" altLang="ko-KR" sz="1400" dirty="0" smtClean="0"/>
              <a:t>]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651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3899274" cy="332399"/>
            <a:chOff x="802399" y="1030552"/>
            <a:chExt cx="3899274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3899274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제조 업계 기술 동향 </a:t>
              </a:r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(3/3)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1652375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PREDIX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아키텍처</a:t>
            </a: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Ⅰ.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글로벌 기술 및 산업 동향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137" name="직사각형 136"/>
          <p:cNvSpPr/>
          <p:nvPr/>
        </p:nvSpPr>
        <p:spPr bwMode="auto">
          <a:xfrm>
            <a:off x="914400" y="5122321"/>
            <a:ext cx="8566150" cy="1295011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lvl="1" algn="ctr" latinLnBrk="0">
              <a:defRPr/>
            </a:pPr>
            <a:endParaRPr lang="ko-KR" altLang="en-US" sz="1200" kern="0" spc="-50" dirty="0" smtClea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38" name="직사각형 137"/>
          <p:cNvSpPr/>
          <p:nvPr/>
        </p:nvSpPr>
        <p:spPr bwMode="auto">
          <a:xfrm>
            <a:off x="5931266" y="2280625"/>
            <a:ext cx="1601646" cy="2461860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lvl="1" algn="ctr" latinLnBrk="0">
              <a:defRPr/>
            </a:pPr>
            <a:endParaRPr lang="ko-KR" altLang="en-US" sz="1200" kern="0" spc="-50" dirty="0" smtClea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7747937" y="2402107"/>
            <a:ext cx="614026" cy="2259239"/>
          </a:xfrm>
          <a:prstGeom prst="rect">
            <a:avLst/>
          </a:prstGeom>
          <a:solidFill>
            <a:srgbClr val="4BACC6">
              <a:lumMod val="20000"/>
              <a:lumOff val="80000"/>
              <a:alpha val="61000"/>
            </a:srgbClr>
          </a:solidFill>
          <a:ln w="25400" cap="flat" cmpd="sng" algn="ctr">
            <a:noFill/>
            <a:prstDash val="solid"/>
          </a:ln>
          <a:effectLst>
            <a:softEdge rad="12700"/>
          </a:effectLst>
        </p:spPr>
        <p:txBody>
          <a:bodyPr rtlCol="0" anchor="t"/>
          <a:lstStyle/>
          <a:p>
            <a:pPr algn="ctr" latinLnBrk="0">
              <a:defRPr/>
            </a:pPr>
            <a:endParaRPr lang="ko-KR" altLang="en-US" sz="1000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0" name="순서도: 수행의 시작/종료 139"/>
          <p:cNvSpPr/>
          <p:nvPr/>
        </p:nvSpPr>
        <p:spPr>
          <a:xfrm>
            <a:off x="4286337" y="4568982"/>
            <a:ext cx="1069929" cy="224204"/>
          </a:xfrm>
          <a:prstGeom prst="flowChartTerminator">
            <a:avLst/>
          </a:prstGeom>
          <a:solidFill>
            <a:sysClr val="window" lastClr="FFFFFF"/>
          </a:solidFill>
          <a:ln w="127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t"/>
          <a:lstStyle/>
          <a:p>
            <a:pPr algn="ctr" latinLnBrk="0">
              <a:defRPr/>
            </a:pPr>
            <a:endParaRPr lang="ko-KR" altLang="en-US" sz="1000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1" name="순서도: 수행의 시작/종료 140"/>
          <p:cNvSpPr/>
          <p:nvPr/>
        </p:nvSpPr>
        <p:spPr>
          <a:xfrm>
            <a:off x="4325685" y="2141553"/>
            <a:ext cx="841076" cy="224204"/>
          </a:xfrm>
          <a:prstGeom prst="flowChartTerminator">
            <a:avLst/>
          </a:prstGeom>
          <a:solidFill>
            <a:sysClr val="window" lastClr="FFFFFF"/>
          </a:solidFill>
          <a:ln w="127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t"/>
          <a:lstStyle/>
          <a:p>
            <a:pPr algn="ctr" latinLnBrk="0">
              <a:defRPr/>
            </a:pPr>
            <a:endParaRPr lang="ko-KR" altLang="en-US" sz="1000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3351244" y="2396235"/>
            <a:ext cx="327612" cy="2144147"/>
          </a:xfrm>
          <a:prstGeom prst="rect">
            <a:avLst/>
          </a:prstGeom>
          <a:solidFill>
            <a:srgbClr val="4BACC6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>
            <a:softEdge rad="12700"/>
          </a:effectLst>
        </p:spPr>
        <p:txBody>
          <a:bodyPr rtlCol="0" anchor="t"/>
          <a:lstStyle/>
          <a:p>
            <a:pPr algn="ctr" latinLnBrk="0">
              <a:defRPr/>
            </a:pPr>
            <a:endParaRPr lang="ko-KR" altLang="en-US" sz="1000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3" name="그림 14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024" y="2916209"/>
            <a:ext cx="325934" cy="305077"/>
          </a:xfrm>
          <a:prstGeom prst="rect">
            <a:avLst/>
          </a:prstGeom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538" y="3591957"/>
            <a:ext cx="325934" cy="305077"/>
          </a:xfrm>
          <a:prstGeom prst="rect">
            <a:avLst/>
          </a:prstGeom>
        </p:spPr>
      </p:pic>
      <p:sp>
        <p:nvSpPr>
          <p:cNvPr id="145" name="직사각형 144"/>
          <p:cNvSpPr/>
          <p:nvPr/>
        </p:nvSpPr>
        <p:spPr>
          <a:xfrm>
            <a:off x="530641" y="1545579"/>
            <a:ext cx="143616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1300" b="1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</a:rPr>
              <a:t>데이터 생성</a:t>
            </a:r>
            <a:r>
              <a:rPr lang="en-US" altLang="ko-KR" sz="1300" b="1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300" b="1" kern="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</a:rPr>
              <a:t>IoT</a:t>
            </a:r>
            <a:r>
              <a:rPr lang="en-US" altLang="ko-KR" sz="1300" b="1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300" b="1" kern="0" dirty="0" smtClean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3046570" y="1545000"/>
            <a:ext cx="188064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ko-KR" altLang="en-US" sz="1300" b="1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</a:rPr>
              <a:t>데이터 통합 </a:t>
            </a:r>
            <a:r>
              <a:rPr lang="en-US" altLang="ko-KR" sz="1300" b="1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300" b="1" kern="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</a:rPr>
              <a:t>BigData</a:t>
            </a:r>
            <a:r>
              <a:rPr lang="en-US" altLang="ko-KR" sz="1300" b="1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300" b="1" kern="0" dirty="0" smtClean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6048536" y="1546744"/>
            <a:ext cx="147919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1300" b="1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</a:rPr>
              <a:t>Cloud Platform</a:t>
            </a:r>
            <a:endParaRPr lang="ko-KR" altLang="en-US" sz="1300" b="1" kern="0" dirty="0" smtClean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8098076" y="1544998"/>
            <a:ext cx="111280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ko-KR" altLang="en-US" sz="1300" b="1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</a:rPr>
              <a:t>분석</a:t>
            </a:r>
            <a:r>
              <a:rPr lang="en-US" altLang="ko-KR" sz="1300" b="1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</a:rPr>
              <a:t> &amp; </a:t>
            </a:r>
            <a:r>
              <a:rPr lang="ko-KR" altLang="en-US" sz="1300" b="1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</a:rPr>
              <a:t>사용</a:t>
            </a:r>
          </a:p>
        </p:txBody>
      </p:sp>
      <p:sp>
        <p:nvSpPr>
          <p:cNvPr id="149" name="직사각형 148"/>
          <p:cNvSpPr/>
          <p:nvPr/>
        </p:nvSpPr>
        <p:spPr>
          <a:xfrm>
            <a:off x="6240338" y="1897599"/>
            <a:ext cx="10679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11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1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</a:rPr>
              <a:t>저장 </a:t>
            </a:r>
            <a:r>
              <a:rPr lang="en-US" altLang="ko-KR" sz="11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</a:rPr>
              <a:t>&amp; </a:t>
            </a:r>
            <a:r>
              <a:rPr lang="ko-KR" altLang="en-US" sz="11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</a:rPr>
              <a:t>처리</a:t>
            </a:r>
            <a:r>
              <a:rPr lang="en-US" altLang="ko-KR" sz="11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100" kern="0" dirty="0" smtClean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4309347" y="4034836"/>
            <a:ext cx="949563" cy="4928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ko-KR" altLang="en-US" sz="10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</a:rPr>
              <a:t>규정 준수</a:t>
            </a:r>
            <a:endParaRPr lang="en-US" altLang="ko-KR" sz="1000" kern="0" dirty="0" smtClean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defRPr/>
            </a:pPr>
            <a:r>
              <a:rPr lang="ko-KR" altLang="en-US" sz="10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</a:rPr>
              <a:t>접근 통제</a:t>
            </a:r>
            <a:endParaRPr lang="en-US" altLang="ko-KR" sz="1000" kern="0" dirty="0" smtClean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defRPr/>
            </a:pPr>
            <a:r>
              <a:rPr lang="ko-KR" altLang="en-US" sz="10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</a:rPr>
              <a:t>개인정보 보호</a:t>
            </a:r>
          </a:p>
        </p:txBody>
      </p:sp>
      <p:sp>
        <p:nvSpPr>
          <p:cNvPr id="151" name="직사각형 150"/>
          <p:cNvSpPr/>
          <p:nvPr/>
        </p:nvSpPr>
        <p:spPr>
          <a:xfrm>
            <a:off x="4369038" y="2128898"/>
            <a:ext cx="76335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1100" b="1" kern="0" dirty="0" smtClean="0">
                <a:solidFill>
                  <a:srgbClr val="1F497D">
                    <a:lumMod val="60000"/>
                    <a:lumOff val="40000"/>
                  </a:srgbClr>
                </a:solidFill>
                <a:latin typeface="맑은 고딕" pitchFamily="50" charset="-127"/>
                <a:ea typeface="맑은 고딕" pitchFamily="50" charset="-127"/>
              </a:rPr>
              <a:t>Catalogs</a:t>
            </a:r>
            <a:endParaRPr lang="ko-KR" altLang="en-US" sz="1100" b="1" kern="0" dirty="0" smtClean="0">
              <a:solidFill>
                <a:srgbClr val="1F497D">
                  <a:lumMod val="60000"/>
                  <a:lumOff val="40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4330464" y="4532788"/>
            <a:ext cx="9797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1100" b="1" kern="0" dirty="0" smtClean="0">
                <a:solidFill>
                  <a:srgbClr val="1F497D">
                    <a:lumMod val="60000"/>
                    <a:lumOff val="40000"/>
                  </a:srgbClr>
                </a:solidFill>
                <a:latin typeface="맑은 고딕" pitchFamily="50" charset="-127"/>
                <a:ea typeface="맑은 고딕" pitchFamily="50" charset="-127"/>
              </a:rPr>
              <a:t>Governance</a:t>
            </a:r>
            <a:endParaRPr lang="ko-KR" altLang="en-US" sz="1100" b="1" kern="0" dirty="0" smtClean="0">
              <a:solidFill>
                <a:srgbClr val="1F497D">
                  <a:lumMod val="60000"/>
                  <a:lumOff val="40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3" name="그림 1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3176" y="2866090"/>
            <a:ext cx="1658770" cy="941279"/>
          </a:xfrm>
          <a:prstGeom prst="rect">
            <a:avLst/>
          </a:prstGeom>
        </p:spPr>
      </p:pic>
      <p:sp>
        <p:nvSpPr>
          <p:cNvPr id="154" name="직사각형 153"/>
          <p:cNvSpPr/>
          <p:nvPr/>
        </p:nvSpPr>
        <p:spPr>
          <a:xfrm>
            <a:off x="4868294" y="2514889"/>
            <a:ext cx="175591" cy="273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endParaRPr lang="ko-KR" altLang="en-US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4347848" y="2374914"/>
            <a:ext cx="785004" cy="3559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ko-KR" altLang="en-US" sz="10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</a:rPr>
              <a:t>데이터분석</a:t>
            </a:r>
            <a:endParaRPr lang="en-US" altLang="ko-KR" sz="1000" kern="0" dirty="0" smtClean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defRPr/>
            </a:pPr>
            <a:r>
              <a:rPr lang="ko-KR" altLang="en-US" sz="10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</a:rPr>
              <a:t>파이프라인</a:t>
            </a:r>
          </a:p>
        </p:txBody>
      </p:sp>
      <p:sp>
        <p:nvSpPr>
          <p:cNvPr id="156" name="직사각형 155"/>
          <p:cNvSpPr/>
          <p:nvPr/>
        </p:nvSpPr>
        <p:spPr>
          <a:xfrm>
            <a:off x="4821483" y="3573500"/>
            <a:ext cx="774339" cy="2601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1300" kern="0" dirty="0" smtClean="0">
                <a:solidFill>
                  <a:srgbClr val="4F81BD">
                    <a:lumMod val="75000"/>
                  </a:srgbClr>
                </a:solidFill>
                <a:latin typeface="맑은 고딕" pitchFamily="50" charset="-127"/>
                <a:ea typeface="맑은 고딕" pitchFamily="50" charset="-127"/>
              </a:rPr>
              <a:t>Pipeline</a:t>
            </a:r>
            <a:endParaRPr lang="ko-KR" altLang="en-US" sz="1300" kern="0" dirty="0" smtClean="0">
              <a:solidFill>
                <a:srgbClr val="4F81BD">
                  <a:lumMod val="7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7" name="타원 156"/>
          <p:cNvSpPr/>
          <p:nvPr/>
        </p:nvSpPr>
        <p:spPr>
          <a:xfrm>
            <a:off x="514540" y="3516325"/>
            <a:ext cx="724139" cy="67780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9BBB59"/>
            </a:solidFill>
            <a:prstDash val="solid"/>
          </a:ln>
          <a:effectLst/>
        </p:spPr>
        <p:txBody>
          <a:bodyPr rtlCol="0" anchor="t"/>
          <a:lstStyle/>
          <a:p>
            <a:pPr algn="r" latinLnBrk="0">
              <a:defRPr/>
            </a:pPr>
            <a:endParaRPr lang="ko-KR" altLang="en-US" sz="1000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8" name="타원 157"/>
          <p:cNvSpPr/>
          <p:nvPr/>
        </p:nvSpPr>
        <p:spPr>
          <a:xfrm>
            <a:off x="514540" y="2014461"/>
            <a:ext cx="724139" cy="67780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9BBB59"/>
            </a:solidFill>
            <a:prstDash val="solid"/>
          </a:ln>
          <a:effectLst/>
        </p:spPr>
        <p:txBody>
          <a:bodyPr rtlCol="0" anchor="t"/>
          <a:lstStyle/>
          <a:p>
            <a:pPr algn="ctr" latinLnBrk="0">
              <a:defRPr/>
            </a:pPr>
            <a:endParaRPr lang="ko-KR" altLang="en-US" sz="1000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9" name="타원 158"/>
          <p:cNvSpPr/>
          <p:nvPr/>
        </p:nvSpPr>
        <p:spPr>
          <a:xfrm>
            <a:off x="501899" y="4261704"/>
            <a:ext cx="724139" cy="67780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9BBB59"/>
            </a:solidFill>
            <a:prstDash val="solid"/>
          </a:ln>
          <a:effectLst/>
        </p:spPr>
        <p:txBody>
          <a:bodyPr rtlCol="0" anchor="t"/>
          <a:lstStyle/>
          <a:p>
            <a:pPr algn="r" latinLnBrk="0">
              <a:defRPr/>
            </a:pPr>
            <a:endParaRPr lang="ko-KR" altLang="en-US" sz="1000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0" name="그림 15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58" y="2096697"/>
            <a:ext cx="322294" cy="355392"/>
          </a:xfrm>
          <a:prstGeom prst="rect">
            <a:avLst/>
          </a:prstGeom>
        </p:spPr>
      </p:pic>
      <p:sp>
        <p:nvSpPr>
          <p:cNvPr id="161" name="타원 160"/>
          <p:cNvSpPr/>
          <p:nvPr/>
        </p:nvSpPr>
        <p:spPr>
          <a:xfrm>
            <a:off x="514540" y="2765668"/>
            <a:ext cx="724139" cy="67780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9BBB59"/>
            </a:solidFill>
            <a:prstDash val="solid"/>
          </a:ln>
          <a:effectLst/>
        </p:spPr>
        <p:txBody>
          <a:bodyPr rtlCol="0" anchor="t"/>
          <a:lstStyle/>
          <a:p>
            <a:pPr algn="ctr" latinLnBrk="0">
              <a:defRPr/>
            </a:pPr>
            <a:endParaRPr lang="ko-KR" altLang="en-US" sz="1000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2" name="그림 16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56" y="2839864"/>
            <a:ext cx="330246" cy="364162"/>
          </a:xfrm>
          <a:prstGeom prst="rect">
            <a:avLst/>
          </a:prstGeom>
        </p:spPr>
      </p:pic>
      <p:pic>
        <p:nvPicPr>
          <p:cNvPr id="163" name="그림 16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18" y="3587233"/>
            <a:ext cx="298773" cy="364398"/>
          </a:xfrm>
          <a:prstGeom prst="rect">
            <a:avLst/>
          </a:prstGeom>
        </p:spPr>
      </p:pic>
      <p:sp>
        <p:nvSpPr>
          <p:cNvPr id="164" name="직사각형 163"/>
          <p:cNvSpPr/>
          <p:nvPr/>
        </p:nvSpPr>
        <p:spPr>
          <a:xfrm>
            <a:off x="563935" y="2399359"/>
            <a:ext cx="669204" cy="2053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9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</a:rPr>
              <a:t>Enterprise</a:t>
            </a:r>
            <a:endParaRPr lang="ko-KR" altLang="en-US" sz="900" kern="0" dirty="0" smtClean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5" name="직사각형 164"/>
          <p:cNvSpPr/>
          <p:nvPr/>
        </p:nvSpPr>
        <p:spPr>
          <a:xfrm>
            <a:off x="598980" y="3159036"/>
            <a:ext cx="599114" cy="2053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9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</a:rPr>
              <a:t>Machine</a:t>
            </a:r>
            <a:endParaRPr lang="ko-KR" altLang="en-US" sz="900" kern="0" dirty="0" smtClean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6" name="직사각형 165"/>
          <p:cNvSpPr/>
          <p:nvPr/>
        </p:nvSpPr>
        <p:spPr>
          <a:xfrm>
            <a:off x="565459" y="3911648"/>
            <a:ext cx="666157" cy="2053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9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</a:rPr>
              <a:t>Historians</a:t>
            </a:r>
            <a:endParaRPr lang="ko-KR" altLang="en-US" sz="900" kern="0" dirty="0" smtClean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7" name="타원 166"/>
          <p:cNvSpPr/>
          <p:nvPr/>
        </p:nvSpPr>
        <p:spPr>
          <a:xfrm>
            <a:off x="8672735" y="2317129"/>
            <a:ext cx="724139" cy="67780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9BBB59"/>
            </a:solidFill>
            <a:prstDash val="solid"/>
          </a:ln>
          <a:effectLst/>
        </p:spPr>
        <p:txBody>
          <a:bodyPr rtlCol="0" anchor="t"/>
          <a:lstStyle/>
          <a:p>
            <a:pPr algn="ctr" latinLnBrk="0">
              <a:defRPr/>
            </a:pPr>
            <a:endParaRPr lang="ko-KR" altLang="en-US" sz="1000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536735" y="4643577"/>
            <a:ext cx="672251" cy="2053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9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</a:rPr>
              <a:t>CRM,ERP..</a:t>
            </a:r>
            <a:endParaRPr lang="ko-KR" altLang="en-US" sz="900" kern="0" dirty="0" smtClean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9" name="타원 168"/>
          <p:cNvSpPr/>
          <p:nvPr/>
        </p:nvSpPr>
        <p:spPr>
          <a:xfrm>
            <a:off x="8672735" y="3066580"/>
            <a:ext cx="724139" cy="67780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9BBB59"/>
            </a:solidFill>
            <a:prstDash val="solid"/>
          </a:ln>
          <a:effectLst/>
        </p:spPr>
        <p:txBody>
          <a:bodyPr rtlCol="0" anchor="t"/>
          <a:lstStyle/>
          <a:p>
            <a:pPr algn="ctr" latinLnBrk="0">
              <a:defRPr/>
            </a:pPr>
            <a:endParaRPr lang="ko-KR" altLang="en-US" sz="1000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0" name="타원 169"/>
          <p:cNvSpPr/>
          <p:nvPr/>
        </p:nvSpPr>
        <p:spPr>
          <a:xfrm>
            <a:off x="8672735" y="3845193"/>
            <a:ext cx="724139" cy="67780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9BBB59"/>
            </a:solidFill>
            <a:prstDash val="solid"/>
          </a:ln>
          <a:effectLst/>
        </p:spPr>
        <p:txBody>
          <a:bodyPr rtlCol="0" anchor="t"/>
          <a:lstStyle/>
          <a:p>
            <a:pPr algn="ctr" latinLnBrk="0">
              <a:defRPr/>
            </a:pPr>
            <a:endParaRPr lang="ko-KR" altLang="en-US" sz="1000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1947668" y="2800833"/>
            <a:ext cx="748437" cy="225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105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</a:rPr>
              <a:t>Real Time</a:t>
            </a:r>
            <a:endParaRPr lang="ko-KR" altLang="en-US" sz="1050" kern="0" dirty="0" smtClean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2758170" y="2396235"/>
            <a:ext cx="327612" cy="2144147"/>
          </a:xfrm>
          <a:prstGeom prst="rect">
            <a:avLst/>
          </a:prstGeom>
          <a:solidFill>
            <a:srgbClr val="4BACC6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>
            <a:softEdge rad="12700"/>
          </a:effectLst>
        </p:spPr>
        <p:txBody>
          <a:bodyPr rtlCol="0" anchor="t"/>
          <a:lstStyle/>
          <a:p>
            <a:pPr algn="ctr" latinLnBrk="0">
              <a:defRPr/>
            </a:pPr>
            <a:endParaRPr lang="ko-KR" altLang="en-US" sz="1000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3" name="직사각형 172"/>
          <p:cNvSpPr/>
          <p:nvPr/>
        </p:nvSpPr>
        <p:spPr>
          <a:xfrm rot="16200000">
            <a:off x="2273603" y="3284902"/>
            <a:ext cx="1286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12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</a:rPr>
              <a:t>Cloud Gateway</a:t>
            </a:r>
            <a:endParaRPr lang="ko-KR" altLang="en-US" sz="1200" kern="0" dirty="0" smtClean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4" name="직사각형 173"/>
          <p:cNvSpPr/>
          <p:nvPr/>
        </p:nvSpPr>
        <p:spPr>
          <a:xfrm rot="16200000">
            <a:off x="2812989" y="3304995"/>
            <a:ext cx="14031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12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</a:rPr>
              <a:t>Message Service</a:t>
            </a:r>
            <a:endParaRPr lang="ko-KR" altLang="en-US" sz="1200" kern="0" dirty="0" smtClean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75" name="그룹 174"/>
          <p:cNvGrpSpPr/>
          <p:nvPr/>
        </p:nvGrpSpPr>
        <p:grpSpPr>
          <a:xfrm>
            <a:off x="6006141" y="2384338"/>
            <a:ext cx="1467424" cy="2277008"/>
            <a:chOff x="6002627" y="2256363"/>
            <a:chExt cx="1474451" cy="2277008"/>
          </a:xfrm>
        </p:grpSpPr>
        <p:sp>
          <p:nvSpPr>
            <p:cNvPr id="176" name="모서리가 둥근 직사각형 175"/>
            <p:cNvSpPr/>
            <p:nvPr/>
          </p:nvSpPr>
          <p:spPr>
            <a:xfrm>
              <a:off x="6002627" y="3410764"/>
              <a:ext cx="1470937" cy="257532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t"/>
            <a:lstStyle/>
            <a:p>
              <a:pPr algn="ctr" latinLnBrk="0">
                <a:defRPr/>
              </a:pPr>
              <a:endParaRPr lang="ko-KR" altLang="en-US" sz="9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7" name="모서리가 둥근 직사각형 176"/>
            <p:cNvSpPr/>
            <p:nvPr/>
          </p:nvSpPr>
          <p:spPr>
            <a:xfrm>
              <a:off x="6002627" y="3698150"/>
              <a:ext cx="1470937" cy="257532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t"/>
            <a:lstStyle/>
            <a:p>
              <a:pPr algn="ctr" latinLnBrk="0">
                <a:defRPr/>
              </a:pPr>
              <a:endParaRPr lang="ko-KR" altLang="en-US" sz="9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8" name="모서리가 둥근 직사각형 177"/>
            <p:cNvSpPr/>
            <p:nvPr/>
          </p:nvSpPr>
          <p:spPr>
            <a:xfrm>
              <a:off x="6002627" y="3990630"/>
              <a:ext cx="1470937" cy="257532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t"/>
            <a:lstStyle/>
            <a:p>
              <a:pPr algn="ctr" latinLnBrk="0">
                <a:defRPr/>
              </a:pPr>
              <a:endParaRPr lang="ko-KR" altLang="en-US" sz="9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9" name="모서리가 둥근 직사각형 178"/>
            <p:cNvSpPr/>
            <p:nvPr/>
          </p:nvSpPr>
          <p:spPr>
            <a:xfrm>
              <a:off x="6002627" y="4275839"/>
              <a:ext cx="1470937" cy="257532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t"/>
            <a:lstStyle/>
            <a:p>
              <a:pPr algn="ctr" latinLnBrk="0">
                <a:defRPr/>
              </a:pPr>
              <a:endParaRPr lang="ko-KR" altLang="en-US" sz="9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0" name="모서리가 둥근 직사각형 179"/>
            <p:cNvSpPr/>
            <p:nvPr/>
          </p:nvSpPr>
          <p:spPr>
            <a:xfrm>
              <a:off x="6002627" y="2256363"/>
              <a:ext cx="1470937" cy="257532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t"/>
            <a:lstStyle/>
            <a:p>
              <a:pPr algn="ctr" latinLnBrk="0">
                <a:defRPr/>
              </a:pPr>
              <a:endParaRPr lang="ko-KR" altLang="en-US" sz="9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1" name="모서리가 둥근 직사각형 180"/>
            <p:cNvSpPr/>
            <p:nvPr/>
          </p:nvSpPr>
          <p:spPr>
            <a:xfrm>
              <a:off x="6002627" y="2543749"/>
              <a:ext cx="1470937" cy="257532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t"/>
            <a:lstStyle/>
            <a:p>
              <a:pPr algn="ctr" latinLnBrk="0">
                <a:defRPr/>
              </a:pPr>
              <a:endParaRPr lang="ko-KR" altLang="en-US" sz="9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2" name="모서리가 둥근 직사각형 181"/>
            <p:cNvSpPr/>
            <p:nvPr/>
          </p:nvSpPr>
          <p:spPr>
            <a:xfrm>
              <a:off x="6002627" y="2836229"/>
              <a:ext cx="1470937" cy="257532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t"/>
            <a:lstStyle/>
            <a:p>
              <a:pPr algn="ctr" latinLnBrk="0">
                <a:defRPr/>
              </a:pPr>
              <a:endParaRPr lang="ko-KR" altLang="en-US" sz="9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3" name="모서리가 둥근 직사각형 182"/>
            <p:cNvSpPr/>
            <p:nvPr/>
          </p:nvSpPr>
          <p:spPr>
            <a:xfrm>
              <a:off x="6002627" y="3121437"/>
              <a:ext cx="1470937" cy="257532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t"/>
            <a:lstStyle/>
            <a:p>
              <a:pPr algn="ctr" latinLnBrk="0">
                <a:defRPr/>
              </a:pPr>
              <a:endParaRPr lang="ko-KR" altLang="en-US" sz="9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6269281" y="2285682"/>
              <a:ext cx="98296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latinLnBrk="0">
                <a:defRPr/>
              </a:pPr>
              <a:r>
                <a:rPr lang="en-US" altLang="ko-KR" sz="1050" kern="0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TIME SERIES</a:t>
              </a:r>
              <a:endParaRPr lang="ko-KR" altLang="en-US" sz="1050" kern="0" dirty="0" smtClean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6249627" y="2852901"/>
              <a:ext cx="100380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latinLnBrk="0">
                <a:defRPr/>
              </a:pPr>
              <a:r>
                <a:rPr lang="en-US" altLang="ko-KR" sz="1050" kern="0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RELATIONAL</a:t>
              </a:r>
              <a:endParaRPr lang="ko-KR" altLang="en-US" sz="1050" kern="0" dirty="0" smtClean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6420460" y="3132444"/>
              <a:ext cx="670376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latinLnBrk="0">
                <a:defRPr/>
              </a:pPr>
              <a:r>
                <a:rPr lang="en-US" altLang="ko-KR" sz="1050" kern="0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OBJECT</a:t>
              </a:r>
              <a:endParaRPr lang="ko-KR" altLang="en-US" sz="1050" kern="0" dirty="0" smtClean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6366293" y="3428646"/>
              <a:ext cx="803425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latinLnBrk="0">
                <a:defRPr/>
              </a:pPr>
              <a:r>
                <a:rPr lang="en-US" altLang="ko-KR" sz="1050" kern="0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CACHING</a:t>
              </a:r>
              <a:endParaRPr lang="ko-KR" altLang="en-US" sz="1050" kern="0" dirty="0" smtClean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8" name="직사각형 187"/>
            <p:cNvSpPr/>
            <p:nvPr/>
          </p:nvSpPr>
          <p:spPr>
            <a:xfrm>
              <a:off x="6419296" y="3712568"/>
              <a:ext cx="707245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latinLnBrk="0">
                <a:defRPr/>
              </a:pPr>
              <a:r>
                <a:rPr lang="en-US" altLang="ko-KR" sz="1050" kern="0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SEARCH</a:t>
              </a:r>
              <a:endParaRPr lang="ko-KR" altLang="en-US" sz="1050" kern="0" dirty="0" smtClean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9" name="직사각형 188"/>
            <p:cNvSpPr/>
            <p:nvPr/>
          </p:nvSpPr>
          <p:spPr>
            <a:xfrm>
              <a:off x="6064131" y="3998110"/>
              <a:ext cx="1412566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latinLnBrk="0">
                <a:defRPr/>
              </a:pPr>
              <a:r>
                <a:rPr lang="en-US" altLang="ko-KR" sz="1050" kern="0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DIST.FILE SYSTEMS</a:t>
              </a:r>
              <a:endParaRPr lang="ko-KR" altLang="en-US" sz="1050" kern="0" dirty="0" smtClean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90" name="직사각형 189"/>
            <p:cNvSpPr/>
            <p:nvPr/>
          </p:nvSpPr>
          <p:spPr>
            <a:xfrm>
              <a:off x="6040466" y="4279107"/>
              <a:ext cx="1436612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latinLnBrk="0">
                <a:defRPr/>
              </a:pPr>
              <a:r>
                <a:rPr lang="en-US" altLang="ko-KR" sz="1050" kern="0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DATA PROCESSING</a:t>
              </a:r>
              <a:endParaRPr lang="ko-KR" altLang="en-US" sz="1050" kern="0" dirty="0" smtClean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91" name="직사각형 190"/>
            <p:cNvSpPr/>
            <p:nvPr/>
          </p:nvSpPr>
          <p:spPr>
            <a:xfrm>
              <a:off x="6432484" y="2561415"/>
              <a:ext cx="64633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latinLnBrk="0">
                <a:defRPr/>
              </a:pPr>
              <a:r>
                <a:rPr lang="en-US" altLang="ko-KR" sz="1050" kern="0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NOSQL</a:t>
              </a:r>
              <a:endParaRPr lang="ko-KR" altLang="en-US" sz="1050" kern="0" dirty="0" smtClean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92" name="직사각형 191"/>
          <p:cNvSpPr/>
          <p:nvPr/>
        </p:nvSpPr>
        <p:spPr>
          <a:xfrm>
            <a:off x="7846046" y="3214956"/>
            <a:ext cx="455888" cy="225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10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</a:rPr>
              <a:t>Web</a:t>
            </a:r>
            <a:endParaRPr lang="ko-KR" altLang="en-US" sz="1000" kern="0" dirty="0" smtClean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7769850" y="3879867"/>
            <a:ext cx="579307" cy="2190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10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</a:rPr>
              <a:t>Mobile</a:t>
            </a:r>
            <a:endParaRPr lang="ko-KR" altLang="en-US" sz="1000" kern="0" dirty="0" smtClean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4" name="직선 연결선 193"/>
          <p:cNvCxnSpPr/>
          <p:nvPr/>
        </p:nvCxnSpPr>
        <p:spPr>
          <a:xfrm>
            <a:off x="517200" y="1865382"/>
            <a:ext cx="1442960" cy="0"/>
          </a:xfrm>
          <a:prstGeom prst="line">
            <a:avLst/>
          </a:prstGeom>
          <a:noFill/>
          <a:ln w="190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ysDot"/>
            <a:headEnd type="diamond"/>
            <a:tailEnd type="diamond"/>
          </a:ln>
          <a:effectLst>
            <a:outerShdw blurRad="40000" dist="20000" dir="5400000" rotWithShape="0">
              <a:srgbClr val="000000">
                <a:alpha val="17000"/>
              </a:srgbClr>
            </a:outerShdw>
          </a:effectLst>
        </p:spPr>
      </p:cxnSp>
      <p:cxnSp>
        <p:nvCxnSpPr>
          <p:cNvPr id="195" name="직선 연결선 194"/>
          <p:cNvCxnSpPr/>
          <p:nvPr/>
        </p:nvCxnSpPr>
        <p:spPr>
          <a:xfrm>
            <a:off x="2218246" y="1865382"/>
            <a:ext cx="3472671" cy="0"/>
          </a:xfrm>
          <a:prstGeom prst="line">
            <a:avLst/>
          </a:prstGeom>
          <a:noFill/>
          <a:ln w="190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ysDot"/>
            <a:headEnd type="diamond"/>
            <a:tailEnd type="diamond"/>
          </a:ln>
          <a:effectLst>
            <a:outerShdw blurRad="40000" dist="20000" dir="5400000" rotWithShape="0">
              <a:srgbClr val="000000">
                <a:alpha val="17000"/>
              </a:srgbClr>
            </a:outerShdw>
          </a:effectLst>
        </p:spPr>
      </p:cxnSp>
      <p:cxnSp>
        <p:nvCxnSpPr>
          <p:cNvPr id="196" name="직선 연결선 195"/>
          <p:cNvCxnSpPr/>
          <p:nvPr/>
        </p:nvCxnSpPr>
        <p:spPr>
          <a:xfrm>
            <a:off x="5965659" y="1865382"/>
            <a:ext cx="1636542" cy="0"/>
          </a:xfrm>
          <a:prstGeom prst="line">
            <a:avLst/>
          </a:prstGeom>
          <a:noFill/>
          <a:ln w="190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ysDot"/>
            <a:headEnd type="diamond"/>
            <a:tailEnd type="diamond"/>
          </a:ln>
          <a:effectLst>
            <a:outerShdw blurRad="40000" dist="20000" dir="5400000" rotWithShape="0">
              <a:srgbClr val="000000">
                <a:alpha val="17000"/>
              </a:srgbClr>
            </a:outerShdw>
          </a:effectLst>
        </p:spPr>
      </p:cxnSp>
      <p:cxnSp>
        <p:nvCxnSpPr>
          <p:cNvPr id="197" name="직선 연결선 196"/>
          <p:cNvCxnSpPr/>
          <p:nvPr/>
        </p:nvCxnSpPr>
        <p:spPr>
          <a:xfrm>
            <a:off x="7862252" y="1865382"/>
            <a:ext cx="1496566" cy="0"/>
          </a:xfrm>
          <a:prstGeom prst="line">
            <a:avLst/>
          </a:prstGeom>
          <a:noFill/>
          <a:ln w="190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ysDot"/>
            <a:headEnd type="diamond"/>
            <a:tailEnd type="diamond"/>
          </a:ln>
          <a:effectLst>
            <a:outerShdw blurRad="40000" dist="20000" dir="5400000" rotWithShape="0">
              <a:srgbClr val="000000">
                <a:alpha val="17000"/>
              </a:srgbClr>
            </a:outerShdw>
          </a:effectLst>
        </p:spPr>
      </p:cxnSp>
      <p:sp>
        <p:nvSpPr>
          <p:cNvPr id="198" name="직사각형 197"/>
          <p:cNvSpPr/>
          <p:nvPr/>
        </p:nvSpPr>
        <p:spPr>
          <a:xfrm>
            <a:off x="1893590" y="3913064"/>
            <a:ext cx="885568" cy="225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105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</a:rPr>
              <a:t>Bulk Upload</a:t>
            </a:r>
            <a:endParaRPr lang="ko-KR" altLang="en-US" sz="1050" kern="0" dirty="0" smtClean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9" name="직선 화살표 연결선 198"/>
          <p:cNvCxnSpPr/>
          <p:nvPr/>
        </p:nvCxnSpPr>
        <p:spPr>
          <a:xfrm>
            <a:off x="1356333" y="3066580"/>
            <a:ext cx="1394459" cy="0"/>
          </a:xfrm>
          <a:prstGeom prst="straightConnector1">
            <a:avLst/>
          </a:prstGeom>
          <a:noFill/>
          <a:ln w="19050" cap="flat" cmpd="sng" algn="ctr">
            <a:solidFill>
              <a:sysClr val="window" lastClr="FFFFFF">
                <a:lumMod val="50000"/>
              </a:sysClr>
            </a:solidFill>
            <a:prstDash val="solid"/>
            <a:headEnd type="oval"/>
            <a:tailEnd type="arrow"/>
          </a:ln>
          <a:effectLst/>
        </p:spPr>
      </p:cxnSp>
      <p:cxnSp>
        <p:nvCxnSpPr>
          <p:cNvPr id="200" name="직선 화살표 연결선 199"/>
          <p:cNvCxnSpPr/>
          <p:nvPr/>
        </p:nvCxnSpPr>
        <p:spPr>
          <a:xfrm>
            <a:off x="1356333" y="3843292"/>
            <a:ext cx="1394459" cy="0"/>
          </a:xfrm>
          <a:prstGeom prst="straightConnector1">
            <a:avLst/>
          </a:prstGeom>
          <a:noFill/>
          <a:ln w="19050" cap="flat" cmpd="sng" algn="ctr">
            <a:solidFill>
              <a:sysClr val="window" lastClr="FFFFFF">
                <a:lumMod val="50000"/>
              </a:sysClr>
            </a:solidFill>
            <a:prstDash val="solid"/>
            <a:headEnd type="oval"/>
            <a:tailEnd type="arrow"/>
          </a:ln>
          <a:effectLst/>
        </p:spPr>
      </p:cxnSp>
      <p:cxnSp>
        <p:nvCxnSpPr>
          <p:cNvPr id="201" name="직선 화살표 연결선 200"/>
          <p:cNvCxnSpPr/>
          <p:nvPr/>
        </p:nvCxnSpPr>
        <p:spPr>
          <a:xfrm>
            <a:off x="3071296" y="3443470"/>
            <a:ext cx="272705" cy="0"/>
          </a:xfrm>
          <a:prstGeom prst="straightConnector1">
            <a:avLst/>
          </a:prstGeom>
          <a:noFill/>
          <a:ln w="19050" cap="flat" cmpd="sng" algn="ctr">
            <a:solidFill>
              <a:sysClr val="window" lastClr="FFFFFF">
                <a:lumMod val="50000"/>
              </a:sysClr>
            </a:solidFill>
            <a:prstDash val="solid"/>
            <a:headEnd type="none"/>
            <a:tailEnd type="arrow"/>
          </a:ln>
          <a:effectLst/>
        </p:spPr>
      </p:cxnSp>
      <p:cxnSp>
        <p:nvCxnSpPr>
          <p:cNvPr id="202" name="직선 화살표 연결선 201"/>
          <p:cNvCxnSpPr/>
          <p:nvPr/>
        </p:nvCxnSpPr>
        <p:spPr>
          <a:xfrm>
            <a:off x="3668007" y="3443470"/>
            <a:ext cx="272705" cy="0"/>
          </a:xfrm>
          <a:prstGeom prst="straightConnector1">
            <a:avLst/>
          </a:prstGeom>
          <a:noFill/>
          <a:ln w="19050" cap="flat" cmpd="sng" algn="ctr">
            <a:solidFill>
              <a:sysClr val="window" lastClr="FFFFFF">
                <a:lumMod val="50000"/>
              </a:sysClr>
            </a:solidFill>
            <a:prstDash val="solid"/>
            <a:headEnd type="none"/>
            <a:tailEnd type="arrow"/>
          </a:ln>
          <a:effectLst/>
        </p:spPr>
      </p:cxnSp>
      <p:cxnSp>
        <p:nvCxnSpPr>
          <p:cNvPr id="203" name="직선 화살표 연결선 202"/>
          <p:cNvCxnSpPr/>
          <p:nvPr/>
        </p:nvCxnSpPr>
        <p:spPr>
          <a:xfrm>
            <a:off x="5684568" y="3443470"/>
            <a:ext cx="272705" cy="0"/>
          </a:xfrm>
          <a:prstGeom prst="straightConnector1">
            <a:avLst/>
          </a:prstGeom>
          <a:noFill/>
          <a:ln w="19050" cap="flat" cmpd="sng" algn="ctr">
            <a:solidFill>
              <a:sysClr val="window" lastClr="FFFFFF">
                <a:lumMod val="50000"/>
              </a:sysClr>
            </a:solidFill>
            <a:prstDash val="solid"/>
            <a:headEnd type="none"/>
            <a:tailEnd type="arrow"/>
          </a:ln>
          <a:effectLst/>
        </p:spPr>
      </p:cxnSp>
      <p:cxnSp>
        <p:nvCxnSpPr>
          <p:cNvPr id="204" name="직선 화살표 연결선 203"/>
          <p:cNvCxnSpPr/>
          <p:nvPr/>
        </p:nvCxnSpPr>
        <p:spPr>
          <a:xfrm>
            <a:off x="7502602" y="3443470"/>
            <a:ext cx="272705" cy="0"/>
          </a:xfrm>
          <a:prstGeom prst="straightConnector1">
            <a:avLst/>
          </a:prstGeom>
          <a:noFill/>
          <a:ln w="19050" cap="flat" cmpd="sng" algn="ctr">
            <a:solidFill>
              <a:sysClr val="window" lastClr="FFFFFF">
                <a:lumMod val="50000"/>
              </a:sysClr>
            </a:solidFill>
            <a:prstDash val="solid"/>
            <a:headEnd type="none"/>
            <a:tailEnd type="arrow"/>
          </a:ln>
          <a:effectLst/>
        </p:spPr>
      </p:cxnSp>
      <p:sp>
        <p:nvSpPr>
          <p:cNvPr id="205" name="직사각형 204"/>
          <p:cNvSpPr/>
          <p:nvPr/>
        </p:nvSpPr>
        <p:spPr>
          <a:xfrm>
            <a:off x="7754684" y="2399359"/>
            <a:ext cx="614026" cy="300576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>
            <a:softEdge rad="12700"/>
          </a:effectLst>
        </p:spPr>
        <p:txBody>
          <a:bodyPr rtlCol="0" anchor="t"/>
          <a:lstStyle/>
          <a:p>
            <a:pPr algn="ctr" latinLnBrk="0">
              <a:defRPr/>
            </a:pPr>
            <a:endParaRPr lang="ko-KR" altLang="en-US" sz="1000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6" name="직사각형 205"/>
          <p:cNvSpPr/>
          <p:nvPr/>
        </p:nvSpPr>
        <p:spPr>
          <a:xfrm>
            <a:off x="7812146" y="2412548"/>
            <a:ext cx="506170" cy="2601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1300" kern="0" dirty="0" smtClean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APIs</a:t>
            </a:r>
            <a:endParaRPr lang="ko-KR" altLang="en-US" sz="1300" kern="0" dirty="0" smtClean="0">
              <a:solidFill>
                <a:prstClr val="white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07" name="직선 연결선 206"/>
          <p:cNvCxnSpPr/>
          <p:nvPr/>
        </p:nvCxnSpPr>
        <p:spPr>
          <a:xfrm>
            <a:off x="8347478" y="2765668"/>
            <a:ext cx="248571" cy="0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50000"/>
              </a:sysClr>
            </a:solidFill>
            <a:prstDash val="solid"/>
            <a:tailEnd type="oval"/>
          </a:ln>
          <a:effectLst/>
        </p:spPr>
      </p:cxnSp>
      <p:cxnSp>
        <p:nvCxnSpPr>
          <p:cNvPr id="208" name="직선 연결선 207"/>
          <p:cNvCxnSpPr/>
          <p:nvPr/>
        </p:nvCxnSpPr>
        <p:spPr>
          <a:xfrm>
            <a:off x="8347478" y="3428524"/>
            <a:ext cx="248571" cy="0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50000"/>
              </a:sysClr>
            </a:solidFill>
            <a:prstDash val="solid"/>
            <a:tailEnd type="oval"/>
          </a:ln>
          <a:effectLst/>
        </p:spPr>
      </p:cxnSp>
      <p:cxnSp>
        <p:nvCxnSpPr>
          <p:cNvPr id="209" name="직선 연결선 208"/>
          <p:cNvCxnSpPr/>
          <p:nvPr/>
        </p:nvCxnSpPr>
        <p:spPr>
          <a:xfrm>
            <a:off x="8347478" y="4180886"/>
            <a:ext cx="248571" cy="0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50000"/>
              </a:sysClr>
            </a:solidFill>
            <a:prstDash val="solid"/>
            <a:tailEnd type="oval"/>
          </a:ln>
          <a:effectLst/>
        </p:spPr>
      </p:cxnSp>
      <p:sp>
        <p:nvSpPr>
          <p:cNvPr id="210" name="직사각형 209"/>
          <p:cNvSpPr/>
          <p:nvPr/>
        </p:nvSpPr>
        <p:spPr>
          <a:xfrm>
            <a:off x="1506800" y="2399359"/>
            <a:ext cx="405491" cy="2144147"/>
          </a:xfrm>
          <a:prstGeom prst="rect">
            <a:avLst/>
          </a:prstGeom>
          <a:solidFill>
            <a:srgbClr val="F79646"/>
          </a:solidFill>
          <a:ln w="25400" cap="flat" cmpd="sng" algn="ctr">
            <a:noFill/>
            <a:prstDash val="solid"/>
          </a:ln>
          <a:effectLst>
            <a:softEdge rad="12700"/>
          </a:effectLst>
        </p:spPr>
        <p:txBody>
          <a:bodyPr rtlCol="0" anchor="t"/>
          <a:lstStyle/>
          <a:p>
            <a:pPr algn="ctr" latinLnBrk="0">
              <a:defRPr/>
            </a:pPr>
            <a:endParaRPr lang="ko-KR" altLang="en-US" sz="1000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1" name="직사각형 210"/>
          <p:cNvSpPr/>
          <p:nvPr/>
        </p:nvSpPr>
        <p:spPr>
          <a:xfrm rot="16200000">
            <a:off x="631506" y="3336747"/>
            <a:ext cx="21561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1200" kern="0" dirty="0" smtClean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Machine + Enterprise Data</a:t>
            </a:r>
            <a:endParaRPr lang="ko-KR" altLang="en-US" sz="1200" kern="0" dirty="0" smtClean="0">
              <a:solidFill>
                <a:prstClr val="white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12" name="그림 21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58" y="4327793"/>
            <a:ext cx="371202" cy="347449"/>
          </a:xfrm>
          <a:prstGeom prst="rect">
            <a:avLst/>
          </a:prstGeom>
        </p:spPr>
      </p:pic>
      <p:pic>
        <p:nvPicPr>
          <p:cNvPr id="213" name="그림 212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167" y="2455056"/>
            <a:ext cx="434578" cy="406770"/>
          </a:xfrm>
          <a:prstGeom prst="rect">
            <a:avLst/>
          </a:prstGeom>
        </p:spPr>
      </p:pic>
      <p:pic>
        <p:nvPicPr>
          <p:cNvPr id="214" name="그림 213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515" y="3198722"/>
            <a:ext cx="434578" cy="406770"/>
          </a:xfrm>
          <a:prstGeom prst="rect">
            <a:avLst/>
          </a:prstGeom>
        </p:spPr>
      </p:pic>
      <p:pic>
        <p:nvPicPr>
          <p:cNvPr id="215" name="그림 214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167" y="3977501"/>
            <a:ext cx="434578" cy="406770"/>
          </a:xfrm>
          <a:prstGeom prst="rect">
            <a:avLst/>
          </a:prstGeom>
        </p:spPr>
      </p:pic>
      <p:sp>
        <p:nvSpPr>
          <p:cNvPr id="216" name="오른쪽 화살표 215"/>
          <p:cNvSpPr/>
          <p:nvPr/>
        </p:nvSpPr>
        <p:spPr>
          <a:xfrm rot="5400000">
            <a:off x="4643654" y="2754766"/>
            <a:ext cx="205212" cy="259428"/>
          </a:xfrm>
          <a:prstGeom prst="rightArrow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t"/>
          <a:lstStyle/>
          <a:p>
            <a:pPr algn="ctr" latinLnBrk="0">
              <a:defRPr/>
            </a:pPr>
            <a:endParaRPr lang="ko-KR" altLang="en-US" sz="1000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7" name="오른쪽 화살표 216"/>
          <p:cNvSpPr/>
          <p:nvPr/>
        </p:nvSpPr>
        <p:spPr>
          <a:xfrm rot="16200000" flipV="1">
            <a:off x="4676844" y="3780996"/>
            <a:ext cx="205212" cy="259428"/>
          </a:xfrm>
          <a:prstGeom prst="rightArrow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t"/>
          <a:lstStyle/>
          <a:p>
            <a:pPr algn="ctr" latinLnBrk="0">
              <a:defRPr/>
            </a:pPr>
            <a:endParaRPr lang="ko-KR" altLang="en-US" sz="1000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18" name="그룹 217"/>
          <p:cNvGrpSpPr/>
          <p:nvPr/>
        </p:nvGrpSpPr>
        <p:grpSpPr>
          <a:xfrm>
            <a:off x="1060450" y="5466457"/>
            <a:ext cx="8279274" cy="867662"/>
            <a:chOff x="112258" y="2383782"/>
            <a:chExt cx="9691391" cy="1196803"/>
          </a:xfrm>
        </p:grpSpPr>
        <p:cxnSp>
          <p:nvCxnSpPr>
            <p:cNvPr id="219" name="직선 연결선 218"/>
            <p:cNvCxnSpPr/>
            <p:nvPr/>
          </p:nvCxnSpPr>
          <p:spPr>
            <a:xfrm>
              <a:off x="3625953" y="2664899"/>
              <a:ext cx="240267" cy="280850"/>
            </a:xfrm>
            <a:prstGeom prst="line">
              <a:avLst/>
            </a:prstGeom>
            <a:noFill/>
            <a:ln w="19050" cap="flat" cmpd="sng" algn="ctr">
              <a:solidFill>
                <a:srgbClr val="4BACC6">
                  <a:lumMod val="60000"/>
                  <a:lumOff val="40000"/>
                </a:srgbClr>
              </a:solidFill>
              <a:prstDash val="sysDot"/>
            </a:ln>
            <a:effectLst/>
          </p:spPr>
        </p:cxnSp>
        <p:sp>
          <p:nvSpPr>
            <p:cNvPr id="220" name="오른쪽 화살표 219"/>
            <p:cNvSpPr/>
            <p:nvPr/>
          </p:nvSpPr>
          <p:spPr>
            <a:xfrm>
              <a:off x="3425794" y="2535769"/>
              <a:ext cx="220021" cy="268224"/>
            </a:xfrm>
            <a:prstGeom prst="rightArrow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>
                <a:defRPr/>
              </a:pPr>
              <a:endParaRPr lang="ko-KR" altLang="en-US" sz="600" kern="0" dirty="0" smtClean="0">
                <a:solidFill>
                  <a:prstClr val="black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21" name="오른쪽 화살표 220"/>
            <p:cNvSpPr/>
            <p:nvPr/>
          </p:nvSpPr>
          <p:spPr>
            <a:xfrm>
              <a:off x="3425794" y="3172840"/>
              <a:ext cx="220021" cy="268224"/>
            </a:xfrm>
            <a:prstGeom prst="rightArrow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>
                <a:defRPr/>
              </a:pPr>
              <a:endParaRPr lang="ko-KR" altLang="en-US" sz="600" kern="0" dirty="0" smtClean="0">
                <a:solidFill>
                  <a:prstClr val="black"/>
                </a:solidFill>
                <a:latin typeface="맑은 고딕"/>
                <a:ea typeface="맑은 고딕"/>
              </a:endParaRPr>
            </a:p>
          </p:txBody>
        </p:sp>
        <p:cxnSp>
          <p:nvCxnSpPr>
            <p:cNvPr id="222" name="직선 연결선 221"/>
            <p:cNvCxnSpPr/>
            <p:nvPr/>
          </p:nvCxnSpPr>
          <p:spPr>
            <a:xfrm flipH="1" flipV="1">
              <a:off x="5209711" y="2970288"/>
              <a:ext cx="1858949" cy="13784"/>
            </a:xfrm>
            <a:prstGeom prst="line">
              <a:avLst/>
            </a:prstGeom>
            <a:noFill/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</p:cxnSp>
        <p:cxnSp>
          <p:nvCxnSpPr>
            <p:cNvPr id="223" name="직선 연결선 222"/>
            <p:cNvCxnSpPr/>
            <p:nvPr/>
          </p:nvCxnSpPr>
          <p:spPr>
            <a:xfrm>
              <a:off x="661214" y="2658068"/>
              <a:ext cx="2165897" cy="16060"/>
            </a:xfrm>
            <a:prstGeom prst="line">
              <a:avLst/>
            </a:prstGeom>
            <a:noFill/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</p:cxnSp>
        <p:cxnSp>
          <p:nvCxnSpPr>
            <p:cNvPr id="224" name="직선 연결선 223"/>
            <p:cNvCxnSpPr/>
            <p:nvPr/>
          </p:nvCxnSpPr>
          <p:spPr>
            <a:xfrm flipV="1">
              <a:off x="8237235" y="2660148"/>
              <a:ext cx="241791" cy="323924"/>
            </a:xfrm>
            <a:prstGeom prst="line">
              <a:avLst/>
            </a:prstGeom>
            <a:noFill/>
            <a:ln w="19050" cap="flat" cmpd="sng" algn="ctr">
              <a:solidFill>
                <a:srgbClr val="4BACC6">
                  <a:lumMod val="60000"/>
                  <a:lumOff val="40000"/>
                </a:srgbClr>
              </a:solidFill>
              <a:prstDash val="sysDot"/>
            </a:ln>
            <a:effectLst/>
          </p:spPr>
        </p:cxnSp>
        <p:cxnSp>
          <p:nvCxnSpPr>
            <p:cNvPr id="225" name="직선 연결선 224"/>
            <p:cNvCxnSpPr/>
            <p:nvPr/>
          </p:nvCxnSpPr>
          <p:spPr>
            <a:xfrm>
              <a:off x="8215697" y="2993805"/>
              <a:ext cx="250126" cy="292374"/>
            </a:xfrm>
            <a:prstGeom prst="line">
              <a:avLst/>
            </a:prstGeom>
            <a:noFill/>
            <a:ln w="19050" cap="flat" cmpd="sng" algn="ctr">
              <a:solidFill>
                <a:srgbClr val="4BACC6">
                  <a:lumMod val="60000"/>
                  <a:lumOff val="40000"/>
                </a:srgbClr>
              </a:solidFill>
              <a:prstDash val="sysDot"/>
            </a:ln>
            <a:effectLst/>
          </p:spPr>
        </p:cxnSp>
        <p:cxnSp>
          <p:nvCxnSpPr>
            <p:cNvPr id="226" name="직선 연결선 225"/>
            <p:cNvCxnSpPr/>
            <p:nvPr/>
          </p:nvCxnSpPr>
          <p:spPr>
            <a:xfrm>
              <a:off x="3913678" y="2975967"/>
              <a:ext cx="970541" cy="7197"/>
            </a:xfrm>
            <a:prstGeom prst="line">
              <a:avLst/>
            </a:prstGeom>
            <a:noFill/>
            <a:ln w="19050" cap="flat" cmpd="sng" algn="ctr">
              <a:solidFill>
                <a:srgbClr val="4BACC6">
                  <a:lumMod val="60000"/>
                  <a:lumOff val="40000"/>
                </a:srgbClr>
              </a:solidFill>
              <a:prstDash val="sysDot"/>
            </a:ln>
            <a:effectLst/>
          </p:spPr>
        </p:cxnSp>
        <p:sp>
          <p:nvSpPr>
            <p:cNvPr id="227" name="직사각형 226"/>
            <p:cNvSpPr/>
            <p:nvPr/>
          </p:nvSpPr>
          <p:spPr>
            <a:xfrm>
              <a:off x="8436917" y="2439927"/>
              <a:ext cx="1147726" cy="513385"/>
            </a:xfrm>
            <a:prstGeom prst="rect">
              <a:avLst/>
            </a:prstGeom>
            <a:solidFill>
              <a:srgbClr val="4F81BD"/>
            </a:solidFill>
            <a:ln w="9525" cap="flat" cmpd="sng" algn="ctr">
              <a:solidFill>
                <a:srgbClr val="2E75B6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>
                <a:defRPr/>
              </a:pPr>
              <a:endParaRPr lang="ko-KR" altLang="en-US" sz="600" kern="0" dirty="0" smtClean="0">
                <a:solidFill>
                  <a:prstClr val="black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28" name="직사각형 227"/>
            <p:cNvSpPr/>
            <p:nvPr/>
          </p:nvSpPr>
          <p:spPr>
            <a:xfrm>
              <a:off x="8436917" y="3051981"/>
              <a:ext cx="1147726" cy="513385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rgbClr val="548235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>
                <a:defRPr/>
              </a:pPr>
              <a:endParaRPr lang="ko-KR" altLang="en-US" sz="1000" kern="0" dirty="0" smtClean="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29" name="직사각형 228"/>
            <p:cNvSpPr/>
            <p:nvPr/>
          </p:nvSpPr>
          <p:spPr>
            <a:xfrm>
              <a:off x="4097618" y="2584255"/>
              <a:ext cx="1260000" cy="75600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>
                <a:defRPr/>
              </a:pPr>
              <a:endParaRPr lang="ko-KR" altLang="en-US" sz="600" kern="0" dirty="0" smtClean="0">
                <a:solidFill>
                  <a:prstClr val="black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30" name="직사각형 229"/>
            <p:cNvSpPr/>
            <p:nvPr/>
          </p:nvSpPr>
          <p:spPr>
            <a:xfrm>
              <a:off x="5425819" y="2584255"/>
              <a:ext cx="1260000" cy="75600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>
                <a:defRPr/>
              </a:pPr>
              <a:endParaRPr lang="ko-KR" altLang="en-US" sz="600" kern="0" dirty="0" smtClean="0">
                <a:solidFill>
                  <a:prstClr val="black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31" name="직사각형 230"/>
            <p:cNvSpPr/>
            <p:nvPr/>
          </p:nvSpPr>
          <p:spPr>
            <a:xfrm>
              <a:off x="6754020" y="2581408"/>
              <a:ext cx="1260000" cy="75600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>
                <a:defRPr/>
              </a:pPr>
              <a:endParaRPr lang="ko-KR" altLang="en-US" sz="600" kern="0" dirty="0" smtClean="0">
                <a:solidFill>
                  <a:prstClr val="black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32" name="모서리가 둥근 직사각형 231"/>
            <p:cNvSpPr/>
            <p:nvPr/>
          </p:nvSpPr>
          <p:spPr>
            <a:xfrm>
              <a:off x="366333" y="2417881"/>
              <a:ext cx="720000" cy="504000"/>
            </a:xfrm>
            <a:prstGeom prst="round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>
                <a:defRPr/>
              </a:pPr>
              <a:endParaRPr lang="ko-KR" altLang="en-US" sz="600" kern="0" dirty="0" smtClean="0">
                <a:solidFill>
                  <a:prstClr val="black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33" name="모서리가 둥근 직사각형 232"/>
            <p:cNvSpPr/>
            <p:nvPr/>
          </p:nvSpPr>
          <p:spPr>
            <a:xfrm>
              <a:off x="366333" y="3033777"/>
              <a:ext cx="720000" cy="504000"/>
            </a:xfrm>
            <a:prstGeom prst="round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>
                <a:defRPr/>
              </a:pPr>
              <a:endParaRPr lang="ko-KR" altLang="en-US" sz="600" kern="0" dirty="0" smtClean="0">
                <a:solidFill>
                  <a:prstClr val="black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34" name="모서리가 둥근 직사각형 233"/>
            <p:cNvSpPr/>
            <p:nvPr/>
          </p:nvSpPr>
          <p:spPr>
            <a:xfrm>
              <a:off x="1145939" y="2431665"/>
              <a:ext cx="720000" cy="504000"/>
            </a:xfrm>
            <a:prstGeom prst="round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>
                <a:defRPr/>
              </a:pPr>
              <a:endParaRPr lang="ko-KR" altLang="en-US" sz="600" kern="0" dirty="0" smtClean="0">
                <a:solidFill>
                  <a:prstClr val="black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35" name="모서리가 둥근 직사각형 234"/>
            <p:cNvSpPr/>
            <p:nvPr/>
          </p:nvSpPr>
          <p:spPr>
            <a:xfrm>
              <a:off x="1145939" y="3047561"/>
              <a:ext cx="720000" cy="504000"/>
            </a:xfrm>
            <a:prstGeom prst="round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>
                <a:defRPr/>
              </a:pPr>
              <a:endParaRPr lang="ko-KR" altLang="en-US" sz="600" kern="0" dirty="0" smtClean="0">
                <a:solidFill>
                  <a:prstClr val="black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36" name="모서리가 둥근 직사각형 235"/>
            <p:cNvSpPr/>
            <p:nvPr/>
          </p:nvSpPr>
          <p:spPr>
            <a:xfrm>
              <a:off x="1920673" y="2429479"/>
              <a:ext cx="720000" cy="504000"/>
            </a:xfrm>
            <a:prstGeom prst="round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>
                <a:defRPr/>
              </a:pPr>
              <a:endParaRPr lang="ko-KR" altLang="en-US" sz="600" kern="0" dirty="0" smtClean="0">
                <a:solidFill>
                  <a:prstClr val="black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37" name="모서리가 둥근 직사각형 236"/>
            <p:cNvSpPr/>
            <p:nvPr/>
          </p:nvSpPr>
          <p:spPr>
            <a:xfrm>
              <a:off x="1920673" y="3057780"/>
              <a:ext cx="720000" cy="504000"/>
            </a:xfrm>
            <a:prstGeom prst="round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>
                <a:defRPr/>
              </a:pPr>
              <a:endParaRPr lang="ko-KR" altLang="en-US" sz="600" kern="0" dirty="0" smtClean="0">
                <a:solidFill>
                  <a:prstClr val="black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38" name="모서리가 둥근 직사각형 237"/>
            <p:cNvSpPr/>
            <p:nvPr/>
          </p:nvSpPr>
          <p:spPr>
            <a:xfrm>
              <a:off x="2708792" y="2417881"/>
              <a:ext cx="720000" cy="504000"/>
            </a:xfrm>
            <a:prstGeom prst="round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>
                <a:defRPr/>
              </a:pPr>
              <a:endParaRPr lang="ko-KR" altLang="en-US" sz="600" kern="0" dirty="0" smtClean="0">
                <a:solidFill>
                  <a:prstClr val="black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39" name="모서리가 둥근 직사각형 238"/>
            <p:cNvSpPr/>
            <p:nvPr/>
          </p:nvSpPr>
          <p:spPr>
            <a:xfrm>
              <a:off x="2710247" y="3047561"/>
              <a:ext cx="720000" cy="504000"/>
            </a:xfrm>
            <a:prstGeom prst="round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>
                <a:defRPr/>
              </a:pPr>
              <a:endParaRPr lang="ko-KR" altLang="en-US" sz="600" kern="0" dirty="0" smtClean="0">
                <a:solidFill>
                  <a:prstClr val="black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40" name="직사각형 239"/>
            <p:cNvSpPr/>
            <p:nvPr/>
          </p:nvSpPr>
          <p:spPr>
            <a:xfrm>
              <a:off x="443518" y="3150045"/>
              <a:ext cx="572680" cy="3396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latinLnBrk="0">
                <a:defRPr/>
              </a:pPr>
              <a:r>
                <a:rPr lang="en-US" altLang="ko-KR" sz="1000" kern="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/>
                  <a:ea typeface="맑은 고딕" pitchFamily="50" charset="-127"/>
                </a:rPr>
                <a:t>Code</a:t>
              </a:r>
              <a:endParaRPr lang="ko-KR" altLang="en-US" sz="10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445532" y="2529847"/>
              <a:ext cx="572680" cy="3396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latinLnBrk="0">
                <a:defRPr/>
              </a:pPr>
              <a:r>
                <a:rPr lang="en-US" altLang="ko-KR" sz="1000" kern="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/>
                  <a:ea typeface="맑은 고딕"/>
                </a:rPr>
                <a:t>Code</a:t>
              </a:r>
              <a:endParaRPr lang="ko-KR" altLang="en-US" sz="10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>
              <a:off x="1231859" y="3158783"/>
              <a:ext cx="555794" cy="3396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latinLnBrk="0">
                <a:defRPr/>
              </a:pPr>
              <a:r>
                <a:rPr lang="en-US" altLang="ko-KR" sz="1000" kern="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/>
                  <a:ea typeface="맑은 고딕"/>
                </a:rPr>
                <a:t>Build</a:t>
              </a:r>
              <a:endParaRPr lang="ko-KR" altLang="en-US" sz="10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43" name="직사각형 242"/>
            <p:cNvSpPr/>
            <p:nvPr/>
          </p:nvSpPr>
          <p:spPr>
            <a:xfrm>
              <a:off x="1230717" y="2534612"/>
              <a:ext cx="555794" cy="3396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latinLnBrk="0">
                <a:defRPr/>
              </a:pPr>
              <a:r>
                <a:rPr lang="en-US" altLang="ko-KR" sz="1000" kern="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/>
                  <a:ea typeface="맑은 고딕"/>
                </a:rPr>
                <a:t>Build</a:t>
              </a:r>
              <a:endParaRPr lang="ko-KR" altLang="en-US" sz="10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44" name="직사각형 243"/>
            <p:cNvSpPr/>
            <p:nvPr/>
          </p:nvSpPr>
          <p:spPr>
            <a:xfrm>
              <a:off x="1988190" y="3028697"/>
              <a:ext cx="587693" cy="551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latinLnBrk="0">
                <a:defRPr/>
              </a:pPr>
              <a:r>
                <a:rPr lang="en-US" altLang="ko-KR" sz="1000" kern="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/>
                  <a:ea typeface="맑은 고딕"/>
                </a:rPr>
                <a:t>Test</a:t>
              </a:r>
            </a:p>
            <a:p>
              <a:pPr algn="ctr" latinLnBrk="0">
                <a:defRPr/>
              </a:pPr>
              <a:r>
                <a:rPr lang="en-US" altLang="ko-KR" sz="1000" kern="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/>
                  <a:ea typeface="맑은 고딕"/>
                </a:rPr>
                <a:t>(Unit)</a:t>
              </a:r>
              <a:endParaRPr lang="ko-KR" altLang="en-US" sz="10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45" name="직사각형 244"/>
            <p:cNvSpPr/>
            <p:nvPr/>
          </p:nvSpPr>
          <p:spPr>
            <a:xfrm>
              <a:off x="1988190" y="2400222"/>
              <a:ext cx="587693" cy="551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latinLnBrk="0">
                <a:defRPr/>
              </a:pPr>
              <a:r>
                <a:rPr lang="en-US" altLang="ko-KR" sz="1000" kern="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/>
                  <a:ea typeface="맑은 고딕"/>
                </a:rPr>
                <a:t>Test</a:t>
              </a:r>
            </a:p>
            <a:p>
              <a:pPr algn="ctr" latinLnBrk="0">
                <a:defRPr/>
              </a:pPr>
              <a:r>
                <a:rPr lang="en-US" altLang="ko-KR" sz="1000" kern="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/>
                  <a:ea typeface="맑은 고딕"/>
                </a:rPr>
                <a:t>(Unit)</a:t>
              </a:r>
              <a:endParaRPr lang="ko-KR" altLang="en-US" sz="10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46" name="직사각형 245"/>
            <p:cNvSpPr/>
            <p:nvPr/>
          </p:nvSpPr>
          <p:spPr>
            <a:xfrm>
              <a:off x="2746767" y="3007882"/>
              <a:ext cx="657120" cy="551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latinLnBrk="0">
                <a:defRPr/>
              </a:pPr>
              <a:r>
                <a:rPr lang="en-US" altLang="ko-KR" sz="1000" kern="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/>
                  <a:ea typeface="맑은 고딕"/>
                </a:rPr>
                <a:t>Merge</a:t>
              </a:r>
            </a:p>
            <a:p>
              <a:pPr algn="ctr" latinLnBrk="0">
                <a:defRPr/>
              </a:pPr>
              <a:r>
                <a:rPr lang="en-US" altLang="ko-KR" sz="1000" kern="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/>
                  <a:ea typeface="맑은 고딕"/>
                </a:rPr>
                <a:t>Req.</a:t>
              </a:r>
              <a:endParaRPr lang="ko-KR" altLang="en-US" sz="10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47" name="직사각형 246"/>
            <p:cNvSpPr/>
            <p:nvPr/>
          </p:nvSpPr>
          <p:spPr>
            <a:xfrm>
              <a:off x="2744352" y="2383782"/>
              <a:ext cx="657120" cy="551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latinLnBrk="0">
                <a:defRPr/>
              </a:pPr>
              <a:r>
                <a:rPr lang="en-US" altLang="ko-KR" sz="1000" kern="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/>
                  <a:ea typeface="맑은 고딕"/>
                </a:rPr>
                <a:t>Merge</a:t>
              </a:r>
            </a:p>
            <a:p>
              <a:pPr algn="ctr" latinLnBrk="0">
                <a:defRPr/>
              </a:pPr>
              <a:r>
                <a:rPr lang="en-US" altLang="ko-KR" sz="1000" kern="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/>
                  <a:ea typeface="맑은 고딕"/>
                </a:rPr>
                <a:t>Req.</a:t>
              </a:r>
              <a:endParaRPr lang="ko-KR" altLang="en-US" sz="10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48" name="직사각형 247"/>
            <p:cNvSpPr/>
            <p:nvPr/>
          </p:nvSpPr>
          <p:spPr>
            <a:xfrm>
              <a:off x="8465221" y="2407540"/>
              <a:ext cx="1096199" cy="551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latinLnBrk="0">
                <a:defRPr/>
              </a:pPr>
              <a:r>
                <a:rPr lang="en-US" altLang="ko-KR" sz="1000" kern="0" dirty="0" smtClean="0">
                  <a:solidFill>
                    <a:prstClr val="white"/>
                  </a:solidFill>
                  <a:latin typeface="맑은 고딕"/>
                  <a:ea typeface="맑은 고딕"/>
                </a:rPr>
                <a:t>Deploy To </a:t>
              </a:r>
            </a:p>
            <a:p>
              <a:pPr algn="ctr" latinLnBrk="0">
                <a:defRPr/>
              </a:pPr>
              <a:r>
                <a:rPr lang="en-US" altLang="ko-KR" sz="1000" kern="0" dirty="0" smtClean="0">
                  <a:solidFill>
                    <a:prstClr val="white"/>
                  </a:solidFill>
                  <a:latin typeface="맑은 고딕"/>
                  <a:ea typeface="맑은 고딕"/>
                </a:rPr>
                <a:t>Prod. </a:t>
              </a:r>
              <a:r>
                <a:rPr lang="en-US" altLang="ko-KR" sz="1000" kern="0" dirty="0" err="1" smtClean="0">
                  <a:solidFill>
                    <a:prstClr val="white"/>
                  </a:solidFill>
                  <a:latin typeface="맑은 고딕"/>
                  <a:ea typeface="맑은 고딕"/>
                </a:rPr>
                <a:t>Env</a:t>
              </a:r>
              <a:r>
                <a:rPr lang="en-US" altLang="ko-KR" sz="1000" kern="0" dirty="0" smtClean="0">
                  <a:solidFill>
                    <a:prstClr val="white"/>
                  </a:solidFill>
                  <a:latin typeface="맑은 고딕"/>
                  <a:ea typeface="맑은 고딕"/>
                </a:rPr>
                <a:t>. A</a:t>
              </a:r>
              <a:endParaRPr lang="ko-KR" altLang="en-US" sz="1000" kern="0" dirty="0" smtClean="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49" name="직사각형 248"/>
            <p:cNvSpPr/>
            <p:nvPr/>
          </p:nvSpPr>
          <p:spPr>
            <a:xfrm>
              <a:off x="4192653" y="2579306"/>
              <a:ext cx="1069930" cy="7641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latinLnBrk="0">
                <a:defRPr/>
              </a:pPr>
              <a:r>
                <a:rPr lang="en-US" altLang="ko-KR" sz="10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Deploy to</a:t>
              </a:r>
            </a:p>
            <a:p>
              <a:pPr algn="ctr" latinLnBrk="0">
                <a:defRPr/>
              </a:pPr>
              <a:r>
                <a:rPr lang="en-US" altLang="ko-KR" sz="10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Integration</a:t>
              </a:r>
            </a:p>
            <a:p>
              <a:pPr algn="ctr" latinLnBrk="0">
                <a:defRPr/>
              </a:pPr>
              <a:r>
                <a:rPr lang="en-US" altLang="ko-KR" sz="10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Environment</a:t>
              </a:r>
              <a:endParaRPr lang="ko-KR" altLang="en-US" sz="1000" kern="0" dirty="0" smtClean="0">
                <a:solidFill>
                  <a:prstClr val="black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50" name="직사각형 249"/>
            <p:cNvSpPr/>
            <p:nvPr/>
          </p:nvSpPr>
          <p:spPr>
            <a:xfrm>
              <a:off x="5465793" y="2579306"/>
              <a:ext cx="1131851" cy="7641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latinLnBrk="0">
                <a:defRPr/>
              </a:pPr>
              <a:r>
                <a:rPr lang="en-US" altLang="ko-KR" sz="10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Functional</a:t>
              </a:r>
            </a:p>
            <a:p>
              <a:pPr algn="ctr" latinLnBrk="0">
                <a:defRPr/>
              </a:pPr>
              <a:r>
                <a:rPr lang="en-US" altLang="ko-KR" sz="10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&amp; Regression</a:t>
              </a:r>
            </a:p>
            <a:p>
              <a:pPr algn="ctr" latinLnBrk="0">
                <a:defRPr/>
              </a:pPr>
              <a:r>
                <a:rPr lang="en-US" altLang="ko-KR" sz="10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Testing</a:t>
              </a:r>
              <a:endParaRPr lang="ko-KR" altLang="en-US" sz="1000" kern="0" dirty="0" smtClean="0">
                <a:solidFill>
                  <a:prstClr val="black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51" name="직사각형 250"/>
            <p:cNvSpPr/>
            <p:nvPr/>
          </p:nvSpPr>
          <p:spPr>
            <a:xfrm>
              <a:off x="8465950" y="3022246"/>
              <a:ext cx="1086817" cy="551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latinLnBrk="0">
                <a:defRPr/>
              </a:pPr>
              <a:r>
                <a:rPr lang="en-US" altLang="ko-KR" sz="1000" kern="0" dirty="0" smtClean="0">
                  <a:solidFill>
                    <a:prstClr val="white"/>
                  </a:solidFill>
                  <a:latin typeface="맑은 고딕"/>
                  <a:ea typeface="맑은 고딕"/>
                </a:rPr>
                <a:t>Deploy To</a:t>
              </a:r>
            </a:p>
            <a:p>
              <a:pPr algn="ctr" latinLnBrk="0">
                <a:defRPr/>
              </a:pPr>
              <a:r>
                <a:rPr lang="en-US" altLang="ko-KR" sz="1000" kern="0" dirty="0" smtClean="0">
                  <a:solidFill>
                    <a:prstClr val="white"/>
                  </a:solidFill>
                  <a:latin typeface="맑은 고딕"/>
                  <a:ea typeface="맑은 고딕"/>
                </a:rPr>
                <a:t>Prod. </a:t>
              </a:r>
              <a:r>
                <a:rPr lang="en-US" altLang="ko-KR" sz="1000" kern="0" dirty="0" err="1" smtClean="0">
                  <a:solidFill>
                    <a:prstClr val="white"/>
                  </a:solidFill>
                  <a:latin typeface="맑은 고딕"/>
                  <a:ea typeface="맑은 고딕"/>
                </a:rPr>
                <a:t>Env</a:t>
              </a:r>
              <a:r>
                <a:rPr lang="en-US" altLang="ko-KR" sz="1000" kern="0" dirty="0" smtClean="0">
                  <a:solidFill>
                    <a:prstClr val="white"/>
                  </a:solidFill>
                  <a:latin typeface="맑은 고딕"/>
                  <a:ea typeface="맑은 고딕"/>
                </a:rPr>
                <a:t>. B</a:t>
              </a:r>
              <a:endParaRPr lang="ko-KR" altLang="en-US" sz="1000" kern="0" dirty="0" smtClean="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52" name="오른쪽 화살표 251"/>
            <p:cNvSpPr/>
            <p:nvPr/>
          </p:nvSpPr>
          <p:spPr>
            <a:xfrm>
              <a:off x="112258" y="2535769"/>
              <a:ext cx="220021" cy="268224"/>
            </a:xfrm>
            <a:prstGeom prst="rightArrow">
              <a:avLst/>
            </a:prstGeom>
            <a:solidFill>
              <a:srgbClr val="4F81BD">
                <a:alpha val="57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>
                <a:defRPr/>
              </a:pPr>
              <a:endParaRPr lang="ko-KR" altLang="en-US" sz="600" kern="0" dirty="0" smtClean="0">
                <a:solidFill>
                  <a:prstClr val="black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53" name="직사각형 252"/>
            <p:cNvSpPr/>
            <p:nvPr/>
          </p:nvSpPr>
          <p:spPr>
            <a:xfrm>
              <a:off x="6849056" y="2579307"/>
              <a:ext cx="1069930" cy="7641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latinLnBrk="0">
                <a:defRPr/>
              </a:pPr>
              <a:r>
                <a:rPr lang="en-US" altLang="ko-KR" sz="10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Deploy to</a:t>
              </a:r>
            </a:p>
            <a:p>
              <a:pPr algn="ctr" latinLnBrk="0">
                <a:defRPr/>
              </a:pPr>
              <a:r>
                <a:rPr lang="en-US" altLang="ko-KR" sz="10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Staged</a:t>
              </a:r>
            </a:p>
            <a:p>
              <a:pPr algn="ctr" latinLnBrk="0">
                <a:defRPr/>
              </a:pPr>
              <a:r>
                <a:rPr lang="en-US" altLang="ko-KR" sz="10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Environment</a:t>
              </a:r>
              <a:endParaRPr lang="ko-KR" altLang="en-US" sz="1000" kern="0" dirty="0" smtClean="0">
                <a:solidFill>
                  <a:prstClr val="black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54" name="오른쪽 화살표 253"/>
            <p:cNvSpPr/>
            <p:nvPr/>
          </p:nvSpPr>
          <p:spPr>
            <a:xfrm>
              <a:off x="112258" y="3172840"/>
              <a:ext cx="220021" cy="268224"/>
            </a:xfrm>
            <a:prstGeom prst="rightArrow">
              <a:avLst/>
            </a:prstGeom>
            <a:solidFill>
              <a:srgbClr val="4F81BD">
                <a:alpha val="57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>
                <a:defRPr/>
              </a:pPr>
              <a:endParaRPr lang="ko-KR" altLang="en-US" sz="600" kern="0" dirty="0" smtClean="0">
                <a:solidFill>
                  <a:prstClr val="black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55" name="오른쪽 화살표 254"/>
            <p:cNvSpPr/>
            <p:nvPr/>
          </p:nvSpPr>
          <p:spPr>
            <a:xfrm>
              <a:off x="8014020" y="2854925"/>
              <a:ext cx="220021" cy="268224"/>
            </a:xfrm>
            <a:prstGeom prst="rightArrow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>
                <a:defRPr/>
              </a:pPr>
              <a:endParaRPr lang="ko-KR" altLang="en-US" sz="600" kern="0" dirty="0" smtClean="0">
                <a:solidFill>
                  <a:prstClr val="black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56" name="오른쪽 화살표 255"/>
            <p:cNvSpPr/>
            <p:nvPr/>
          </p:nvSpPr>
          <p:spPr>
            <a:xfrm>
              <a:off x="9583628" y="2535769"/>
              <a:ext cx="220021" cy="268224"/>
            </a:xfrm>
            <a:prstGeom prst="rightArrow">
              <a:avLst/>
            </a:prstGeom>
            <a:solidFill>
              <a:srgbClr val="4F81BD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>
                <a:defRPr/>
              </a:pPr>
              <a:endParaRPr lang="ko-KR" altLang="en-US" sz="600" kern="0" dirty="0" smtClean="0">
                <a:solidFill>
                  <a:prstClr val="black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57" name="오른쪽 화살표 256"/>
            <p:cNvSpPr/>
            <p:nvPr/>
          </p:nvSpPr>
          <p:spPr>
            <a:xfrm>
              <a:off x="9583628" y="3172840"/>
              <a:ext cx="220021" cy="268224"/>
            </a:xfrm>
            <a:prstGeom prst="rightArrow">
              <a:avLst/>
            </a:prstGeom>
            <a:solidFill>
              <a:srgbClr val="9BBB59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>
                <a:defRPr/>
              </a:pPr>
              <a:endParaRPr lang="ko-KR" altLang="en-US" sz="600" kern="0" dirty="0" smtClean="0">
                <a:solidFill>
                  <a:prstClr val="black"/>
                </a:solidFill>
                <a:latin typeface="맑은 고딕"/>
                <a:ea typeface="맑은 고딕"/>
              </a:endParaRPr>
            </a:p>
          </p:txBody>
        </p:sp>
        <p:cxnSp>
          <p:nvCxnSpPr>
            <p:cNvPr id="258" name="직선 연결선 257"/>
            <p:cNvCxnSpPr/>
            <p:nvPr/>
          </p:nvCxnSpPr>
          <p:spPr>
            <a:xfrm flipV="1">
              <a:off x="3651355" y="2962255"/>
              <a:ext cx="241791" cy="323924"/>
            </a:xfrm>
            <a:prstGeom prst="line">
              <a:avLst/>
            </a:prstGeom>
            <a:noFill/>
            <a:ln w="19050" cap="flat" cmpd="sng" algn="ctr">
              <a:solidFill>
                <a:srgbClr val="4BACC6">
                  <a:lumMod val="60000"/>
                  <a:lumOff val="40000"/>
                </a:srgbClr>
              </a:solidFill>
              <a:prstDash val="sysDot"/>
            </a:ln>
            <a:effectLst/>
          </p:spPr>
        </p:cxnSp>
        <p:cxnSp>
          <p:nvCxnSpPr>
            <p:cNvPr id="259" name="직선 연결선 258"/>
            <p:cNvCxnSpPr/>
            <p:nvPr/>
          </p:nvCxnSpPr>
          <p:spPr>
            <a:xfrm>
              <a:off x="343047" y="2657736"/>
              <a:ext cx="0" cy="0"/>
            </a:xfrm>
            <a:prstGeom prst="line">
              <a:avLst/>
            </a:prstGeom>
            <a:noFill/>
            <a:ln w="19050" cap="flat" cmpd="sng" algn="ctr">
              <a:solidFill>
                <a:srgbClr val="4BACC6">
                  <a:lumMod val="40000"/>
                  <a:lumOff val="60000"/>
                </a:srgbClr>
              </a:solidFill>
              <a:prstDash val="sysDot"/>
            </a:ln>
            <a:effectLst/>
          </p:spPr>
        </p:cxnSp>
      </p:grpSp>
      <p:sp>
        <p:nvSpPr>
          <p:cNvPr id="260" name="이등변 삼각형 33"/>
          <p:cNvSpPr/>
          <p:nvPr/>
        </p:nvSpPr>
        <p:spPr bwMode="auto">
          <a:xfrm>
            <a:off x="5507181" y="4724010"/>
            <a:ext cx="2437621" cy="549014"/>
          </a:xfrm>
          <a:custGeom>
            <a:avLst/>
            <a:gdLst/>
            <a:ahLst/>
            <a:cxnLst/>
            <a:rect l="l" t="t" r="r" b="b"/>
            <a:pathLst>
              <a:path w="5343135" h="1543792">
                <a:moveTo>
                  <a:pt x="2671569" y="0"/>
                </a:moveTo>
                <a:lnTo>
                  <a:pt x="4365747" y="639312"/>
                </a:lnTo>
                <a:lnTo>
                  <a:pt x="3838326" y="639312"/>
                </a:lnTo>
                <a:cubicBezTo>
                  <a:pt x="4002012" y="858208"/>
                  <a:pt x="4245851" y="1072504"/>
                  <a:pt x="4545629" y="1245582"/>
                </a:cubicBezTo>
                <a:cubicBezTo>
                  <a:pt x="4815895" y="1401620"/>
                  <a:pt x="5092441" y="1501530"/>
                  <a:pt x="5343135" y="1543792"/>
                </a:cubicBezTo>
                <a:lnTo>
                  <a:pt x="0" y="1543792"/>
                </a:lnTo>
                <a:cubicBezTo>
                  <a:pt x="250695" y="1501531"/>
                  <a:pt x="527243" y="1401620"/>
                  <a:pt x="797510" y="1245581"/>
                </a:cubicBezTo>
                <a:cubicBezTo>
                  <a:pt x="1097289" y="1072504"/>
                  <a:pt x="1341127" y="858208"/>
                  <a:pt x="1504813" y="639312"/>
                </a:cubicBezTo>
                <a:lnTo>
                  <a:pt x="977391" y="639312"/>
                </a:lnTo>
                <a:close/>
              </a:path>
            </a:pathLst>
          </a:custGeom>
          <a:gradFill>
            <a:gsLst>
              <a:gs pos="0">
                <a:srgbClr val="F0C528"/>
              </a:gs>
              <a:gs pos="100000">
                <a:sysClr val="window" lastClr="FFFFFF">
                  <a:alpha val="3000"/>
                </a:sysClr>
              </a:gs>
            </a:gsLst>
            <a:lin ang="5400000" scaled="0"/>
          </a:gradFill>
          <a:ln w="3175" cap="flat" cmpd="sng" algn="ctr">
            <a:gradFill flip="none" rotWithShape="1">
              <a:gsLst>
                <a:gs pos="0">
                  <a:sysClr val="window" lastClr="FFFFFF">
                    <a:alpha val="30000"/>
                  </a:sysClr>
                </a:gs>
                <a:gs pos="100000">
                  <a:srgbClr val="4F81BD">
                    <a:tint val="23500"/>
                    <a:satMod val="160000"/>
                    <a:alpha val="0"/>
                  </a:srgbClr>
                </a:gs>
              </a:gsLst>
              <a:lin ang="5400000" scaled="1"/>
              <a:tileRect/>
            </a:gra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kumimoji="1" lang="ko-KR" altLang="en-US" sz="1400" kern="0">
              <a:solidFill>
                <a:prstClr val="white"/>
              </a:solidFill>
              <a:latin typeface="맑은 고딕"/>
              <a:ea typeface="맑은 고딕" pitchFamily="50" charset="-127"/>
            </a:endParaRPr>
          </a:p>
        </p:txBody>
      </p:sp>
      <p:sp>
        <p:nvSpPr>
          <p:cNvPr id="261" name="모서리가 둥근 직사각형 260"/>
          <p:cNvSpPr/>
          <p:nvPr/>
        </p:nvSpPr>
        <p:spPr>
          <a:xfrm>
            <a:off x="916354" y="5068275"/>
            <a:ext cx="8564196" cy="336550"/>
          </a:xfrm>
          <a:prstGeom prst="roundRect">
            <a:avLst/>
          </a:prstGeom>
          <a:solidFill>
            <a:sysClr val="windowText" lastClr="000000">
              <a:lumMod val="65000"/>
              <a:lumOff val="3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en-US" altLang="ko-KR" sz="1100" b="1" kern="0" dirty="0" smtClean="0">
                <a:solidFill>
                  <a:prstClr val="white"/>
                </a:solidFill>
                <a:latin typeface="맑은 고딕" pitchFamily="50" charset="-127"/>
                <a:ea typeface="맑은 고딕"/>
              </a:rPr>
              <a:t>Agile Scrum &amp; DevOps</a:t>
            </a:r>
            <a:endParaRPr lang="ko-KR" altLang="en-US" sz="1100" b="1" kern="0" dirty="0" smtClean="0">
              <a:solidFill>
                <a:prstClr val="white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320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3002233" cy="332399"/>
            <a:chOff x="802399" y="1030552"/>
            <a:chExt cx="3002233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3002233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Zuul</a:t>
              </a:r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API Gateway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Ⅲ. </a:t>
            </a: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Spring Cloud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8504" y="1124744"/>
            <a:ext cx="3155864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Zuul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API Gateway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및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Zuul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Filter</a:t>
            </a:r>
            <a:endParaRPr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46623" y="1401154"/>
            <a:ext cx="9051402" cy="5232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 err="1"/>
              <a:t>Zuul</a:t>
            </a:r>
            <a:r>
              <a:rPr lang="ko-KR" altLang="en-US" sz="2000" dirty="0"/>
              <a:t>은 </a:t>
            </a:r>
            <a:r>
              <a:rPr lang="ko-KR" altLang="en-US" sz="2000" dirty="0" err="1"/>
              <a:t>백엔드에</a:t>
            </a:r>
            <a:r>
              <a:rPr lang="ko-KR" altLang="en-US" sz="2000" dirty="0"/>
              <a:t> 대해 모든 요청을 처리하기 위한 </a:t>
            </a:r>
            <a:r>
              <a:rPr lang="en-US" altLang="ko-KR" sz="2000" dirty="0"/>
              <a:t>Netflix</a:t>
            </a:r>
            <a:r>
              <a:rPr lang="ko-KR" altLang="en-US" sz="2000" dirty="0"/>
              <a:t>의 </a:t>
            </a:r>
            <a:r>
              <a:rPr lang="en-US" altLang="ko-KR" sz="2000" dirty="0"/>
              <a:t>API </a:t>
            </a:r>
            <a:r>
              <a:rPr lang="en-US" altLang="ko-KR" sz="2000" dirty="0" smtClean="0"/>
              <a:t>GATEWAY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/>
              <a:t>클라이언트에서 다양한 형태의 요청으로 인한 이슈를 방지하기 위해서 다양한 </a:t>
            </a:r>
            <a:r>
              <a:rPr lang="en-US" altLang="ko-KR" sz="2000" dirty="0"/>
              <a:t>Filter</a:t>
            </a:r>
            <a:r>
              <a:rPr lang="ko-KR" altLang="en-US" sz="2000" dirty="0"/>
              <a:t>를 </a:t>
            </a:r>
            <a:r>
              <a:rPr lang="ko-KR" altLang="en-US" sz="2000" dirty="0" smtClean="0"/>
              <a:t>사용</a:t>
            </a:r>
            <a:endParaRPr lang="en-US" altLang="ko-KR" sz="20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/>
              <a:t>Netflix Filter </a:t>
            </a:r>
            <a:r>
              <a:rPr lang="ko-KR" altLang="en-US" sz="2000" dirty="0" smtClean="0"/>
              <a:t>기능</a:t>
            </a:r>
            <a:endParaRPr lang="en-US" altLang="ko-KR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인증 및 보안</a:t>
            </a:r>
            <a:r>
              <a:rPr lang="en-US" altLang="ko-KR" sz="1800" dirty="0"/>
              <a:t>(Authentication and Security) : </a:t>
            </a:r>
            <a:r>
              <a:rPr lang="ko-KR" altLang="en-US" sz="1800" dirty="0"/>
              <a:t>각 요청이 갖추어야 할 내용을 충족하지 못한 경우 해당 요청을 </a:t>
            </a:r>
            <a:r>
              <a:rPr lang="ko-KR" altLang="en-US" sz="1800" dirty="0" smtClean="0"/>
              <a:t>거부</a:t>
            </a:r>
            <a:endParaRPr lang="en-US" altLang="ko-KR" sz="18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통찰력 및 모니터링</a:t>
            </a:r>
            <a:r>
              <a:rPr lang="en-US" altLang="ko-KR" sz="1800" dirty="0"/>
              <a:t>(Insights and Monitoring) : </a:t>
            </a:r>
            <a:r>
              <a:rPr lang="ko-KR" altLang="en-US" sz="1800" dirty="0"/>
              <a:t>모든 </a:t>
            </a:r>
            <a:r>
              <a:rPr lang="ko-KR" altLang="en-US" sz="1800" dirty="0" err="1"/>
              <a:t>트래픽이</a:t>
            </a:r>
            <a:r>
              <a:rPr lang="ko-KR" altLang="en-US" sz="1800" dirty="0"/>
              <a:t> 지나기 때문에 </a:t>
            </a:r>
            <a:r>
              <a:rPr lang="ko-KR" altLang="en-US" sz="1800" dirty="0" err="1"/>
              <a:t>의미있는</a:t>
            </a:r>
            <a:r>
              <a:rPr lang="ko-KR" altLang="en-US" sz="1800" dirty="0"/>
              <a:t> 데이터와 지표를 </a:t>
            </a:r>
            <a:r>
              <a:rPr lang="ko-KR" altLang="en-US" sz="1800" dirty="0" smtClean="0"/>
              <a:t>수집</a:t>
            </a:r>
            <a:endParaRPr lang="en-US" altLang="ko-KR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동적 </a:t>
            </a:r>
            <a:r>
              <a:rPr lang="ko-KR" altLang="en-US" sz="1800" dirty="0" err="1"/>
              <a:t>라우팅</a:t>
            </a:r>
            <a:r>
              <a:rPr lang="en-US" altLang="ko-KR" sz="1800" dirty="0"/>
              <a:t>(Dynamic Routing) : </a:t>
            </a:r>
            <a:r>
              <a:rPr lang="ko-KR" altLang="en-US" sz="1800" dirty="0"/>
              <a:t>필요에 따라 즉시 원하는 </a:t>
            </a:r>
            <a:r>
              <a:rPr lang="ko-KR" altLang="en-US" sz="1800" dirty="0" err="1"/>
              <a:t>백엔드</a:t>
            </a:r>
            <a:r>
              <a:rPr lang="ko-KR" altLang="en-US" sz="1800" dirty="0"/>
              <a:t> 클러스터로 </a:t>
            </a:r>
            <a:r>
              <a:rPr lang="ko-KR" altLang="en-US" sz="1800" dirty="0" err="1"/>
              <a:t>트래픽을</a:t>
            </a:r>
            <a:r>
              <a:rPr lang="ko-KR" altLang="en-US" sz="1800" dirty="0"/>
              <a:t> 보내고 </a:t>
            </a:r>
            <a:r>
              <a:rPr lang="ko-KR" altLang="en-US" sz="1800" dirty="0" smtClean="0"/>
              <a:t>끊음</a:t>
            </a:r>
            <a:endParaRPr lang="en-US" altLang="ko-KR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부하 테스트</a:t>
            </a:r>
            <a:r>
              <a:rPr lang="en-US" altLang="ko-KR" sz="1800" dirty="0"/>
              <a:t>(Stress Testing) : </a:t>
            </a:r>
            <a:r>
              <a:rPr lang="ko-KR" altLang="en-US" sz="1800" dirty="0"/>
              <a:t>신규 추가한 서비스 또는 </a:t>
            </a:r>
            <a:r>
              <a:rPr lang="ko-KR" altLang="en-US" sz="1800" dirty="0" err="1"/>
              <a:t>백엔드에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트래픽을</a:t>
            </a:r>
            <a:r>
              <a:rPr lang="ko-KR" altLang="en-US" sz="1800" dirty="0"/>
              <a:t> 점진적으로 증가하는 등의 방식으로 부하를 </a:t>
            </a:r>
            <a:r>
              <a:rPr lang="ko-KR" altLang="en-US" sz="1800" dirty="0" smtClean="0"/>
              <a:t>유발</a:t>
            </a:r>
            <a:endParaRPr lang="en-US" altLang="ko-KR" sz="18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 dirty="0" err="1" smtClean="0"/>
              <a:t>트래픽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드랍</a:t>
            </a:r>
            <a:r>
              <a:rPr lang="en-US" altLang="ko-KR" sz="1800" dirty="0" smtClean="0"/>
              <a:t>(Load shedding) : </a:t>
            </a:r>
            <a:r>
              <a:rPr lang="ko-KR" altLang="en-US" sz="1800" dirty="0" smtClean="0"/>
              <a:t>각 요청에 대해 제한된 이상의 요청이 발생한 경우 이를 </a:t>
            </a:r>
            <a:r>
              <a:rPr lang="ko-KR" altLang="en-US" sz="1800" dirty="0" err="1" smtClean="0"/>
              <a:t>드랍하는</a:t>
            </a:r>
            <a:r>
              <a:rPr lang="ko-KR" altLang="en-US" sz="1800" dirty="0" smtClean="0"/>
              <a:t> 방식을 사용</a:t>
            </a:r>
            <a:endParaRPr lang="en-US" altLang="ko-KR" sz="18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 dirty="0" smtClean="0"/>
              <a:t>정적 </a:t>
            </a:r>
            <a:r>
              <a:rPr lang="ko-KR" altLang="en-US" sz="1800" dirty="0"/>
              <a:t>응답 처리</a:t>
            </a:r>
            <a:r>
              <a:rPr lang="en-US" altLang="ko-KR" sz="1800" dirty="0"/>
              <a:t>(Static </a:t>
            </a:r>
            <a:r>
              <a:rPr lang="en-US" altLang="ko-KR" sz="1800" dirty="0" err="1"/>
              <a:t>Reponse</a:t>
            </a:r>
            <a:r>
              <a:rPr lang="en-US" altLang="ko-KR" sz="1800" dirty="0"/>
              <a:t> handling) : </a:t>
            </a:r>
            <a:r>
              <a:rPr lang="ko-KR" altLang="en-US" sz="1800" dirty="0"/>
              <a:t>특정 요청에 대해서는 </a:t>
            </a:r>
            <a:r>
              <a:rPr lang="ko-KR" altLang="en-US" sz="1800" dirty="0" err="1"/>
              <a:t>백엔드로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트래픽을</a:t>
            </a:r>
            <a:r>
              <a:rPr lang="ko-KR" altLang="en-US" sz="1800" dirty="0"/>
              <a:t> 보내는 대신 즉시 응답하도록 </a:t>
            </a:r>
            <a:r>
              <a:rPr lang="ko-KR" altLang="en-US" sz="1800" dirty="0" smtClean="0"/>
              <a:t>구성 가능</a:t>
            </a:r>
            <a:endParaRPr lang="en-US" altLang="ko-KR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멀티 </a:t>
            </a:r>
            <a:r>
              <a:rPr lang="ko-KR" altLang="en-US" sz="1800" dirty="0" err="1"/>
              <a:t>리전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고가용성</a:t>
            </a:r>
            <a:r>
              <a:rPr lang="en-US" altLang="ko-KR" sz="1800" dirty="0"/>
              <a:t>(</a:t>
            </a:r>
            <a:r>
              <a:rPr lang="en-US" altLang="ko-KR" sz="1800" dirty="0" err="1"/>
              <a:t>Multiregion</a:t>
            </a:r>
            <a:r>
              <a:rPr lang="en-US" altLang="ko-KR" sz="1800" dirty="0"/>
              <a:t> Resiliency) : </a:t>
            </a:r>
            <a:r>
              <a:rPr lang="en-US" altLang="ko-KR" sz="1800" dirty="0" err="1"/>
              <a:t>Zuul</a:t>
            </a:r>
            <a:r>
              <a:rPr lang="en-US" altLang="ko-KR" sz="1800" dirty="0"/>
              <a:t> </a:t>
            </a:r>
            <a:r>
              <a:rPr lang="ko-KR" altLang="en-US" sz="1800" dirty="0"/>
              <a:t>은 받은 요청을 아마존 웹 서비스의 </a:t>
            </a:r>
            <a:r>
              <a:rPr lang="ko-KR" altLang="en-US" sz="1800" dirty="0" err="1"/>
              <a:t>리전</a:t>
            </a:r>
            <a:r>
              <a:rPr lang="ko-KR" altLang="en-US" sz="1800" dirty="0"/>
              <a:t> 레벨에서 </a:t>
            </a:r>
            <a:r>
              <a:rPr lang="ko-KR" altLang="en-US" sz="1800" dirty="0" smtClean="0"/>
              <a:t>분배 가능</a:t>
            </a: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126428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3002233" cy="332399"/>
            <a:chOff x="802399" y="1030552"/>
            <a:chExt cx="3002233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3002233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Zuul</a:t>
              </a:r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API Gateway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Ⅲ. </a:t>
            </a: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Spring Cloud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8504" y="1124744"/>
            <a:ext cx="3779433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Zuul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API Gateway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및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Zuul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Filter (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계속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)</a:t>
            </a:r>
            <a:endParaRPr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6623" y="1515556"/>
            <a:ext cx="905140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 err="1"/>
              <a:t>Zuul</a:t>
            </a:r>
            <a:r>
              <a:rPr lang="en-US" altLang="ko-KR" sz="2000" dirty="0"/>
              <a:t> Filter Type</a:t>
            </a:r>
            <a:endParaRPr lang="en-US" altLang="ko-KR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800" dirty="0"/>
              <a:t>PRE </a:t>
            </a:r>
            <a:r>
              <a:rPr lang="en-US" altLang="ko-KR" sz="1800" dirty="0" smtClean="0"/>
              <a:t>Filter : </a:t>
            </a:r>
            <a:r>
              <a:rPr lang="ko-KR" altLang="en-US" sz="1800" dirty="0" err="1"/>
              <a:t>라우팅전에</a:t>
            </a:r>
            <a:r>
              <a:rPr lang="ko-KR" altLang="en-US" sz="1800" dirty="0"/>
              <a:t> 실행되며 </a:t>
            </a:r>
            <a:r>
              <a:rPr lang="ko-KR" altLang="en-US" sz="1800" dirty="0" smtClean="0"/>
              <a:t>필터로</a:t>
            </a:r>
            <a:r>
              <a:rPr lang="en-US" altLang="ko-KR" sz="1800" dirty="0" smtClean="0"/>
              <a:t> </a:t>
            </a:r>
            <a:r>
              <a:rPr lang="ko-KR" altLang="en-US" sz="1800" dirty="0"/>
              <a:t>주로 </a:t>
            </a:r>
            <a:r>
              <a:rPr lang="en-US" altLang="ko-KR" sz="1800" dirty="0"/>
              <a:t>logging, </a:t>
            </a:r>
            <a:r>
              <a:rPr lang="ko-KR" altLang="en-US" sz="1800" dirty="0" err="1"/>
              <a:t>인증등이</a:t>
            </a:r>
            <a:r>
              <a:rPr lang="ko-KR" altLang="en-US" sz="1800" dirty="0"/>
              <a:t> </a:t>
            </a:r>
            <a:r>
              <a:rPr lang="en-US" altLang="ko-KR" sz="1800" dirty="0"/>
              <a:t>pre </a:t>
            </a:r>
            <a:r>
              <a:rPr lang="en-US" altLang="ko-KR" sz="1800" dirty="0" smtClean="0"/>
              <a:t>Filter</a:t>
            </a:r>
            <a:r>
              <a:rPr lang="ko-KR" altLang="en-US" sz="1800" dirty="0" smtClean="0"/>
              <a:t>로 구성</a:t>
            </a:r>
            <a:endParaRPr lang="en-US" altLang="ko-KR" sz="18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800" dirty="0"/>
              <a:t>ROUTE Filter : </a:t>
            </a:r>
            <a:r>
              <a:rPr lang="ko-KR" altLang="en-US" sz="1800" dirty="0"/>
              <a:t>요청에 대한 </a:t>
            </a:r>
            <a:r>
              <a:rPr lang="ko-KR" altLang="en-US" sz="1800" dirty="0" err="1"/>
              <a:t>라우팅을</a:t>
            </a:r>
            <a:r>
              <a:rPr lang="ko-KR" altLang="en-US" sz="1800" dirty="0"/>
              <a:t> 다루는 </a:t>
            </a:r>
            <a:r>
              <a:rPr lang="ko-KR" altLang="en-US" sz="1800" dirty="0" smtClean="0"/>
              <a:t>필터로</a:t>
            </a:r>
            <a:r>
              <a:rPr lang="en-US" altLang="ko-KR" sz="1800" dirty="0" smtClean="0"/>
              <a:t> </a:t>
            </a:r>
            <a:r>
              <a:rPr lang="en-US" altLang="ko-KR" sz="1800" dirty="0"/>
              <a:t>Apache </a:t>
            </a:r>
            <a:r>
              <a:rPr lang="en-US" altLang="ko-KR" sz="1800" dirty="0" err="1"/>
              <a:t>httpclient</a:t>
            </a:r>
            <a:r>
              <a:rPr lang="ko-KR" altLang="en-US" sz="1800" dirty="0"/>
              <a:t>를 사용하여 정해진 </a:t>
            </a:r>
            <a:r>
              <a:rPr lang="en-US" altLang="ko-KR" sz="1800" dirty="0" err="1"/>
              <a:t>Url</a:t>
            </a:r>
            <a:r>
              <a:rPr lang="ko-KR" altLang="en-US" sz="1800" dirty="0"/>
              <a:t>로 </a:t>
            </a:r>
            <a:r>
              <a:rPr lang="ko-KR" altLang="en-US" sz="1800" dirty="0" err="1"/>
              <a:t>보낼수</a:t>
            </a:r>
            <a:r>
              <a:rPr lang="ko-KR" altLang="en-US" sz="1800" dirty="0"/>
              <a:t> 있고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Neflix</a:t>
            </a:r>
            <a:r>
              <a:rPr lang="en-US" altLang="ko-KR" sz="1800" dirty="0"/>
              <a:t> Ribbon</a:t>
            </a:r>
            <a:r>
              <a:rPr lang="ko-KR" altLang="en-US" sz="1800" dirty="0"/>
              <a:t>을 사용하여 동적으로 </a:t>
            </a:r>
            <a:r>
              <a:rPr lang="ko-KR" altLang="en-US" sz="1800" dirty="0" err="1" smtClean="0"/>
              <a:t>라우팅이</a:t>
            </a:r>
            <a:r>
              <a:rPr lang="ko-KR" altLang="en-US" sz="1800" dirty="0" smtClean="0"/>
              <a:t> 가능</a:t>
            </a:r>
            <a:endParaRPr lang="en-US" altLang="ko-KR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800" dirty="0"/>
              <a:t>POST Filter : </a:t>
            </a:r>
            <a:r>
              <a:rPr lang="ko-KR" altLang="en-US" sz="1800" dirty="0" err="1"/>
              <a:t>라우팅</a:t>
            </a:r>
            <a:r>
              <a:rPr lang="ko-KR" altLang="en-US" sz="1800" dirty="0"/>
              <a:t> 후에 실행되는 </a:t>
            </a:r>
            <a:r>
              <a:rPr lang="ko-KR" altLang="en-US" sz="1800" dirty="0" smtClean="0"/>
              <a:t>필터로</a:t>
            </a:r>
            <a:r>
              <a:rPr lang="en-US" altLang="ko-KR" sz="1800" dirty="0" smtClean="0"/>
              <a:t> </a:t>
            </a:r>
            <a:r>
              <a:rPr lang="en-US" altLang="ko-KR" sz="1800" dirty="0"/>
              <a:t>response</a:t>
            </a:r>
            <a:r>
              <a:rPr lang="ko-KR" altLang="en-US" sz="1800" dirty="0"/>
              <a:t>에 </a:t>
            </a:r>
            <a:r>
              <a:rPr lang="en-US" altLang="ko-KR" sz="1800" dirty="0"/>
              <a:t>HTTP header</a:t>
            </a:r>
            <a:r>
              <a:rPr lang="ko-KR" altLang="en-US" sz="1800" dirty="0"/>
              <a:t>를 추가하거나</a:t>
            </a:r>
            <a:r>
              <a:rPr lang="en-US" altLang="ko-KR" sz="1800" dirty="0"/>
              <a:t>, response</a:t>
            </a:r>
            <a:r>
              <a:rPr lang="ko-KR" altLang="en-US" sz="1800" dirty="0"/>
              <a:t>에 대한 응답속도</a:t>
            </a:r>
            <a:r>
              <a:rPr lang="en-US" altLang="ko-KR" sz="1800" dirty="0"/>
              <a:t>, Status Code, </a:t>
            </a:r>
            <a:r>
              <a:rPr lang="ko-KR" altLang="en-US" sz="1800" dirty="0"/>
              <a:t>등 응답에 대한 </a:t>
            </a:r>
            <a:r>
              <a:rPr lang="en-US" altLang="ko-KR" sz="1800" dirty="0"/>
              <a:t>statistics and metrics</a:t>
            </a:r>
            <a:r>
              <a:rPr lang="ko-KR" altLang="en-US" sz="1800" dirty="0"/>
              <a:t>을 </a:t>
            </a:r>
            <a:r>
              <a:rPr lang="ko-KR" altLang="en-US" sz="1800" dirty="0" smtClean="0"/>
              <a:t>수집</a:t>
            </a:r>
            <a:endParaRPr lang="en-US" altLang="ko-KR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800" dirty="0"/>
              <a:t>ERROR Filter : </a:t>
            </a:r>
            <a:r>
              <a:rPr lang="ko-KR" altLang="en-US" sz="1800" dirty="0"/>
              <a:t>에러 발생시 실행되는 </a:t>
            </a:r>
            <a:r>
              <a:rPr lang="ko-KR" altLang="en-US" sz="1800" dirty="0" smtClean="0"/>
              <a:t>필터</a:t>
            </a:r>
            <a:endParaRPr lang="en-US" altLang="ko-KR" sz="18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8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요청이 들어오면 </a:t>
            </a:r>
            <a:r>
              <a:rPr lang="en-US" altLang="ko-KR" sz="2000" dirty="0"/>
              <a:t>PRE Filter</a:t>
            </a:r>
            <a:r>
              <a:rPr lang="ko-KR" altLang="en-US" sz="2000" dirty="0"/>
              <a:t>를 실행하고</a:t>
            </a:r>
            <a:r>
              <a:rPr lang="en-US" altLang="ko-KR" sz="2000" dirty="0"/>
              <a:t>, ROUTE Filter</a:t>
            </a:r>
            <a:r>
              <a:rPr lang="ko-KR" altLang="en-US" sz="2000" dirty="0"/>
              <a:t>에 의해 원하는 서버로 요청을 보낸다</a:t>
            </a:r>
            <a:r>
              <a:rPr lang="en-US" altLang="ko-KR" sz="2000" dirty="0"/>
              <a:t>. </a:t>
            </a:r>
            <a:r>
              <a:rPr lang="ko-KR" altLang="en-US" sz="2000" dirty="0"/>
              <a:t>원하는 서버에서 응답이 오면 </a:t>
            </a:r>
            <a:r>
              <a:rPr lang="en-US" altLang="ko-KR" sz="2000" dirty="0"/>
              <a:t>POST Filter</a:t>
            </a:r>
            <a:r>
              <a:rPr lang="ko-KR" altLang="en-US" sz="2000" dirty="0"/>
              <a:t>를 실행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288243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5606471" cy="332399"/>
            <a:chOff x="802399" y="1030552"/>
            <a:chExt cx="5606471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5606471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Ribbon </a:t>
              </a:r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(Client Side Load Balancing)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Ⅲ. </a:t>
            </a: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Spring Cloud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8504" y="1124744"/>
            <a:ext cx="1100942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Ribbon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란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?</a:t>
            </a:r>
            <a:endParaRPr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46623" y="1385336"/>
            <a:ext cx="9051402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클라우드</a:t>
            </a:r>
            <a:r>
              <a:rPr lang="ko-KR" altLang="en-US" sz="2000" dirty="0"/>
              <a:t> 환경에서 실전 테스트를 거친 클라이언트 측면</a:t>
            </a:r>
            <a:r>
              <a:rPr lang="en-US" altLang="ko-KR" sz="2000" dirty="0"/>
              <a:t>(client-side)</a:t>
            </a:r>
            <a:r>
              <a:rPr lang="ko-KR" altLang="en-US" sz="2000" dirty="0"/>
              <a:t>의 </a:t>
            </a:r>
            <a:r>
              <a:rPr lang="en-US" altLang="ko-KR" sz="2000" dirty="0"/>
              <a:t>IPC </a:t>
            </a:r>
            <a:r>
              <a:rPr lang="ko-KR" altLang="en-US" sz="2000" dirty="0" smtClean="0"/>
              <a:t>라이브러리</a:t>
            </a:r>
            <a:endParaRPr lang="en-US" altLang="ko-KR" sz="18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제공되는 기능</a:t>
            </a:r>
            <a:endParaRPr lang="en-US" altLang="ko-K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800" dirty="0"/>
              <a:t>H/W</a:t>
            </a:r>
            <a:r>
              <a:rPr lang="ko-KR" altLang="en-US" sz="1800" dirty="0"/>
              <a:t>가 필요 없이 </a:t>
            </a:r>
            <a:r>
              <a:rPr lang="en-US" altLang="ko-KR" sz="1800" dirty="0"/>
              <a:t>S/W</a:t>
            </a:r>
            <a:r>
              <a:rPr lang="ko-KR" altLang="en-US" sz="1800" dirty="0"/>
              <a:t>로만 가능</a:t>
            </a:r>
            <a:r>
              <a:rPr lang="en-US" altLang="ko-KR" sz="1800" dirty="0"/>
              <a:t>(</a:t>
            </a:r>
            <a:r>
              <a:rPr lang="ko-KR" altLang="en-US" sz="1800" dirty="0"/>
              <a:t>비용↓</a:t>
            </a:r>
            <a:r>
              <a:rPr lang="en-US" altLang="ko-KR" sz="1800" dirty="0"/>
              <a:t>, </a:t>
            </a:r>
            <a:r>
              <a:rPr lang="ko-KR" altLang="en-US" sz="1800" dirty="0"/>
              <a:t>유연성↑</a:t>
            </a:r>
            <a:r>
              <a:rPr lang="en-US" altLang="ko-KR" sz="18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서버 목록의 동적 변경이 자유로움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800" dirty="0"/>
              <a:t>Load Balancing Scheme </a:t>
            </a:r>
            <a:r>
              <a:rPr lang="ko-KR" altLang="en-US" sz="1800" dirty="0"/>
              <a:t>마음대로 구성 가능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800" dirty="0" err="1"/>
              <a:t>IRule</a:t>
            </a:r>
            <a:r>
              <a:rPr lang="en-US" altLang="ko-KR" sz="1800" dirty="0"/>
              <a:t> : </a:t>
            </a:r>
            <a:r>
              <a:rPr lang="ko-KR" altLang="en-US" sz="1800" dirty="0" err="1"/>
              <a:t>서버별</a:t>
            </a:r>
            <a:r>
              <a:rPr lang="ko-KR" altLang="en-US" sz="1800" dirty="0"/>
              <a:t> 응답 시간에 따른 </a:t>
            </a:r>
            <a:r>
              <a:rPr lang="ko-KR" altLang="en-US" sz="1800" dirty="0" err="1"/>
              <a:t>트래픽</a:t>
            </a:r>
            <a:r>
              <a:rPr lang="ko-KR" altLang="en-US" sz="1800" dirty="0"/>
              <a:t> 양 조절</a:t>
            </a:r>
            <a:r>
              <a:rPr lang="en-US" altLang="ko-KR" sz="1800" dirty="0"/>
              <a:t>, </a:t>
            </a:r>
            <a:r>
              <a:rPr lang="ko-KR" altLang="en-US" sz="1800" dirty="0"/>
              <a:t>최근 </a:t>
            </a:r>
            <a:r>
              <a:rPr lang="en-US" altLang="ko-KR" sz="1800" dirty="0"/>
              <a:t>3</a:t>
            </a:r>
            <a:r>
              <a:rPr lang="ko-KR" altLang="en-US" sz="1800" dirty="0"/>
              <a:t>번 연속 에러를 발생시킨 서버를 </a:t>
            </a:r>
            <a:r>
              <a:rPr lang="en-US" altLang="ko-KR" sz="1800" dirty="0"/>
              <a:t>Load Balancing </a:t>
            </a:r>
            <a:r>
              <a:rPr lang="ko-KR" altLang="en-US" sz="1800" dirty="0"/>
              <a:t>대상에서 일정시간 동안 제외 시킴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800" dirty="0" err="1"/>
              <a:t>IPing</a:t>
            </a:r>
            <a:r>
              <a:rPr lang="en-US" altLang="ko-KR" sz="1800" dirty="0"/>
              <a:t> : </a:t>
            </a:r>
            <a:r>
              <a:rPr lang="ko-KR" altLang="en-US" sz="1800" dirty="0"/>
              <a:t>주기적으로 호출하여 해당 서버의 </a:t>
            </a:r>
            <a:r>
              <a:rPr lang="en-US" altLang="ko-KR" sz="1800" dirty="0"/>
              <a:t>Aliveness</a:t>
            </a:r>
            <a:r>
              <a:rPr lang="ko-KR" altLang="en-US" sz="1800" dirty="0"/>
              <a:t>를 검사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800" dirty="0"/>
              <a:t>Retry </a:t>
            </a:r>
            <a:r>
              <a:rPr lang="ko-KR" altLang="en-US" sz="1800" dirty="0"/>
              <a:t>설정에 따른 서버 재시도</a:t>
            </a:r>
            <a:r>
              <a:rPr lang="en-US" altLang="ko-KR" sz="1800" dirty="0" smtClean="0"/>
              <a:t> </a:t>
            </a:r>
            <a:endParaRPr lang="en-US" altLang="ko-KR" sz="2000" dirty="0" smtClean="0"/>
          </a:p>
        </p:txBody>
      </p:sp>
      <p:grpSp>
        <p:nvGrpSpPr>
          <p:cNvPr id="13" name="그룹 12"/>
          <p:cNvGrpSpPr/>
          <p:nvPr/>
        </p:nvGrpSpPr>
        <p:grpSpPr>
          <a:xfrm>
            <a:off x="2004610" y="4339991"/>
            <a:ext cx="5906219" cy="2149349"/>
            <a:chOff x="561256" y="1031470"/>
            <a:chExt cx="5906219" cy="2166519"/>
          </a:xfrm>
        </p:grpSpPr>
        <p:sp>
          <p:nvSpPr>
            <p:cNvPr id="14" name="Rectangle 160"/>
            <p:cNvSpPr>
              <a:spLocks noChangeArrowheads="1"/>
            </p:cNvSpPr>
            <p:nvPr/>
          </p:nvSpPr>
          <p:spPr bwMode="auto">
            <a:xfrm>
              <a:off x="561256" y="1642958"/>
              <a:ext cx="3067769" cy="99518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 algn="ctr">
              <a:solidFill>
                <a:schemeClr val="accent3">
                  <a:lumMod val="75000"/>
                </a:schemeClr>
              </a:solidFill>
              <a:miter lim="800000"/>
              <a:headEnd/>
              <a:tailEnd/>
            </a:ln>
            <a:scene3d>
              <a:camera prst="perspectiveFront"/>
              <a:lightRig rig="threePt" dir="t"/>
            </a:scene3d>
          </p:spPr>
          <p:txBody>
            <a:bodyPr lIns="0" tIns="18000" rIns="0" bIns="18000" anchor="ctr"/>
            <a:lstStyle/>
            <a:p>
              <a:pPr eaLnBrk="0" latinLnBrk="0" hangingPunct="0">
                <a:lnSpc>
                  <a:spcPct val="120000"/>
                </a:lnSpc>
              </a:pPr>
              <a:r>
                <a:rPr lang="en-US" altLang="ko-KR" sz="2800" b="1" dirty="0" smtClean="0">
                  <a:solidFill>
                    <a:srgbClr val="333333"/>
                  </a:solidFill>
                </a:rPr>
                <a:t> Client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987121" y="1768910"/>
              <a:ext cx="1432354" cy="735881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r>
                <a:rPr lang="en-US" altLang="ko-KR" sz="20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Load</a:t>
              </a:r>
            </a:p>
            <a:p>
              <a:pPr algn="ctr" latinLnBrk="0"/>
              <a:r>
                <a:rPr lang="en-US" altLang="ko-KR" sz="20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Balancer</a:t>
              </a:r>
              <a:endParaRPr lang="ko-KR" altLang="en-US" sz="2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" name="Rectangle 160"/>
            <p:cNvSpPr>
              <a:spLocks noChangeArrowheads="1"/>
            </p:cNvSpPr>
            <p:nvPr/>
          </p:nvSpPr>
          <p:spPr bwMode="auto">
            <a:xfrm>
              <a:off x="4866814" y="1031470"/>
              <a:ext cx="1591136" cy="556794"/>
            </a:xfrm>
            <a:prstGeom prst="rect">
              <a:avLst/>
            </a:prstGeom>
            <a:solidFill>
              <a:srgbClr val="D9D9D9"/>
            </a:solidFill>
            <a:ln w="6350" algn="ctr">
              <a:solidFill>
                <a:srgbClr val="333333"/>
              </a:solidFill>
              <a:miter lim="800000"/>
              <a:headEnd/>
              <a:tailEnd/>
            </a:ln>
            <a:scene3d>
              <a:camera prst="perspectiveFront"/>
              <a:lightRig rig="threePt" dir="t"/>
            </a:scene3d>
          </p:spPr>
          <p:txBody>
            <a:bodyPr lIns="0" tIns="18000" rIns="0" bIns="18000" anchor="ctr"/>
            <a:lstStyle/>
            <a:p>
              <a:pPr algn="ctr" eaLnBrk="0" latinLnBrk="0" hangingPunct="0">
                <a:lnSpc>
                  <a:spcPct val="120000"/>
                </a:lnSpc>
              </a:pPr>
              <a:r>
                <a:rPr lang="en-US" altLang="ko-KR" sz="2000" b="1" dirty="0" smtClean="0">
                  <a:solidFill>
                    <a:srgbClr val="333333"/>
                  </a:solidFill>
                </a:rPr>
                <a:t>Server</a:t>
              </a:r>
            </a:p>
          </p:txBody>
        </p:sp>
        <p:sp>
          <p:nvSpPr>
            <p:cNvPr id="17" name="Rectangle 160"/>
            <p:cNvSpPr>
              <a:spLocks noChangeArrowheads="1"/>
            </p:cNvSpPr>
            <p:nvPr/>
          </p:nvSpPr>
          <p:spPr bwMode="auto">
            <a:xfrm>
              <a:off x="4876339" y="1822045"/>
              <a:ext cx="1591136" cy="556794"/>
            </a:xfrm>
            <a:prstGeom prst="rect">
              <a:avLst/>
            </a:prstGeom>
            <a:solidFill>
              <a:srgbClr val="D9D9D9"/>
            </a:solidFill>
            <a:ln w="6350" algn="ctr">
              <a:solidFill>
                <a:srgbClr val="333333"/>
              </a:solidFill>
              <a:miter lim="800000"/>
              <a:headEnd/>
              <a:tailEnd/>
            </a:ln>
            <a:scene3d>
              <a:camera prst="perspectiveFront"/>
              <a:lightRig rig="threePt" dir="t"/>
            </a:scene3d>
          </p:spPr>
          <p:txBody>
            <a:bodyPr lIns="0" tIns="18000" rIns="0" bIns="18000" anchor="ctr"/>
            <a:lstStyle/>
            <a:p>
              <a:pPr algn="ctr" eaLnBrk="0" latinLnBrk="0" hangingPunct="0">
                <a:lnSpc>
                  <a:spcPct val="120000"/>
                </a:lnSpc>
              </a:pPr>
              <a:r>
                <a:rPr lang="en-US" altLang="ko-KR" sz="2000" b="1" dirty="0" smtClean="0">
                  <a:solidFill>
                    <a:srgbClr val="333333"/>
                  </a:solidFill>
                </a:rPr>
                <a:t>Server</a:t>
              </a:r>
            </a:p>
          </p:txBody>
        </p:sp>
        <p:sp>
          <p:nvSpPr>
            <p:cNvPr id="18" name="Rectangle 160"/>
            <p:cNvSpPr>
              <a:spLocks noChangeArrowheads="1"/>
            </p:cNvSpPr>
            <p:nvPr/>
          </p:nvSpPr>
          <p:spPr bwMode="auto">
            <a:xfrm>
              <a:off x="4876339" y="2641195"/>
              <a:ext cx="1591136" cy="556794"/>
            </a:xfrm>
            <a:prstGeom prst="rect">
              <a:avLst/>
            </a:prstGeom>
            <a:solidFill>
              <a:srgbClr val="D9D9D9"/>
            </a:solidFill>
            <a:ln w="6350" algn="ctr">
              <a:solidFill>
                <a:srgbClr val="333333"/>
              </a:solidFill>
              <a:miter lim="800000"/>
              <a:headEnd/>
              <a:tailEnd/>
            </a:ln>
            <a:scene3d>
              <a:camera prst="perspectiveFront"/>
              <a:lightRig rig="threePt" dir="t"/>
            </a:scene3d>
          </p:spPr>
          <p:txBody>
            <a:bodyPr lIns="0" tIns="18000" rIns="0" bIns="18000" anchor="ctr"/>
            <a:lstStyle/>
            <a:p>
              <a:pPr algn="ctr" eaLnBrk="0" latinLnBrk="0" hangingPunct="0">
                <a:lnSpc>
                  <a:spcPct val="120000"/>
                </a:lnSpc>
              </a:pPr>
              <a:r>
                <a:rPr lang="en-US" altLang="ko-KR" sz="2000" b="1" dirty="0" smtClean="0">
                  <a:solidFill>
                    <a:srgbClr val="333333"/>
                  </a:solidFill>
                </a:rPr>
                <a:t>Server</a:t>
              </a:r>
            </a:p>
          </p:txBody>
        </p:sp>
        <p:cxnSp>
          <p:nvCxnSpPr>
            <p:cNvPr id="19" name="직선 화살표 연결선 18"/>
            <p:cNvCxnSpPr>
              <a:stCxn id="16" idx="1"/>
            </p:cNvCxnSpPr>
            <p:nvPr/>
          </p:nvCxnSpPr>
          <p:spPr>
            <a:xfrm flipH="1">
              <a:off x="3419475" y="1309867"/>
              <a:ext cx="1447339" cy="790576"/>
            </a:xfrm>
            <a:prstGeom prst="straightConnector1">
              <a:avLst/>
            </a:prstGeom>
            <a:ln w="31750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>
              <a:stCxn id="17" idx="1"/>
            </p:cNvCxnSpPr>
            <p:nvPr/>
          </p:nvCxnSpPr>
          <p:spPr>
            <a:xfrm flipH="1">
              <a:off x="3419475" y="2100442"/>
              <a:ext cx="1456864" cy="40107"/>
            </a:xfrm>
            <a:prstGeom prst="straightConnector1">
              <a:avLst/>
            </a:prstGeom>
            <a:ln w="31750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/>
            <p:nvPr/>
          </p:nvCxnSpPr>
          <p:spPr>
            <a:xfrm flipH="1" flipV="1">
              <a:off x="3419475" y="2286000"/>
              <a:ext cx="1447340" cy="633593"/>
            </a:xfrm>
            <a:prstGeom prst="straightConnector1">
              <a:avLst/>
            </a:prstGeom>
            <a:ln w="31750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5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5606471" cy="332399"/>
            <a:chOff x="802399" y="1030552"/>
            <a:chExt cx="5606471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5606471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Ribbon </a:t>
              </a:r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(Client Side Load Balancing)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Ⅲ. </a:t>
            </a: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Spring Cloud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8504" y="1124744"/>
            <a:ext cx="1668405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Ribbon 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modules</a:t>
            </a:r>
            <a:endParaRPr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46623" y="1484784"/>
            <a:ext cx="9051402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ribbon : </a:t>
            </a:r>
            <a:r>
              <a:rPr lang="ko-KR" altLang="ko-KR" sz="1800" dirty="0"/>
              <a:t>제공하는 기능들</a:t>
            </a:r>
            <a:r>
              <a:rPr lang="en-US" altLang="ko-KR" sz="1800" dirty="0"/>
              <a:t>(load balancing, fault tolerance, caching/batching)</a:t>
            </a:r>
            <a:r>
              <a:rPr lang="ko-KR" altLang="ko-KR" sz="1800" dirty="0"/>
              <a:t>을 다른 </a:t>
            </a:r>
            <a:r>
              <a:rPr lang="en-US" altLang="ko-KR" sz="1800" dirty="0"/>
              <a:t>Ribbon</a:t>
            </a:r>
            <a:r>
              <a:rPr lang="ko-KR" altLang="ko-KR" sz="1800" dirty="0"/>
              <a:t>의 모듈들 및 </a:t>
            </a:r>
            <a:r>
              <a:rPr lang="en-US" altLang="ko-KR" sz="1800" dirty="0" err="1"/>
              <a:t>Hystrix</a:t>
            </a:r>
            <a:r>
              <a:rPr lang="ko-KR" altLang="ko-KR" sz="1800" dirty="0"/>
              <a:t>와의 통합을 위한 </a:t>
            </a:r>
            <a:r>
              <a:rPr lang="en-US" altLang="ko-KR" sz="1800" dirty="0"/>
              <a:t>API </a:t>
            </a:r>
            <a:r>
              <a:rPr lang="ko-KR" altLang="ko-KR" sz="1800" dirty="0"/>
              <a:t>제공</a:t>
            </a:r>
            <a:endParaRPr lang="en-US" altLang="ko-KR" sz="18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/>
              <a:t>ribbon-core : Client </a:t>
            </a:r>
            <a:r>
              <a:rPr lang="ko-KR" altLang="en-US" sz="2000" dirty="0"/>
              <a:t>환경설정 </a:t>
            </a:r>
            <a:r>
              <a:rPr lang="en-US" altLang="ko-KR" sz="2000" dirty="0"/>
              <a:t>API </a:t>
            </a:r>
            <a:r>
              <a:rPr lang="ko-KR" altLang="en-US" sz="2000" dirty="0"/>
              <a:t>및 기타 공유하는 </a:t>
            </a:r>
            <a:r>
              <a:rPr lang="en-US" altLang="ko-KR" sz="2000" dirty="0"/>
              <a:t>API</a:t>
            </a:r>
            <a:r>
              <a:rPr lang="ko-KR" altLang="en-US" sz="2000" dirty="0"/>
              <a:t>에 대한 모듈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/>
              <a:t>ribbon-</a:t>
            </a:r>
            <a:r>
              <a:rPr lang="en-US" altLang="ko-KR" sz="2000" dirty="0" err="1"/>
              <a:t>loadbalancer</a:t>
            </a:r>
            <a:r>
              <a:rPr lang="en-US" altLang="ko-KR" sz="2000" dirty="0"/>
              <a:t> : </a:t>
            </a:r>
            <a:r>
              <a:rPr lang="ko-KR" altLang="en-US" sz="2000" dirty="0"/>
              <a:t>독립적으로 혹은 다른 모듈들에서 사용할 수 있도록 하기 위한 </a:t>
            </a:r>
            <a:r>
              <a:rPr lang="en-US" altLang="ko-KR" sz="2000" dirty="0"/>
              <a:t>Load </a:t>
            </a:r>
            <a:r>
              <a:rPr lang="en-US" altLang="ko-KR" sz="2000" dirty="0" err="1"/>
              <a:t>balaner</a:t>
            </a:r>
            <a:r>
              <a:rPr lang="en-US" altLang="ko-KR" sz="2000" dirty="0"/>
              <a:t> API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/>
              <a:t>ribbon-eureka : </a:t>
            </a:r>
            <a:r>
              <a:rPr lang="ko-KR" altLang="en-US" sz="2000" dirty="0" err="1"/>
              <a:t>클라우드</a:t>
            </a:r>
            <a:r>
              <a:rPr lang="ko-KR" altLang="en-US" sz="2000" dirty="0"/>
              <a:t> 환경에서 </a:t>
            </a:r>
            <a:r>
              <a:rPr lang="en-US" altLang="ko-KR" sz="2000" dirty="0"/>
              <a:t>dynamic server list</a:t>
            </a:r>
            <a:r>
              <a:rPr lang="ko-KR" altLang="en-US" sz="2000" dirty="0"/>
              <a:t>를 제공받기 위한 </a:t>
            </a:r>
            <a:r>
              <a:rPr lang="en-US" altLang="ko-KR" sz="2000" dirty="0"/>
              <a:t>Eureka client</a:t>
            </a:r>
            <a:r>
              <a:rPr lang="ko-KR" altLang="en-US" sz="2000" dirty="0"/>
              <a:t>를 사용하는 </a:t>
            </a:r>
            <a:r>
              <a:rPr lang="en-US" altLang="ko-KR" sz="2000" dirty="0"/>
              <a:t>API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/>
              <a:t>ribbon-transport : Load balancing </a:t>
            </a:r>
            <a:r>
              <a:rPr lang="ko-KR" altLang="en-US" sz="2000" dirty="0"/>
              <a:t>기능과 </a:t>
            </a:r>
            <a:r>
              <a:rPr lang="en-US" altLang="ko-KR" sz="2000" dirty="0" err="1"/>
              <a:t>RxNetty</a:t>
            </a:r>
            <a:r>
              <a:rPr lang="ko-KR" altLang="en-US" sz="2000" dirty="0"/>
              <a:t>를 사용하여 </a:t>
            </a:r>
            <a:r>
              <a:rPr lang="en-US" altLang="ko-KR" sz="2000" dirty="0"/>
              <a:t>HTTP, TCP, UDP </a:t>
            </a:r>
            <a:r>
              <a:rPr lang="ko-KR" altLang="en-US" sz="2000" dirty="0"/>
              <a:t>프로토콜을 제공하는 </a:t>
            </a:r>
            <a:r>
              <a:rPr lang="en-US" altLang="ko-KR" sz="2000" dirty="0"/>
              <a:t>transport client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/>
              <a:t>ribbon-</a:t>
            </a:r>
            <a:r>
              <a:rPr lang="en-US" altLang="ko-KR" sz="2000" dirty="0" err="1"/>
              <a:t>httpclient</a:t>
            </a:r>
            <a:r>
              <a:rPr lang="en-US" altLang="ko-KR" sz="2000" dirty="0"/>
              <a:t> : Apache </a:t>
            </a:r>
            <a:r>
              <a:rPr lang="en-US" altLang="ko-KR" sz="2000" dirty="0" err="1"/>
              <a:t>HttpClient</a:t>
            </a:r>
            <a:r>
              <a:rPr lang="ko-KR" altLang="en-US" sz="2000" dirty="0"/>
              <a:t>를 이용한 </a:t>
            </a:r>
            <a:r>
              <a:rPr lang="en-US" altLang="ko-KR" sz="2000" dirty="0"/>
              <a:t>REST client (deprecated, ribbon </a:t>
            </a:r>
            <a:r>
              <a:rPr lang="ko-KR" altLang="en-US" sz="2000" dirty="0"/>
              <a:t>모듈로 대체 예정</a:t>
            </a:r>
            <a:r>
              <a:rPr lang="en-US" altLang="ko-KR" sz="20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/>
              <a:t>ribbon-example :  ribbon </a:t>
            </a:r>
            <a:r>
              <a:rPr lang="ko-KR" altLang="en-US" sz="2000" dirty="0"/>
              <a:t>예제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26778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3136885" cy="332399"/>
            <a:chOff x="802399" y="1030552"/>
            <a:chExt cx="3136885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3136885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Spring Boot Admin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Ⅲ. </a:t>
            </a: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Spring Cloud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8504" y="1124744"/>
            <a:ext cx="2194062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Spring Boot Admin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란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?</a:t>
            </a:r>
            <a:endParaRPr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46623" y="1520788"/>
            <a:ext cx="905140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Spring Boot Application </a:t>
            </a:r>
            <a:r>
              <a:rPr lang="en-US" altLang="ko-KR" sz="2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인스턴스의</a:t>
            </a:r>
            <a:r>
              <a:rPr lang="en-US" altLang="ko-KR" sz="2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정보들을</a:t>
            </a:r>
            <a:r>
              <a:rPr lang="en-US" altLang="ko-KR" sz="2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lang="en-US" altLang="ko-KR" sz="2000" dirty="0" err="1" smtClean="0">
                <a:solidFill>
                  <a:srgbClr val="000000"/>
                </a:solidFill>
                <a:latin typeface="나눔고딕" charset="0"/>
                <a:ea typeface="나눔고딕" charset="0"/>
              </a:rPr>
              <a:t>모니터링</a:t>
            </a:r>
            <a:endParaRPr lang="en-US" altLang="ko-KR" sz="2000" dirty="0" smtClean="0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Acturator를</a:t>
            </a:r>
            <a:r>
              <a:rPr lang="en-US" altLang="ko-KR" sz="2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사용하여</a:t>
            </a:r>
            <a:r>
              <a:rPr lang="en-US" altLang="ko-KR" sz="2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어플리케이션의</a:t>
            </a:r>
            <a:r>
              <a:rPr lang="en-US" altLang="ko-KR" sz="2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내부정보를</a:t>
            </a:r>
            <a:r>
              <a:rPr lang="en-US" altLang="ko-KR" sz="2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정의된</a:t>
            </a:r>
            <a:r>
              <a:rPr lang="en-US" altLang="ko-KR" sz="2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lang="en-US" altLang="ko-KR" sz="2000" b="1" dirty="0" err="1">
                <a:solidFill>
                  <a:srgbClr val="FF0000"/>
                </a:solidFill>
                <a:latin typeface="나눔고딕" charset="0"/>
                <a:ea typeface="나눔고딕" charset="0"/>
              </a:rPr>
              <a:t>Endpoint</a:t>
            </a:r>
            <a:r>
              <a:rPr lang="en-US" altLang="ko-KR" sz="2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를</a:t>
            </a:r>
            <a:r>
              <a:rPr lang="en-US" altLang="ko-KR" sz="2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호출하여</a:t>
            </a:r>
            <a:r>
              <a:rPr lang="en-US" altLang="ko-KR" sz="2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http/</a:t>
            </a:r>
            <a:r>
              <a:rPr lang="en-US" altLang="ko-KR" sz="2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Json</a:t>
            </a:r>
            <a:r>
              <a:rPr lang="en-US" altLang="ko-KR" sz="2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lang="en-US" altLang="ko-KR" sz="2000" dirty="0" err="1" smtClean="0">
                <a:solidFill>
                  <a:srgbClr val="000000"/>
                </a:solidFill>
                <a:latin typeface="나눔고딕" charset="0"/>
                <a:ea typeface="나눔고딕" charset="0"/>
              </a:rPr>
              <a:t>형식</a:t>
            </a:r>
            <a:r>
              <a:rPr lang="ko-KR" altLang="en-US" sz="2000" dirty="0" smtClean="0">
                <a:solidFill>
                  <a:srgbClr val="000000"/>
                </a:solidFill>
                <a:latin typeface="나눔고딕" charset="0"/>
                <a:ea typeface="나눔고딕" charset="0"/>
              </a:rPr>
              <a:t>으로 얻어옴</a:t>
            </a:r>
            <a:endParaRPr lang="en-US" altLang="ko-KR" sz="2000" dirty="0" smtClean="0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Server(Admin)는 </a:t>
            </a:r>
            <a:r>
              <a:rPr lang="en-US" altLang="ko-KR" sz="2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Client로</a:t>
            </a:r>
            <a:r>
              <a:rPr lang="en-US" altLang="ko-KR" sz="2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설정된</a:t>
            </a:r>
            <a:r>
              <a:rPr lang="en-US" altLang="ko-KR" sz="2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Endpoint를</a:t>
            </a:r>
            <a:r>
              <a:rPr lang="en-US" altLang="ko-KR" sz="2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주기적으로</a:t>
            </a:r>
            <a:r>
              <a:rPr lang="en-US" altLang="ko-KR" sz="2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호출</a:t>
            </a:r>
            <a:r>
              <a:rPr lang="en-US" altLang="ko-KR" sz="2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/</a:t>
            </a:r>
            <a:r>
              <a:rPr lang="en-US" altLang="ko-KR" sz="2000" dirty="0" err="1" smtClean="0">
                <a:solidFill>
                  <a:srgbClr val="000000"/>
                </a:solidFill>
                <a:latin typeface="나눔고딕" charset="0"/>
                <a:ea typeface="나눔고딕" charset="0"/>
              </a:rPr>
              <a:t>응답</a:t>
            </a:r>
            <a:r>
              <a:rPr lang="ko-KR" altLang="en-US" sz="2000" dirty="0" smtClean="0">
                <a:solidFill>
                  <a:srgbClr val="000000"/>
                </a:solidFill>
                <a:latin typeface="나눔고딕" charset="0"/>
                <a:ea typeface="나눔고딕" charset="0"/>
              </a:rPr>
              <a:t>을 받음</a:t>
            </a:r>
            <a:endParaRPr lang="en-US" altLang="ko-KR" sz="2000" dirty="0" smtClean="0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Acturator</a:t>
            </a:r>
            <a:r>
              <a:rPr lang="en-US" altLang="ko-KR" sz="2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:  Spring </a:t>
            </a:r>
            <a:r>
              <a:rPr lang="en-US" altLang="ko-KR" sz="2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컨텍스트</a:t>
            </a:r>
            <a:r>
              <a:rPr lang="en-US" altLang="ko-KR" sz="2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빈,자동설정</a:t>
            </a:r>
            <a:r>
              <a:rPr lang="en-US" altLang="ko-KR" sz="2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, </a:t>
            </a:r>
            <a:r>
              <a:rPr lang="en-US" altLang="ko-KR" sz="2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환경설정,매트릭</a:t>
            </a:r>
            <a:r>
              <a:rPr lang="en-US" altLang="ko-KR" sz="2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정보를</a:t>
            </a:r>
            <a:r>
              <a:rPr lang="en-US" altLang="ko-KR" sz="2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확인</a:t>
            </a:r>
            <a:endParaRPr lang="en-US" altLang="ko-KR" sz="2000" dirty="0" smtClean="0"/>
          </a:p>
        </p:txBody>
      </p:sp>
      <p:grpSp>
        <p:nvGrpSpPr>
          <p:cNvPr id="11" name="그룹 10"/>
          <p:cNvGrpSpPr/>
          <p:nvPr/>
        </p:nvGrpSpPr>
        <p:grpSpPr>
          <a:xfrm>
            <a:off x="1996345" y="3416215"/>
            <a:ext cx="5898270" cy="2998225"/>
            <a:chOff x="2111375" y="2793365"/>
            <a:chExt cx="5521325" cy="2755900"/>
          </a:xfrm>
        </p:grpSpPr>
        <p:sp>
          <p:nvSpPr>
            <p:cNvPr id="13" name="도형 18"/>
            <p:cNvSpPr>
              <a:spLocks/>
            </p:cNvSpPr>
            <p:nvPr/>
          </p:nvSpPr>
          <p:spPr>
            <a:xfrm>
              <a:off x="6060440" y="3512185"/>
              <a:ext cx="1572260" cy="2037080"/>
            </a:xfrm>
            <a:prstGeom prst="rect">
              <a:avLst/>
            </a:prstGeom>
            <a:solidFill>
              <a:schemeClr val="accent1">
                <a:alpha val="53046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4" name="도형 8"/>
            <p:cNvSpPr>
              <a:spLocks/>
            </p:cNvSpPr>
            <p:nvPr/>
          </p:nvSpPr>
          <p:spPr>
            <a:xfrm>
              <a:off x="2111375" y="2797810"/>
              <a:ext cx="1313180" cy="63246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 cap="flat" cmpd="sng">
              <a:solidFill>
                <a:schemeClr val="accent3">
                  <a:lumMod val="75000"/>
                  <a:alpha val="100000"/>
                </a:schemeClr>
              </a:solidFill>
              <a:prstDash val="solid"/>
              <a:miter lim="800000"/>
            </a:ln>
            <a:scene3d>
              <a:camera prst="perspectiveFront" fov="2700000"/>
              <a:lightRig rig="threePt" dir="t"/>
            </a:scene3d>
            <a:sp3d/>
          </p:spPr>
          <p:txBody>
            <a:bodyPr vert="horz" wrap="square" lIns="0" tIns="17780" rIns="0" bIns="17780" anchor="ctr">
              <a:noAutofit/>
            </a:bodyPr>
            <a:lstStyle/>
            <a:p>
              <a:pPr marL="0" indent="0" algn="ctr" defTabSz="914400" eaLnBrk="0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000" b="1" cap="none" dirty="0" smtClean="0">
                  <a:solidFill>
                    <a:srgbClr val="333333"/>
                  </a:solidFill>
                  <a:latin typeface="맑은 고딕" charset="0"/>
                  <a:ea typeface="맑은 고딕" charset="0"/>
                </a:rPr>
                <a:t>Admin Server</a:t>
              </a:r>
              <a:endParaRPr lang="ko-KR" altLang="en-US" sz="1000" b="1" cap="none" dirty="0" smtClean="0">
                <a:solidFill>
                  <a:srgbClr val="333333"/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914400" eaLnBrk="0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000" b="1" cap="none" dirty="0" smtClean="0">
                  <a:solidFill>
                    <a:srgbClr val="333333"/>
                  </a:solidFill>
                  <a:latin typeface="맑은 고딕" charset="0"/>
                  <a:ea typeface="맑은 고딕" charset="0"/>
                </a:rPr>
                <a:t>(Spring boot)</a:t>
              </a:r>
              <a:endParaRPr lang="ko-KR" altLang="en-US" sz="1000" b="1" cap="none" dirty="0" smtClean="0">
                <a:solidFill>
                  <a:srgbClr val="333333"/>
                </a:solidFill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15" name="도형 9"/>
            <p:cNvCxnSpPr/>
            <p:nvPr/>
          </p:nvCxnSpPr>
          <p:spPr>
            <a:xfrm>
              <a:off x="3423920" y="3030220"/>
              <a:ext cx="2773045" cy="5715"/>
            </a:xfrm>
            <a:prstGeom prst="straightConnector1">
              <a:avLst/>
            </a:prstGeom>
            <a:ln w="15875" cap="flat" cmpd="sng">
              <a:solidFill>
                <a:schemeClr val="tx1">
                  <a:alpha val="100000"/>
                </a:schemeClr>
              </a:solidFill>
              <a:prstDash val="sysDot"/>
              <a:rou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도형 10"/>
            <p:cNvSpPr>
              <a:spLocks/>
            </p:cNvSpPr>
            <p:nvPr/>
          </p:nvSpPr>
          <p:spPr>
            <a:xfrm>
              <a:off x="6196330" y="2807335"/>
              <a:ext cx="1313180" cy="62293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 cap="flat" cmpd="sng">
              <a:solidFill>
                <a:schemeClr val="accent3">
                  <a:lumMod val="75000"/>
                  <a:alpha val="100000"/>
                </a:schemeClr>
              </a:solidFill>
              <a:prstDash val="solid"/>
              <a:miter lim="800000"/>
            </a:ln>
            <a:scene3d>
              <a:camera prst="perspectiveFront" fov="2700000"/>
              <a:lightRig rig="threePt" dir="t"/>
            </a:scene3d>
            <a:sp3d/>
          </p:spPr>
          <p:txBody>
            <a:bodyPr vert="horz" wrap="square" lIns="0" tIns="17780" rIns="0" bIns="17780" anchor="ctr">
              <a:noAutofit/>
            </a:bodyPr>
            <a:lstStyle/>
            <a:p>
              <a:pPr marL="0" indent="0" algn="ctr" defTabSz="914400" eaLnBrk="0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000" b="1" cap="none" dirty="0" smtClean="0">
                  <a:solidFill>
                    <a:srgbClr val="333333"/>
                  </a:solidFill>
                  <a:latin typeface="맑은 고딕" charset="0"/>
                  <a:ea typeface="맑은 고딕" charset="0"/>
                </a:rPr>
                <a:t>Client  Server 1</a:t>
              </a:r>
              <a:endParaRPr lang="ko-KR" altLang="en-US" sz="1000" b="1" cap="none" dirty="0" smtClean="0">
                <a:solidFill>
                  <a:srgbClr val="333333"/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914400" eaLnBrk="0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000" b="1" cap="none" dirty="0" smtClean="0">
                  <a:solidFill>
                    <a:srgbClr val="333333"/>
                  </a:solidFill>
                  <a:latin typeface="맑은 고딕" charset="0"/>
                  <a:ea typeface="맑은 고딕" charset="0"/>
                </a:rPr>
                <a:t>(Spring boot)</a:t>
              </a:r>
              <a:endParaRPr lang="ko-KR" altLang="en-US" sz="1000" b="1" cap="none" dirty="0" smtClean="0">
                <a:solidFill>
                  <a:srgbClr val="333333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7" name="텍스트 상자 11"/>
            <p:cNvSpPr txBox="1">
              <a:spLocks/>
            </p:cNvSpPr>
            <p:nvPr/>
          </p:nvSpPr>
          <p:spPr>
            <a:xfrm>
              <a:off x="4244975" y="2793365"/>
              <a:ext cx="1245235" cy="276860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000" b="0" cap="none" dirty="0" smtClean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http://xxx</a:t>
              </a:r>
              <a:r>
                <a:rPr lang="en-US" altLang="ko-KR" sz="1200" b="1" cap="none" dirty="0" smtClean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/health</a:t>
              </a:r>
              <a:endParaRPr lang="ko-KR" altLang="en-US" sz="10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18" name="도형 12"/>
            <p:cNvCxnSpPr/>
            <p:nvPr/>
          </p:nvCxnSpPr>
          <p:spPr>
            <a:xfrm flipH="1">
              <a:off x="3404870" y="3238500"/>
              <a:ext cx="2774950" cy="635"/>
            </a:xfrm>
            <a:prstGeom prst="straightConnector1">
              <a:avLst/>
            </a:prstGeom>
            <a:ln w="15875" cap="flat" cmpd="sng">
              <a:solidFill>
                <a:schemeClr val="accent3">
                  <a:alpha val="100000"/>
                </a:schemeClr>
              </a:solidFill>
              <a:prstDash val="sysDot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텍스트 상자 13"/>
            <p:cNvSpPr txBox="1">
              <a:spLocks/>
            </p:cNvSpPr>
            <p:nvPr/>
          </p:nvSpPr>
          <p:spPr>
            <a:xfrm>
              <a:off x="6353175" y="3556000"/>
              <a:ext cx="1028700" cy="245745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000" b="0" cap="none" dirty="0" smtClean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Client Server 2</a:t>
              </a:r>
              <a:endParaRPr lang="ko-KR" altLang="en-US" sz="10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도형 14"/>
            <p:cNvSpPr>
              <a:spLocks/>
            </p:cNvSpPr>
            <p:nvPr/>
          </p:nvSpPr>
          <p:spPr>
            <a:xfrm>
              <a:off x="6207760" y="3903345"/>
              <a:ext cx="1313180" cy="62293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 cap="flat" cmpd="sng">
              <a:solidFill>
                <a:schemeClr val="accent3">
                  <a:lumMod val="75000"/>
                  <a:alpha val="100000"/>
                </a:schemeClr>
              </a:solidFill>
              <a:prstDash val="solid"/>
              <a:miter lim="800000"/>
            </a:ln>
            <a:scene3d>
              <a:camera prst="perspectiveFront" fov="2700000"/>
              <a:lightRig rig="threePt" dir="t"/>
            </a:scene3d>
            <a:sp3d/>
          </p:spPr>
          <p:txBody>
            <a:bodyPr vert="horz" wrap="square" lIns="0" tIns="17780" rIns="0" bIns="17780" anchor="ctr">
              <a:noAutofit/>
            </a:bodyPr>
            <a:lstStyle/>
            <a:p>
              <a:pPr marL="0" indent="0" algn="ctr" defTabSz="914400" eaLnBrk="0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000" b="1" cap="none" dirty="0" smtClean="0">
                  <a:solidFill>
                    <a:srgbClr val="333333"/>
                  </a:solidFill>
                  <a:latin typeface="맑은 고딕" charset="0"/>
                  <a:ea typeface="맑은 고딕" charset="0"/>
                </a:rPr>
                <a:t>Client  Instance 1</a:t>
              </a:r>
              <a:endParaRPr lang="ko-KR" altLang="en-US" sz="1000" b="1" cap="none" dirty="0" smtClean="0">
                <a:solidFill>
                  <a:srgbClr val="333333"/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914400" eaLnBrk="0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000" b="1" cap="none" dirty="0" smtClean="0">
                  <a:solidFill>
                    <a:srgbClr val="333333"/>
                  </a:solidFill>
                  <a:latin typeface="맑은 고딕" charset="0"/>
                  <a:ea typeface="맑은 고딕" charset="0"/>
                </a:rPr>
                <a:t>(Spring boot)</a:t>
              </a:r>
              <a:endParaRPr lang="ko-KR" altLang="en-US" sz="1000" b="1" cap="none" dirty="0" smtClean="0">
                <a:solidFill>
                  <a:srgbClr val="333333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도형 15"/>
            <p:cNvSpPr>
              <a:spLocks/>
            </p:cNvSpPr>
            <p:nvPr/>
          </p:nvSpPr>
          <p:spPr>
            <a:xfrm>
              <a:off x="6196330" y="4688840"/>
              <a:ext cx="1313180" cy="62293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 cap="flat" cmpd="sng">
              <a:solidFill>
                <a:schemeClr val="accent3">
                  <a:lumMod val="75000"/>
                  <a:alpha val="100000"/>
                </a:schemeClr>
              </a:solidFill>
              <a:prstDash val="solid"/>
              <a:miter lim="800000"/>
            </a:ln>
            <a:scene3d>
              <a:camera prst="perspectiveFront" fov="2700000"/>
              <a:lightRig rig="threePt" dir="t"/>
            </a:scene3d>
            <a:sp3d/>
          </p:spPr>
          <p:txBody>
            <a:bodyPr vert="horz" wrap="square" lIns="0" tIns="17780" rIns="0" bIns="17780" anchor="ctr">
              <a:noAutofit/>
            </a:bodyPr>
            <a:lstStyle/>
            <a:p>
              <a:pPr marL="0" indent="0" algn="ctr" defTabSz="914400" eaLnBrk="0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000" b="1" cap="none" dirty="0" smtClean="0">
                  <a:solidFill>
                    <a:srgbClr val="333333"/>
                  </a:solidFill>
                  <a:latin typeface="맑은 고딕" charset="0"/>
                  <a:ea typeface="맑은 고딕" charset="0"/>
                </a:rPr>
                <a:t>Client  instance 2</a:t>
              </a:r>
              <a:endParaRPr lang="ko-KR" altLang="en-US" sz="1000" b="1" cap="none" dirty="0" smtClean="0">
                <a:solidFill>
                  <a:srgbClr val="333333"/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914400" eaLnBrk="0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000" b="1" cap="none" dirty="0" smtClean="0">
                  <a:solidFill>
                    <a:srgbClr val="333333"/>
                  </a:solidFill>
                  <a:latin typeface="맑은 고딕" charset="0"/>
                  <a:ea typeface="맑은 고딕" charset="0"/>
                </a:rPr>
                <a:t>(Spring boot)</a:t>
              </a:r>
              <a:endParaRPr lang="ko-KR" altLang="en-US" sz="1000" b="1" cap="none" dirty="0" smtClean="0">
                <a:solidFill>
                  <a:srgbClr val="333333"/>
                </a:solidFill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23" name="도형 16"/>
            <p:cNvCxnSpPr>
              <a:endCxn id="20" idx="1"/>
            </p:cNvCxnSpPr>
            <p:nvPr/>
          </p:nvCxnSpPr>
          <p:spPr>
            <a:xfrm>
              <a:off x="3452495" y="3345815"/>
              <a:ext cx="2755900" cy="869315"/>
            </a:xfrm>
            <a:prstGeom prst="straightConnector1">
              <a:avLst/>
            </a:prstGeom>
            <a:ln w="9525" cap="flat" cmpd="sng">
              <a:solidFill>
                <a:schemeClr val="tx1">
                  <a:alpha val="100000"/>
                </a:schemeClr>
              </a:solidFill>
              <a:prstDash val="sysDot"/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도형 17"/>
            <p:cNvCxnSpPr>
              <a:endCxn id="21" idx="1"/>
            </p:cNvCxnSpPr>
            <p:nvPr/>
          </p:nvCxnSpPr>
          <p:spPr>
            <a:xfrm>
              <a:off x="3429000" y="3357880"/>
              <a:ext cx="2767965" cy="1642745"/>
            </a:xfrm>
            <a:prstGeom prst="straightConnector1">
              <a:avLst/>
            </a:prstGeom>
            <a:ln w="9525" cap="flat" cmpd="sng">
              <a:solidFill>
                <a:schemeClr val="tx1">
                  <a:alpha val="100000"/>
                </a:schemeClr>
              </a:solidFill>
              <a:prstDash val="sysDot"/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텍스트 상자 19"/>
            <p:cNvSpPr txBox="1">
              <a:spLocks/>
            </p:cNvSpPr>
            <p:nvPr/>
          </p:nvSpPr>
          <p:spPr>
            <a:xfrm>
              <a:off x="4400550" y="3103245"/>
              <a:ext cx="746125" cy="245745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000" b="0" cap="none" dirty="0" smtClean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Json Data</a:t>
              </a:r>
              <a:endParaRPr lang="ko-KR" altLang="en-US" sz="10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537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3136885" cy="332399"/>
            <a:chOff x="802399" y="1030552"/>
            <a:chExt cx="3136885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3136885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Spring Boot Admin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Ⅲ. </a:t>
            </a: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Spring Cloud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8504" y="1124744"/>
            <a:ext cx="3242426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Spring Boot Admin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모니터링 항목</a:t>
            </a:r>
            <a:endParaRPr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22" name="그림 21" descr="C:/Users/ciss/AppData/Roaming/PolarisOffice/ETemp/13528_11727392/fImage145057679846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95" y="1551518"/>
            <a:ext cx="8944610" cy="48298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1647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3136885" cy="332399"/>
            <a:chOff x="802399" y="1030552"/>
            <a:chExt cx="3136885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3136885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Spring Boot Admin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Ⅲ. </a:t>
            </a: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Spring Cloud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8504" y="1124744"/>
            <a:ext cx="3865995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Spring Boot Admin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모니터링 항목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(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계속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)</a:t>
            </a:r>
            <a:endParaRPr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46623" y="1409860"/>
            <a:ext cx="90514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클라이언트에서</a:t>
            </a:r>
            <a:r>
              <a:rPr lang="en-US" altLang="ko-KR" sz="2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라이브러리</a:t>
            </a:r>
            <a:r>
              <a:rPr lang="en-US" altLang="ko-KR" sz="2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추가</a:t>
            </a:r>
            <a:r>
              <a:rPr lang="en-US" altLang="ko-KR" sz="2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및 </a:t>
            </a:r>
            <a:r>
              <a:rPr lang="en-US" altLang="ko-KR" sz="2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설정으로</a:t>
            </a:r>
            <a:r>
              <a:rPr lang="en-US" altLang="ko-KR" sz="2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모니터링</a:t>
            </a:r>
            <a:r>
              <a:rPr lang="en-US" altLang="ko-KR" sz="2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할 수 </a:t>
            </a:r>
            <a:r>
              <a:rPr lang="en-US" altLang="ko-KR" sz="2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있는</a:t>
            </a:r>
            <a:r>
              <a:rPr lang="en-US" altLang="ko-KR" sz="2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항목</a:t>
            </a:r>
            <a:endParaRPr lang="en-US" altLang="ko-KR" sz="2000" dirty="0" smtClean="0"/>
          </a:p>
        </p:txBody>
      </p:sp>
      <p:pic>
        <p:nvPicPr>
          <p:cNvPr id="11" name="그림 10" descr="C:/Users/ciss/AppData/Roaming/PolarisOffice/ETemp/13528_11727392/fImage52421719633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95" y="1790527"/>
            <a:ext cx="8944610" cy="2001520"/>
          </a:xfrm>
          <a:prstGeom prst="rect">
            <a:avLst/>
          </a:prstGeom>
          <a:noFill/>
        </p:spPr>
      </p:pic>
      <p:pic>
        <p:nvPicPr>
          <p:cNvPr id="13" name="내용 개체 틀 3" descr="C:/Users/ciss/AppData/Roaming/PolarisOffice/ETemp/13528_11727392/fImage923284089358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65825" y="3828259"/>
            <a:ext cx="6557526" cy="27330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617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5990872" cy="332399"/>
            <a:chOff x="802399" y="1030552"/>
            <a:chExt cx="5990872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5990872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Sample Cloud Native App Architecture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Ⅲ. </a:t>
            </a: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Spring Cloud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56506" y="1799740"/>
            <a:ext cx="8010525" cy="510685"/>
          </a:xfrm>
          <a:prstGeom prst="round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rtlCol="0" anchor="ctr" anchorCtr="0">
            <a:noAutofit/>
          </a:bodyPr>
          <a:lstStyle/>
          <a:p>
            <a:pPr marL="0" marR="0" indent="0" rtl="0">
              <a:spcBef>
                <a:spcPts val="0"/>
              </a:spcBef>
              <a:buSzPct val="25000"/>
              <a:buNone/>
            </a:pPr>
            <a:r>
              <a:rPr lang="en-US" altLang="ko-KR" sz="1100" b="1" dirty="0" smtClean="0">
                <a:solidFill>
                  <a:schemeClr val="bg1"/>
                </a:solidFill>
                <a:latin typeface="+mn-ea"/>
                <a:ea typeface="+mn-ea"/>
              </a:rPr>
              <a:t>Edge server</a:t>
            </a:r>
          </a:p>
          <a:p>
            <a:pPr marL="0" marR="0" indent="0" rtl="0">
              <a:spcBef>
                <a:spcPts val="0"/>
              </a:spcBef>
              <a:buSzPct val="25000"/>
              <a:buNone/>
            </a:pPr>
            <a:r>
              <a:rPr lang="en-US" altLang="ko-KR" sz="1100" b="1" dirty="0" smtClean="0">
                <a:solidFill>
                  <a:schemeClr val="bg1"/>
                </a:solidFill>
                <a:latin typeface="+mn-ea"/>
                <a:ea typeface="+mn-ea"/>
              </a:rPr>
              <a:t>(Reverse Proxy &amp; Router)</a:t>
            </a:r>
            <a:endParaRPr lang="ko-KR" altLang="en-US" sz="1100" b="1" dirty="0" smtClean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5" name="Rectangle 160"/>
          <p:cNvSpPr>
            <a:spLocks noChangeArrowheads="1"/>
          </p:cNvSpPr>
          <p:nvPr/>
        </p:nvSpPr>
        <p:spPr bwMode="auto">
          <a:xfrm>
            <a:off x="7409706" y="1141989"/>
            <a:ext cx="2264076" cy="483504"/>
          </a:xfrm>
          <a:prstGeom prst="rect">
            <a:avLst/>
          </a:prstGeom>
          <a:solidFill>
            <a:srgbClr val="D9D9D9"/>
          </a:solidFill>
          <a:ln w="6350" algn="ctr">
            <a:solidFill>
              <a:srgbClr val="333333"/>
            </a:solidFill>
            <a:miter lim="800000"/>
            <a:headEnd/>
            <a:tailEnd/>
          </a:ln>
          <a:scene3d>
            <a:camera prst="perspectiveFront"/>
            <a:lightRig rig="threePt" dir="t"/>
          </a:scene3d>
        </p:spPr>
        <p:txBody>
          <a:bodyPr lIns="0" tIns="18000" rIns="0" bIns="18000" anchor="t"/>
          <a:lstStyle/>
          <a:p>
            <a:pPr eaLnBrk="0" latinLnBrk="0" hangingPunct="0">
              <a:lnSpc>
                <a:spcPct val="120000"/>
              </a:lnSpc>
            </a:pPr>
            <a:r>
              <a:rPr lang="en-US" altLang="ko-KR" sz="800" dirty="0" smtClean="0">
                <a:solidFill>
                  <a:srgbClr val="333333"/>
                </a:solidFill>
              </a:rPr>
              <a:t> Legend</a:t>
            </a:r>
          </a:p>
          <a:p>
            <a:pPr eaLnBrk="0" latinLnBrk="0" hangingPunct="0">
              <a:lnSpc>
                <a:spcPct val="120000"/>
              </a:lnSpc>
            </a:pPr>
            <a:r>
              <a:rPr lang="en-US" altLang="ko-KR" sz="800" dirty="0" smtClean="0">
                <a:solidFill>
                  <a:srgbClr val="333333"/>
                </a:solidFill>
              </a:rPr>
              <a:t> - SLB : Server side </a:t>
            </a:r>
            <a:r>
              <a:rPr lang="en-US" altLang="ko-KR" sz="800" dirty="0" err="1" smtClean="0">
                <a:solidFill>
                  <a:srgbClr val="333333"/>
                </a:solidFill>
              </a:rPr>
              <a:t>LoadBalancing</a:t>
            </a:r>
            <a:endParaRPr lang="en-US" altLang="ko-KR" sz="800" dirty="0" smtClean="0">
              <a:solidFill>
                <a:srgbClr val="333333"/>
              </a:solidFill>
            </a:endParaRPr>
          </a:p>
          <a:p>
            <a:pPr eaLnBrk="0" latinLnBrk="0" hangingPunct="0">
              <a:lnSpc>
                <a:spcPct val="120000"/>
              </a:lnSpc>
            </a:pPr>
            <a:r>
              <a:rPr lang="en-US" altLang="ko-KR" sz="800" dirty="0">
                <a:solidFill>
                  <a:srgbClr val="333333"/>
                </a:solidFill>
              </a:rPr>
              <a:t> - </a:t>
            </a:r>
            <a:r>
              <a:rPr lang="en-US" altLang="ko-KR" sz="800" dirty="0" smtClean="0">
                <a:solidFill>
                  <a:srgbClr val="333333"/>
                </a:solidFill>
              </a:rPr>
              <a:t>CLB </a:t>
            </a:r>
            <a:r>
              <a:rPr lang="en-US" altLang="ko-KR" sz="800" dirty="0">
                <a:solidFill>
                  <a:srgbClr val="333333"/>
                </a:solidFill>
              </a:rPr>
              <a:t>: </a:t>
            </a:r>
            <a:r>
              <a:rPr lang="en-US" altLang="ko-KR" sz="800" dirty="0" smtClean="0">
                <a:solidFill>
                  <a:srgbClr val="333333"/>
                </a:solidFill>
              </a:rPr>
              <a:t>Client </a:t>
            </a:r>
            <a:r>
              <a:rPr lang="en-US" altLang="ko-KR" sz="800" dirty="0">
                <a:solidFill>
                  <a:srgbClr val="333333"/>
                </a:solidFill>
              </a:rPr>
              <a:t>side </a:t>
            </a:r>
            <a:r>
              <a:rPr lang="en-US" altLang="ko-KR" sz="800" dirty="0" err="1" smtClean="0">
                <a:solidFill>
                  <a:srgbClr val="333333"/>
                </a:solidFill>
              </a:rPr>
              <a:t>LoadBalancing</a:t>
            </a:r>
            <a:endParaRPr lang="en-US" altLang="ko-KR" sz="800" dirty="0" smtClean="0">
              <a:solidFill>
                <a:srgbClr val="333333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226380" y="1919737"/>
            <a:ext cx="966672" cy="30923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B/>
          </a:sp3d>
        </p:spPr>
        <p:txBody>
          <a:bodyPr lIns="91425" tIns="45700" rIns="91425" bIns="45700" rtlCol="0" anchor="ctr" anchorCtr="0">
            <a:noAutofit/>
          </a:bodyPr>
          <a:lstStyle/>
          <a:p>
            <a:pPr marL="0" marR="0" indent="0" algn="ctr" rtl="0">
              <a:spcBef>
                <a:spcPts val="0"/>
              </a:spcBef>
              <a:buSzPct val="25000"/>
              <a:buNone/>
            </a:pPr>
            <a:r>
              <a:rPr lang="en-US" altLang="ko-KR" sz="1000" b="1" dirty="0" err="1" smtClean="0">
                <a:latin typeface="+mn-ea"/>
                <a:ea typeface="+mn-ea"/>
              </a:rPr>
              <a:t>Haproxy</a:t>
            </a:r>
            <a:endParaRPr lang="en-US" altLang="ko-KR" sz="1000" b="1" dirty="0" smtClean="0">
              <a:latin typeface="+mn-ea"/>
              <a:ea typeface="+mn-ea"/>
            </a:endParaRPr>
          </a:p>
          <a:p>
            <a:pPr marL="0" marR="0" indent="0" algn="ctr" rtl="0">
              <a:spcBef>
                <a:spcPts val="0"/>
              </a:spcBef>
              <a:buSzPct val="25000"/>
              <a:buNone/>
            </a:pPr>
            <a:r>
              <a:rPr lang="en-US" altLang="ko-KR" sz="1000" b="1" dirty="0" smtClean="0">
                <a:latin typeface="+mn-ea"/>
                <a:ea typeface="+mn-ea"/>
              </a:rPr>
              <a:t>(SLB)</a:t>
            </a:r>
            <a:endParaRPr lang="ko-KR" altLang="en-US" sz="1000" b="1" dirty="0" smtClean="0">
              <a:latin typeface="+mn-ea"/>
              <a:ea typeface="+mn-ea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4421472" y="1083742"/>
            <a:ext cx="414000" cy="571070"/>
            <a:chOff x="5319176" y="967143"/>
            <a:chExt cx="414000" cy="571070"/>
          </a:xfrm>
        </p:grpSpPr>
        <p:sp>
          <p:nvSpPr>
            <p:cNvPr id="18" name="직사각형 17"/>
            <p:cNvSpPr/>
            <p:nvPr/>
          </p:nvSpPr>
          <p:spPr>
            <a:xfrm>
              <a:off x="5345357" y="1384325"/>
              <a:ext cx="361637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 defTabSz="912768">
                <a:buSzPct val="70000"/>
              </a:pPr>
              <a:r>
                <a:rPr lang="ko-KR" altLang="en-US" sz="1000" b="1" kern="0" spc="-60" dirty="0" smtClean="0">
                  <a:solidFill>
                    <a:prstClr val="black"/>
                  </a:solidFill>
                </a:rPr>
                <a:t>사용자</a:t>
              </a:r>
              <a:endParaRPr lang="ko-KR" altLang="en-US" sz="1000" b="1" kern="0" spc="-60" dirty="0">
                <a:solidFill>
                  <a:prstClr val="black"/>
                </a:solidFill>
              </a:endParaRPr>
            </a:p>
          </p:txBody>
        </p:sp>
        <p:pic>
          <p:nvPicPr>
            <p:cNvPr id="19" name="Picture 3" descr="D:\크로센트_PPT\자료\꽁_작업아이콘\people01.png"/>
            <p:cNvPicPr preferRelativeResize="0">
              <a:picLocks noChangeAspect="1" noChangeArrowheads="1"/>
            </p:cNvPicPr>
            <p:nvPr/>
          </p:nvPicPr>
          <p:blipFill>
            <a:blip r:embed="rId2" cstate="print">
              <a:grayscl/>
              <a:lum bright="20000"/>
            </a:blip>
            <a:srcRect/>
            <a:stretch>
              <a:fillRect/>
            </a:stretch>
          </p:blipFill>
          <p:spPr bwMode="auto">
            <a:xfrm>
              <a:off x="5319176" y="967143"/>
              <a:ext cx="414000" cy="414000"/>
            </a:xfrm>
            <a:prstGeom prst="rect">
              <a:avLst/>
            </a:prstGeom>
            <a:noFill/>
          </p:spPr>
        </p:pic>
      </p:grpSp>
      <p:cxnSp>
        <p:nvCxnSpPr>
          <p:cNvPr id="20" name="꺾인 연결선 19"/>
          <p:cNvCxnSpPr/>
          <p:nvPr/>
        </p:nvCxnSpPr>
        <p:spPr>
          <a:xfrm rot="16200000" flipH="1">
            <a:off x="4635450" y="1714508"/>
            <a:ext cx="119394" cy="1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923181" y="2454911"/>
            <a:ext cx="783907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430281" y="2505778"/>
            <a:ext cx="9973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Front Services</a:t>
            </a:r>
            <a:endParaRPr lang="ko-KR" altLang="en-US" sz="1000" dirty="0"/>
          </a:p>
        </p:txBody>
      </p:sp>
      <p:sp>
        <p:nvSpPr>
          <p:cNvPr id="23" name="Rectangle 160"/>
          <p:cNvSpPr>
            <a:spLocks noChangeArrowheads="1"/>
          </p:cNvSpPr>
          <p:nvPr/>
        </p:nvSpPr>
        <p:spPr bwMode="auto">
          <a:xfrm>
            <a:off x="4057390" y="2570942"/>
            <a:ext cx="1306907" cy="188853"/>
          </a:xfrm>
          <a:prstGeom prst="rect">
            <a:avLst/>
          </a:prstGeom>
          <a:solidFill>
            <a:srgbClr val="D9D9D9"/>
          </a:solidFill>
          <a:ln w="6350" algn="ctr">
            <a:solidFill>
              <a:srgbClr val="333333"/>
            </a:solidFill>
            <a:miter lim="800000"/>
            <a:headEnd/>
            <a:tailEnd/>
          </a:ln>
          <a:scene3d>
            <a:camera prst="perspectiveFront"/>
            <a:lightRig rig="threePt" dir="t"/>
          </a:scene3d>
        </p:spPr>
        <p:txBody>
          <a:bodyPr lIns="0" tIns="18000" rIns="0" bIns="18000" anchor="ctr"/>
          <a:lstStyle/>
          <a:p>
            <a:pPr algn="ctr" eaLnBrk="0" latinLnBrk="0" hangingPunct="0">
              <a:lnSpc>
                <a:spcPct val="120000"/>
              </a:lnSpc>
            </a:pPr>
            <a:r>
              <a:rPr lang="en-US" altLang="ko-KR" sz="1000" b="1" dirty="0" smtClean="0">
                <a:solidFill>
                  <a:srgbClr val="333333"/>
                </a:solidFill>
              </a:rPr>
              <a:t>WEB</a:t>
            </a:r>
            <a:r>
              <a:rPr lang="ko-KR" altLang="en-US" sz="1000" b="1" dirty="0" smtClean="0">
                <a:solidFill>
                  <a:srgbClr val="333333"/>
                </a:solidFill>
              </a:rPr>
              <a:t> </a:t>
            </a:r>
            <a:r>
              <a:rPr lang="en-US" altLang="ko-KR" sz="1000" b="1" dirty="0" smtClean="0">
                <a:solidFill>
                  <a:srgbClr val="333333"/>
                </a:solidFill>
              </a:rPr>
              <a:t>UI</a:t>
            </a:r>
          </a:p>
        </p:txBody>
      </p:sp>
      <p:sp>
        <p:nvSpPr>
          <p:cNvPr id="24" name="Rectangle 160"/>
          <p:cNvSpPr>
            <a:spLocks noChangeArrowheads="1"/>
          </p:cNvSpPr>
          <p:nvPr/>
        </p:nvSpPr>
        <p:spPr bwMode="auto">
          <a:xfrm>
            <a:off x="2372551" y="5101796"/>
            <a:ext cx="1306907" cy="1707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 algn="ctr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scene3d>
            <a:camera prst="perspectiveFront"/>
            <a:lightRig rig="threePt" dir="t"/>
          </a:scene3d>
        </p:spPr>
        <p:txBody>
          <a:bodyPr lIns="0" tIns="18000" rIns="0" bIns="18000" anchor="ctr"/>
          <a:lstStyle/>
          <a:p>
            <a:pPr algn="ctr" eaLnBrk="0" latinLnBrk="0" hangingPunct="0">
              <a:lnSpc>
                <a:spcPct val="120000"/>
              </a:lnSpc>
            </a:pPr>
            <a:r>
              <a:rPr lang="en-US" altLang="ko-KR" sz="900" dirty="0" smtClean="0">
                <a:solidFill>
                  <a:srgbClr val="333333"/>
                </a:solidFill>
              </a:rPr>
              <a:t>CLB (Ribbon)</a:t>
            </a:r>
          </a:p>
        </p:txBody>
      </p:sp>
      <p:cxnSp>
        <p:nvCxnSpPr>
          <p:cNvPr id="25" name="직선 연결선 24"/>
          <p:cNvCxnSpPr/>
          <p:nvPr/>
        </p:nvCxnSpPr>
        <p:spPr>
          <a:xfrm>
            <a:off x="951756" y="3350261"/>
            <a:ext cx="783907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570924" y="3495370"/>
            <a:ext cx="8867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API Services</a:t>
            </a:r>
            <a:endParaRPr lang="ko-KR" altLang="en-US" sz="1000" dirty="0"/>
          </a:p>
        </p:txBody>
      </p:sp>
      <p:cxnSp>
        <p:nvCxnSpPr>
          <p:cNvPr id="27" name="꺾인 연결선 26"/>
          <p:cNvCxnSpPr>
            <a:stCxn id="16" idx="2"/>
            <a:endCxn id="23" idx="0"/>
          </p:cNvCxnSpPr>
          <p:nvPr/>
        </p:nvCxnSpPr>
        <p:spPr>
          <a:xfrm rot="16200000" flipH="1">
            <a:off x="4539293" y="2399391"/>
            <a:ext cx="341974" cy="1128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160"/>
          <p:cNvSpPr>
            <a:spLocks noChangeArrowheads="1"/>
          </p:cNvSpPr>
          <p:nvPr/>
        </p:nvSpPr>
        <p:spPr bwMode="auto">
          <a:xfrm>
            <a:off x="8078935" y="2915845"/>
            <a:ext cx="1302446" cy="63516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 algn="ctr">
            <a:solidFill>
              <a:schemeClr val="accent3">
                <a:lumMod val="75000"/>
              </a:schemeClr>
            </a:solidFill>
            <a:miter lim="800000"/>
            <a:headEnd/>
            <a:tailEnd/>
          </a:ln>
          <a:scene3d>
            <a:camera prst="perspectiveFront"/>
            <a:lightRig rig="threePt" dir="t"/>
          </a:scene3d>
        </p:spPr>
        <p:txBody>
          <a:bodyPr lIns="0" tIns="18000" rIns="0" bIns="18000" anchor="ctr"/>
          <a:lstStyle/>
          <a:p>
            <a:pPr algn="ctr" eaLnBrk="0" latinLnBrk="0" hangingPunct="0">
              <a:lnSpc>
                <a:spcPct val="120000"/>
              </a:lnSpc>
            </a:pPr>
            <a:r>
              <a:rPr lang="en-US" altLang="ko-KR" sz="1000" b="1" dirty="0" smtClean="0">
                <a:solidFill>
                  <a:srgbClr val="333333"/>
                </a:solidFill>
              </a:rPr>
              <a:t>Eureka Server</a:t>
            </a:r>
            <a:endParaRPr lang="en-US" altLang="ko-KR" sz="1000" b="1" dirty="0">
              <a:solidFill>
                <a:srgbClr val="333333"/>
              </a:solidFill>
            </a:endParaRPr>
          </a:p>
          <a:p>
            <a:pPr algn="ctr" eaLnBrk="0" latinLnBrk="0" hangingPunct="0">
              <a:lnSpc>
                <a:spcPct val="120000"/>
              </a:lnSpc>
            </a:pPr>
            <a:r>
              <a:rPr lang="en-US" altLang="ko-KR" sz="1000" b="1" dirty="0" smtClean="0">
                <a:solidFill>
                  <a:srgbClr val="333333"/>
                </a:solidFill>
              </a:rPr>
              <a:t>(Service Discovery)</a:t>
            </a:r>
            <a:endParaRPr lang="en-US" altLang="ko-KR" sz="1000" b="1" dirty="0">
              <a:solidFill>
                <a:srgbClr val="333333"/>
              </a:solidFill>
            </a:endParaRPr>
          </a:p>
        </p:txBody>
      </p:sp>
      <p:sp>
        <p:nvSpPr>
          <p:cNvPr id="29" name="Rectangle 160"/>
          <p:cNvSpPr>
            <a:spLocks noChangeArrowheads="1"/>
          </p:cNvSpPr>
          <p:nvPr/>
        </p:nvSpPr>
        <p:spPr bwMode="auto">
          <a:xfrm>
            <a:off x="560512" y="3212328"/>
            <a:ext cx="992037" cy="111228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 algn="ctr">
            <a:solidFill>
              <a:schemeClr val="accent3">
                <a:lumMod val="75000"/>
              </a:schemeClr>
            </a:solidFill>
            <a:miter lim="800000"/>
            <a:headEnd/>
            <a:tailEnd/>
          </a:ln>
          <a:scene3d>
            <a:camera prst="perspectiveFront"/>
            <a:lightRig rig="threePt" dir="t"/>
          </a:scene3d>
        </p:spPr>
        <p:txBody>
          <a:bodyPr lIns="0" tIns="18000" rIns="0" bIns="18000" anchor="ctr"/>
          <a:lstStyle/>
          <a:p>
            <a:pPr algn="ctr" eaLnBrk="0" latinLnBrk="0" hangingPunct="0">
              <a:lnSpc>
                <a:spcPct val="120000"/>
              </a:lnSpc>
            </a:pPr>
            <a:r>
              <a:rPr lang="en-US" altLang="ko-KR" sz="1000" b="1" dirty="0" err="1" smtClean="0">
                <a:solidFill>
                  <a:srgbClr val="333333"/>
                </a:solidFill>
              </a:rPr>
              <a:t>Config</a:t>
            </a:r>
            <a:endParaRPr lang="en-US" altLang="ko-KR" sz="1000" b="1" dirty="0" smtClean="0">
              <a:solidFill>
                <a:srgbClr val="333333"/>
              </a:solidFill>
            </a:endParaRPr>
          </a:p>
          <a:p>
            <a:pPr algn="ctr" eaLnBrk="0" latinLnBrk="0" hangingPunct="0">
              <a:lnSpc>
                <a:spcPct val="120000"/>
              </a:lnSpc>
            </a:pPr>
            <a:r>
              <a:rPr lang="en-US" altLang="ko-KR" sz="1000" b="1" dirty="0" smtClean="0">
                <a:solidFill>
                  <a:srgbClr val="333333"/>
                </a:solidFill>
              </a:rPr>
              <a:t>Server</a:t>
            </a:r>
          </a:p>
        </p:txBody>
      </p:sp>
      <p:sp>
        <p:nvSpPr>
          <p:cNvPr id="30" name="Rectangle 160"/>
          <p:cNvSpPr>
            <a:spLocks noChangeArrowheads="1"/>
          </p:cNvSpPr>
          <p:nvPr/>
        </p:nvSpPr>
        <p:spPr bwMode="auto">
          <a:xfrm>
            <a:off x="2370520" y="4758685"/>
            <a:ext cx="1306907" cy="188854"/>
          </a:xfrm>
          <a:prstGeom prst="rect">
            <a:avLst/>
          </a:prstGeom>
          <a:solidFill>
            <a:srgbClr val="D9D9D9"/>
          </a:solidFill>
          <a:ln w="6350" algn="ctr">
            <a:solidFill>
              <a:srgbClr val="333333"/>
            </a:solidFill>
            <a:miter lim="800000"/>
            <a:headEnd/>
            <a:tailEnd/>
          </a:ln>
          <a:scene3d>
            <a:camera prst="perspectiveFront"/>
            <a:lightRig rig="threePt" dir="t"/>
          </a:scene3d>
        </p:spPr>
        <p:txBody>
          <a:bodyPr lIns="0" tIns="18000" rIns="0" bIns="18000" anchor="ctr"/>
          <a:lstStyle/>
          <a:p>
            <a:pPr algn="ctr" eaLnBrk="0" latinLnBrk="0" hangingPunct="0">
              <a:lnSpc>
                <a:spcPct val="120000"/>
              </a:lnSpc>
            </a:pPr>
            <a:r>
              <a:rPr lang="en-US" altLang="ko-KR" sz="1000" b="1" dirty="0" smtClean="0">
                <a:solidFill>
                  <a:srgbClr val="333333"/>
                </a:solidFill>
              </a:rPr>
              <a:t>API SERVER 1</a:t>
            </a:r>
          </a:p>
        </p:txBody>
      </p:sp>
      <p:sp>
        <p:nvSpPr>
          <p:cNvPr id="31" name="Rectangle 160"/>
          <p:cNvSpPr>
            <a:spLocks noChangeArrowheads="1"/>
          </p:cNvSpPr>
          <p:nvPr/>
        </p:nvSpPr>
        <p:spPr bwMode="auto">
          <a:xfrm>
            <a:off x="2370520" y="4941991"/>
            <a:ext cx="1306907" cy="1707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 algn="ctr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scene3d>
            <a:camera prst="perspectiveFront"/>
            <a:lightRig rig="threePt" dir="t"/>
          </a:scene3d>
        </p:spPr>
        <p:txBody>
          <a:bodyPr lIns="0" tIns="18000" rIns="0" bIns="18000" anchor="ctr"/>
          <a:lstStyle/>
          <a:p>
            <a:pPr algn="ctr" eaLnBrk="0" latinLnBrk="0" hangingPunct="0">
              <a:lnSpc>
                <a:spcPct val="120000"/>
              </a:lnSpc>
            </a:pPr>
            <a:r>
              <a:rPr lang="en-US" altLang="ko-KR" sz="900" dirty="0" smtClean="0">
                <a:solidFill>
                  <a:srgbClr val="333333"/>
                </a:solidFill>
              </a:rPr>
              <a:t>Eureka</a:t>
            </a:r>
          </a:p>
        </p:txBody>
      </p:sp>
      <p:cxnSp>
        <p:nvCxnSpPr>
          <p:cNvPr id="32" name="직선 연결선 31"/>
          <p:cNvCxnSpPr/>
          <p:nvPr/>
        </p:nvCxnSpPr>
        <p:spPr>
          <a:xfrm>
            <a:off x="961280" y="5407661"/>
            <a:ext cx="783907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ctangle 160"/>
          <p:cNvSpPr>
            <a:spLocks noChangeArrowheads="1"/>
          </p:cNvSpPr>
          <p:nvPr/>
        </p:nvSpPr>
        <p:spPr bwMode="auto">
          <a:xfrm>
            <a:off x="1822309" y="5683554"/>
            <a:ext cx="1267778" cy="419476"/>
          </a:xfrm>
          <a:prstGeom prst="rect">
            <a:avLst/>
          </a:prstGeom>
          <a:solidFill>
            <a:srgbClr val="D9D9D9"/>
          </a:solidFill>
          <a:ln w="6350" algn="ctr">
            <a:solidFill>
              <a:srgbClr val="333333"/>
            </a:solidFill>
            <a:miter lim="800000"/>
            <a:headEnd/>
            <a:tailEnd/>
          </a:ln>
          <a:scene3d>
            <a:camera prst="perspectiveFront"/>
            <a:lightRig rig="threePt" dir="t"/>
          </a:scene3d>
        </p:spPr>
        <p:txBody>
          <a:bodyPr lIns="0" tIns="18000" rIns="0" bIns="18000" anchor="ctr"/>
          <a:lstStyle/>
          <a:p>
            <a:pPr algn="ctr" eaLnBrk="0" latinLnBrk="0" hangingPunct="0">
              <a:lnSpc>
                <a:spcPct val="120000"/>
              </a:lnSpc>
            </a:pPr>
            <a:r>
              <a:rPr lang="en-US" altLang="ko-KR" sz="1000" b="1" dirty="0" smtClean="0">
                <a:solidFill>
                  <a:srgbClr val="333333"/>
                </a:solidFill>
              </a:rPr>
              <a:t>GIT</a:t>
            </a:r>
          </a:p>
          <a:p>
            <a:pPr algn="ctr" eaLnBrk="0" latinLnBrk="0" hangingPunct="0">
              <a:lnSpc>
                <a:spcPct val="120000"/>
              </a:lnSpc>
            </a:pPr>
            <a:r>
              <a:rPr lang="en-US" altLang="ko-KR" sz="1000" b="1" dirty="0" smtClean="0">
                <a:solidFill>
                  <a:srgbClr val="333333"/>
                </a:solidFill>
              </a:rPr>
              <a:t>(Repo: </a:t>
            </a:r>
            <a:r>
              <a:rPr lang="en-US" altLang="ko-KR" sz="1000" b="1" dirty="0" err="1" smtClean="0">
                <a:solidFill>
                  <a:srgbClr val="333333"/>
                </a:solidFill>
              </a:rPr>
              <a:t>config</a:t>
            </a:r>
            <a:r>
              <a:rPr lang="en-US" altLang="ko-KR" sz="1000" b="1" dirty="0" smtClean="0">
                <a:solidFill>
                  <a:srgbClr val="333333"/>
                </a:solidFill>
              </a:rPr>
              <a:t> files)</a:t>
            </a:r>
            <a:endParaRPr lang="en-US" altLang="ko-KR" sz="1000" b="1" dirty="0">
              <a:solidFill>
                <a:srgbClr val="333333"/>
              </a:solidFill>
            </a:endParaRPr>
          </a:p>
        </p:txBody>
      </p:sp>
      <p:sp>
        <p:nvSpPr>
          <p:cNvPr id="34" name="Rectangle 160"/>
          <p:cNvSpPr>
            <a:spLocks noChangeArrowheads="1"/>
          </p:cNvSpPr>
          <p:nvPr/>
        </p:nvSpPr>
        <p:spPr bwMode="auto">
          <a:xfrm>
            <a:off x="5608284" y="4749245"/>
            <a:ext cx="1306907" cy="188854"/>
          </a:xfrm>
          <a:prstGeom prst="rect">
            <a:avLst/>
          </a:prstGeom>
          <a:solidFill>
            <a:srgbClr val="D9D9D9"/>
          </a:solidFill>
          <a:ln w="6350" algn="ctr">
            <a:solidFill>
              <a:srgbClr val="333333"/>
            </a:solidFill>
            <a:miter lim="800000"/>
            <a:headEnd/>
            <a:tailEnd/>
          </a:ln>
          <a:scene3d>
            <a:camera prst="perspectiveFront"/>
            <a:lightRig rig="threePt" dir="t"/>
          </a:scene3d>
        </p:spPr>
        <p:txBody>
          <a:bodyPr lIns="0" tIns="18000" rIns="0" bIns="18000" anchor="ctr"/>
          <a:lstStyle/>
          <a:p>
            <a:pPr algn="ctr" eaLnBrk="0" latinLnBrk="0" hangingPunct="0">
              <a:lnSpc>
                <a:spcPct val="120000"/>
              </a:lnSpc>
            </a:pPr>
            <a:r>
              <a:rPr lang="en-US" altLang="ko-KR" sz="1000" b="1" dirty="0" smtClean="0">
                <a:solidFill>
                  <a:srgbClr val="333333"/>
                </a:solidFill>
              </a:rPr>
              <a:t>API SERVER 2</a:t>
            </a:r>
          </a:p>
        </p:txBody>
      </p:sp>
      <p:sp>
        <p:nvSpPr>
          <p:cNvPr id="36" name="Rectangle 160"/>
          <p:cNvSpPr>
            <a:spLocks noChangeArrowheads="1"/>
          </p:cNvSpPr>
          <p:nvPr/>
        </p:nvSpPr>
        <p:spPr bwMode="auto">
          <a:xfrm>
            <a:off x="5608278" y="4933121"/>
            <a:ext cx="1306907" cy="1707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 algn="ctr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scene3d>
            <a:camera prst="perspectiveFront"/>
            <a:lightRig rig="threePt" dir="t"/>
          </a:scene3d>
        </p:spPr>
        <p:txBody>
          <a:bodyPr lIns="0" tIns="18000" rIns="0" bIns="18000" anchor="ctr"/>
          <a:lstStyle/>
          <a:p>
            <a:pPr algn="ctr" eaLnBrk="0" latinLnBrk="0" hangingPunct="0">
              <a:lnSpc>
                <a:spcPct val="120000"/>
              </a:lnSpc>
            </a:pPr>
            <a:r>
              <a:rPr lang="en-US" altLang="ko-KR" sz="900" dirty="0" smtClean="0">
                <a:solidFill>
                  <a:srgbClr val="333333"/>
                </a:solidFill>
              </a:rPr>
              <a:t>Eureka</a:t>
            </a:r>
          </a:p>
        </p:txBody>
      </p:sp>
      <p:cxnSp>
        <p:nvCxnSpPr>
          <p:cNvPr id="37" name="꺾인 연결선 36"/>
          <p:cNvCxnSpPr>
            <a:stCxn id="24" idx="2"/>
            <a:endCxn id="41" idx="0"/>
          </p:cNvCxnSpPr>
          <p:nvPr/>
        </p:nvCxnSpPr>
        <p:spPr>
          <a:xfrm rot="16200000" flipH="1">
            <a:off x="3647513" y="4651085"/>
            <a:ext cx="465674" cy="1708690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꺾인 연결선 199"/>
          <p:cNvCxnSpPr>
            <a:stCxn id="23" idx="3"/>
            <a:endCxn id="46" idx="0"/>
          </p:cNvCxnSpPr>
          <p:nvPr/>
        </p:nvCxnSpPr>
        <p:spPr>
          <a:xfrm>
            <a:off x="5364297" y="2665369"/>
            <a:ext cx="1318666" cy="3072898"/>
          </a:xfrm>
          <a:prstGeom prst="straightConnector1">
            <a:avLst/>
          </a:prstGeom>
          <a:ln w="1587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/>
          <p:cNvGrpSpPr/>
          <p:nvPr/>
        </p:nvGrpSpPr>
        <p:grpSpPr>
          <a:xfrm>
            <a:off x="4025356" y="5738267"/>
            <a:ext cx="1313903" cy="427037"/>
            <a:chOff x="3411730" y="5430865"/>
            <a:chExt cx="1313903" cy="427037"/>
          </a:xfrm>
        </p:grpSpPr>
        <p:pic>
          <p:nvPicPr>
            <p:cNvPr id="40" name="Picture 3" descr="D:\icon1\2\Untitled-9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7055" y="5430865"/>
              <a:ext cx="618578" cy="427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3" descr="D:\icon1\2\Untitled-9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1780" y="5430865"/>
              <a:ext cx="618578" cy="427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3" descr="D:\icon1\2\Untitled-9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1730" y="5430865"/>
              <a:ext cx="618578" cy="427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직사각형 42"/>
            <p:cNvSpPr/>
            <p:nvPr/>
          </p:nvSpPr>
          <p:spPr>
            <a:xfrm>
              <a:off x="3717839" y="5554582"/>
              <a:ext cx="770376" cy="162164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indent="-299574" algn="ctr" latinLnBrk="0"/>
              <a:r>
                <a:rPr lang="en-US" altLang="ko-KR" sz="1000" b="1" dirty="0" err="1" smtClean="0">
                  <a:latin typeface="+mn-ea"/>
                  <a:ea typeface="+mn-ea"/>
                </a:rPr>
                <a:t>Mysql</a:t>
              </a:r>
              <a:r>
                <a:rPr lang="en-US" altLang="ko-KR" sz="1000" b="1" dirty="0" smtClean="0">
                  <a:latin typeface="+mn-ea"/>
                  <a:ea typeface="+mn-ea"/>
                </a:rPr>
                <a:t> </a:t>
              </a:r>
              <a:r>
                <a:rPr lang="ko-KR" altLang="en-US" sz="1000" b="1" dirty="0" smtClean="0">
                  <a:latin typeface="+mn-ea"/>
                  <a:ea typeface="+mn-ea"/>
                </a:rPr>
                <a:t>서비스</a:t>
              </a:r>
              <a:endParaRPr lang="ko-KR" altLang="en-US" sz="1000" b="1" dirty="0">
                <a:latin typeface="+mn-ea"/>
                <a:ea typeface="+mn-ea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5973624" y="5738267"/>
            <a:ext cx="1313903" cy="427037"/>
            <a:chOff x="5057184" y="5422145"/>
            <a:chExt cx="1313903" cy="427037"/>
          </a:xfrm>
        </p:grpSpPr>
        <p:pic>
          <p:nvPicPr>
            <p:cNvPr id="45" name="Picture 3" descr="D:\icon1\2\Untitled-9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2509" y="5422145"/>
              <a:ext cx="618578" cy="427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3" descr="D:\icon1\2\Untitled-9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7234" y="5422145"/>
              <a:ext cx="618578" cy="427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3" descr="D:\icon1\2\Untitled-9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7184" y="5422145"/>
              <a:ext cx="618578" cy="427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직사각형 47"/>
            <p:cNvSpPr/>
            <p:nvPr/>
          </p:nvSpPr>
          <p:spPr>
            <a:xfrm>
              <a:off x="5363293" y="5545862"/>
              <a:ext cx="770376" cy="162164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indent="-299574" algn="ctr" latinLnBrk="0"/>
              <a:r>
                <a:rPr lang="en-US" altLang="ko-KR" sz="1000" b="1" dirty="0" err="1" smtClean="0">
                  <a:latin typeface="+mn-ea"/>
                  <a:ea typeface="+mn-ea"/>
                </a:rPr>
                <a:t>Redis</a:t>
              </a:r>
              <a:r>
                <a:rPr lang="en-US" altLang="ko-KR" sz="1000" b="1" dirty="0">
                  <a:latin typeface="+mn-ea"/>
                  <a:ea typeface="+mn-ea"/>
                </a:rPr>
                <a:t> </a:t>
              </a:r>
              <a:r>
                <a:rPr lang="ko-KR" altLang="en-US" sz="1000" b="1" dirty="0" smtClean="0">
                  <a:latin typeface="+mn-ea"/>
                  <a:ea typeface="+mn-ea"/>
                </a:rPr>
                <a:t>서비스</a:t>
              </a:r>
              <a:endParaRPr lang="ko-KR" altLang="en-US" sz="1000" b="1" dirty="0">
                <a:latin typeface="+mn-ea"/>
                <a:ea typeface="+mn-ea"/>
              </a:endParaRPr>
            </a:p>
          </p:txBody>
        </p:sp>
      </p:grpSp>
      <p:cxnSp>
        <p:nvCxnSpPr>
          <p:cNvPr id="49" name="꺾인 연결선 199"/>
          <p:cNvCxnSpPr/>
          <p:nvPr/>
        </p:nvCxnSpPr>
        <p:spPr>
          <a:xfrm flipV="1">
            <a:off x="3677427" y="3400413"/>
            <a:ext cx="4391125" cy="1636503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꺾인 연결선 199"/>
          <p:cNvCxnSpPr>
            <a:stCxn id="36" idx="3"/>
          </p:cNvCxnSpPr>
          <p:nvPr/>
        </p:nvCxnSpPr>
        <p:spPr>
          <a:xfrm flipV="1">
            <a:off x="6915185" y="3400413"/>
            <a:ext cx="1153366" cy="1618107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 88"/>
          <p:cNvCxnSpPr>
            <a:stCxn id="29" idx="2"/>
            <a:endCxn id="33" idx="0"/>
          </p:cNvCxnSpPr>
          <p:nvPr/>
        </p:nvCxnSpPr>
        <p:spPr>
          <a:xfrm>
            <a:off x="1056531" y="4324612"/>
            <a:ext cx="1399667" cy="1358942"/>
          </a:xfrm>
          <a:prstGeom prst="straightConnector1">
            <a:avLst/>
          </a:prstGeom>
          <a:ln w="15875">
            <a:solidFill>
              <a:schemeClr val="accent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272069" y="4381611"/>
            <a:ext cx="10005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Clone &amp; fetch</a:t>
            </a:r>
            <a:endParaRPr lang="ko-KR" altLang="en-US" sz="1000" dirty="0"/>
          </a:p>
        </p:txBody>
      </p:sp>
      <p:cxnSp>
        <p:nvCxnSpPr>
          <p:cNvPr id="53" name="꺾인 연결선 88"/>
          <p:cNvCxnSpPr>
            <a:stCxn id="30" idx="1"/>
          </p:cNvCxnSpPr>
          <p:nvPr/>
        </p:nvCxnSpPr>
        <p:spPr>
          <a:xfrm flipH="1" flipV="1">
            <a:off x="1552549" y="4070499"/>
            <a:ext cx="817971" cy="782613"/>
          </a:xfrm>
          <a:prstGeom prst="straightConnector1">
            <a:avLst/>
          </a:prstGeom>
          <a:ln w="15875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꺾인 연결선 88"/>
          <p:cNvCxnSpPr>
            <a:stCxn id="23" idx="1"/>
          </p:cNvCxnSpPr>
          <p:nvPr/>
        </p:nvCxnSpPr>
        <p:spPr>
          <a:xfrm flipH="1">
            <a:off x="1563061" y="2665369"/>
            <a:ext cx="2494329" cy="735044"/>
          </a:xfrm>
          <a:prstGeom prst="straightConnector1">
            <a:avLst/>
          </a:prstGeom>
          <a:ln w="15875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꺾인 연결선 88"/>
          <p:cNvCxnSpPr>
            <a:stCxn id="34" idx="1"/>
          </p:cNvCxnSpPr>
          <p:nvPr/>
        </p:nvCxnSpPr>
        <p:spPr>
          <a:xfrm flipH="1" flipV="1">
            <a:off x="1563061" y="4251821"/>
            <a:ext cx="4045223" cy="591851"/>
          </a:xfrm>
          <a:prstGeom prst="straightConnector1">
            <a:avLst/>
          </a:prstGeom>
          <a:ln w="15875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160"/>
          <p:cNvSpPr>
            <a:spLocks noChangeArrowheads="1"/>
          </p:cNvSpPr>
          <p:nvPr/>
        </p:nvSpPr>
        <p:spPr bwMode="auto">
          <a:xfrm>
            <a:off x="8068552" y="3645389"/>
            <a:ext cx="1312829" cy="6225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 algn="ctr">
            <a:solidFill>
              <a:schemeClr val="accent3">
                <a:lumMod val="75000"/>
              </a:schemeClr>
            </a:solidFill>
            <a:miter lim="800000"/>
            <a:headEnd/>
            <a:tailEnd/>
          </a:ln>
          <a:scene3d>
            <a:camera prst="perspectiveFront"/>
            <a:lightRig rig="threePt" dir="t"/>
          </a:scene3d>
        </p:spPr>
        <p:txBody>
          <a:bodyPr lIns="0" tIns="18000" rIns="0" bIns="18000" anchor="ctr"/>
          <a:lstStyle/>
          <a:p>
            <a:pPr algn="ctr" eaLnBrk="0" latinLnBrk="0" hangingPunct="0">
              <a:lnSpc>
                <a:spcPct val="120000"/>
              </a:lnSpc>
            </a:pPr>
            <a:r>
              <a:rPr lang="en-US" altLang="ko-KR" sz="1000" b="1" dirty="0" smtClean="0">
                <a:solidFill>
                  <a:srgbClr val="333333"/>
                </a:solidFill>
              </a:rPr>
              <a:t>Admin Server</a:t>
            </a:r>
          </a:p>
          <a:p>
            <a:pPr algn="ctr" eaLnBrk="0" latinLnBrk="0" hangingPunct="0">
              <a:lnSpc>
                <a:spcPct val="120000"/>
              </a:lnSpc>
            </a:pPr>
            <a:r>
              <a:rPr lang="en-US" altLang="ko-KR" sz="1000" b="1" dirty="0" smtClean="0">
                <a:solidFill>
                  <a:srgbClr val="333333"/>
                </a:solidFill>
              </a:rPr>
              <a:t>(Spring boot admin server)</a:t>
            </a:r>
            <a:endParaRPr lang="en-US" altLang="ko-KR" sz="1000" b="1" dirty="0">
              <a:solidFill>
                <a:srgbClr val="333333"/>
              </a:solidFill>
            </a:endParaRPr>
          </a:p>
        </p:txBody>
      </p:sp>
      <p:sp>
        <p:nvSpPr>
          <p:cNvPr id="57" name="Rectangle 160"/>
          <p:cNvSpPr>
            <a:spLocks noChangeArrowheads="1"/>
          </p:cNvSpPr>
          <p:nvPr/>
        </p:nvSpPr>
        <p:spPr bwMode="auto">
          <a:xfrm>
            <a:off x="3988351" y="3737469"/>
            <a:ext cx="1437598" cy="1707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 algn="ctr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scene3d>
            <a:camera prst="perspectiveFront"/>
            <a:lightRig rig="threePt" dir="t"/>
          </a:scene3d>
        </p:spPr>
        <p:txBody>
          <a:bodyPr lIns="0" tIns="18000" rIns="0" bIns="18000" anchor="ctr"/>
          <a:lstStyle/>
          <a:p>
            <a:pPr algn="ctr" eaLnBrk="0" latinLnBrk="0" hangingPunct="0">
              <a:lnSpc>
                <a:spcPct val="120000"/>
              </a:lnSpc>
            </a:pPr>
            <a:r>
              <a:rPr lang="en-US" altLang="ko-KR" sz="900" dirty="0" smtClean="0">
                <a:solidFill>
                  <a:srgbClr val="333333"/>
                </a:solidFill>
              </a:rPr>
              <a:t>Circuit Breaker(</a:t>
            </a:r>
            <a:r>
              <a:rPr lang="en-US" altLang="ko-KR" sz="900" dirty="0" err="1" smtClean="0">
                <a:solidFill>
                  <a:srgbClr val="333333"/>
                </a:solidFill>
              </a:rPr>
              <a:t>Hystrix</a:t>
            </a:r>
            <a:r>
              <a:rPr lang="en-US" altLang="ko-KR" sz="900" dirty="0" smtClean="0">
                <a:solidFill>
                  <a:srgbClr val="333333"/>
                </a:solidFill>
              </a:rPr>
              <a:t>)</a:t>
            </a:r>
          </a:p>
        </p:txBody>
      </p:sp>
      <p:sp>
        <p:nvSpPr>
          <p:cNvPr id="58" name="Rectangle 160"/>
          <p:cNvSpPr>
            <a:spLocks noChangeArrowheads="1"/>
          </p:cNvSpPr>
          <p:nvPr/>
        </p:nvSpPr>
        <p:spPr bwMode="auto">
          <a:xfrm>
            <a:off x="3988351" y="3544638"/>
            <a:ext cx="1437598" cy="188854"/>
          </a:xfrm>
          <a:prstGeom prst="rect">
            <a:avLst/>
          </a:prstGeom>
          <a:solidFill>
            <a:srgbClr val="D9D9D9"/>
          </a:solidFill>
          <a:ln w="6350" algn="ctr">
            <a:solidFill>
              <a:srgbClr val="333333"/>
            </a:solidFill>
            <a:miter lim="800000"/>
            <a:headEnd/>
            <a:tailEnd/>
          </a:ln>
          <a:scene3d>
            <a:camera prst="perspectiveFront"/>
            <a:lightRig rig="threePt" dir="t"/>
          </a:scene3d>
        </p:spPr>
        <p:txBody>
          <a:bodyPr lIns="0" tIns="18000" rIns="0" bIns="18000" anchor="ctr"/>
          <a:lstStyle/>
          <a:p>
            <a:pPr algn="ctr" eaLnBrk="0" latinLnBrk="0" hangingPunct="0">
              <a:lnSpc>
                <a:spcPct val="120000"/>
              </a:lnSpc>
            </a:pPr>
            <a:r>
              <a:rPr lang="en-US" altLang="ko-KR" sz="1000" b="1" dirty="0" err="1" smtClean="0">
                <a:solidFill>
                  <a:srgbClr val="333333"/>
                </a:solidFill>
              </a:rPr>
              <a:t>Zuul</a:t>
            </a:r>
            <a:r>
              <a:rPr lang="en-US" altLang="ko-KR" sz="1000" b="1" dirty="0" smtClean="0">
                <a:solidFill>
                  <a:srgbClr val="333333"/>
                </a:solidFill>
              </a:rPr>
              <a:t> API G/W (proxy)</a:t>
            </a:r>
          </a:p>
        </p:txBody>
      </p:sp>
      <p:sp>
        <p:nvSpPr>
          <p:cNvPr id="59" name="Rectangle 160"/>
          <p:cNvSpPr>
            <a:spLocks noChangeArrowheads="1"/>
          </p:cNvSpPr>
          <p:nvPr/>
        </p:nvSpPr>
        <p:spPr bwMode="auto">
          <a:xfrm>
            <a:off x="3988345" y="4081024"/>
            <a:ext cx="1437598" cy="1707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 algn="ctr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scene3d>
            <a:camera prst="perspectiveFront"/>
            <a:lightRig rig="threePt" dir="t"/>
          </a:scene3d>
        </p:spPr>
        <p:txBody>
          <a:bodyPr lIns="0" tIns="18000" rIns="0" bIns="18000" anchor="ctr"/>
          <a:lstStyle/>
          <a:p>
            <a:pPr algn="ctr" eaLnBrk="0" latinLnBrk="0" hangingPunct="0">
              <a:lnSpc>
                <a:spcPct val="120000"/>
              </a:lnSpc>
            </a:pPr>
            <a:r>
              <a:rPr lang="en-US" altLang="ko-KR" sz="900" dirty="0" smtClean="0">
                <a:solidFill>
                  <a:srgbClr val="333333"/>
                </a:solidFill>
              </a:rPr>
              <a:t>Eureka</a:t>
            </a:r>
          </a:p>
        </p:txBody>
      </p:sp>
      <p:sp>
        <p:nvSpPr>
          <p:cNvPr id="60" name="Rectangle 160"/>
          <p:cNvSpPr>
            <a:spLocks noChangeArrowheads="1"/>
          </p:cNvSpPr>
          <p:nvPr/>
        </p:nvSpPr>
        <p:spPr bwMode="auto">
          <a:xfrm>
            <a:off x="3988352" y="3915102"/>
            <a:ext cx="1437598" cy="1707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 algn="ctr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scene3d>
            <a:camera prst="perspectiveFront"/>
            <a:lightRig rig="threePt" dir="t"/>
          </a:scene3d>
        </p:spPr>
        <p:txBody>
          <a:bodyPr lIns="0" tIns="18000" rIns="0" bIns="18000" anchor="ctr"/>
          <a:lstStyle/>
          <a:p>
            <a:pPr algn="ctr" eaLnBrk="0" latinLnBrk="0" hangingPunct="0">
              <a:lnSpc>
                <a:spcPct val="120000"/>
              </a:lnSpc>
            </a:pPr>
            <a:r>
              <a:rPr lang="en-US" altLang="ko-KR" sz="900" dirty="0" smtClean="0">
                <a:solidFill>
                  <a:srgbClr val="333333"/>
                </a:solidFill>
              </a:rPr>
              <a:t>CLB (Ribbon)</a:t>
            </a:r>
          </a:p>
        </p:txBody>
      </p:sp>
      <p:cxnSp>
        <p:nvCxnSpPr>
          <p:cNvPr id="62" name="꺾인 연결선 61"/>
          <p:cNvCxnSpPr>
            <a:stCxn id="23" idx="2"/>
            <a:endCxn id="58" idx="0"/>
          </p:cNvCxnSpPr>
          <p:nvPr/>
        </p:nvCxnSpPr>
        <p:spPr>
          <a:xfrm rot="5400000">
            <a:off x="4316576" y="3150369"/>
            <a:ext cx="784843" cy="3694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꺾인 연결선 199"/>
          <p:cNvCxnSpPr/>
          <p:nvPr/>
        </p:nvCxnSpPr>
        <p:spPr>
          <a:xfrm flipV="1">
            <a:off x="5425950" y="3400413"/>
            <a:ext cx="2652992" cy="448886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 88"/>
          <p:cNvCxnSpPr>
            <a:stCxn id="57" idx="1"/>
            <a:endCxn id="26" idx="1"/>
          </p:cNvCxnSpPr>
          <p:nvPr/>
        </p:nvCxnSpPr>
        <p:spPr>
          <a:xfrm flipH="1" flipV="1">
            <a:off x="1570924" y="3618481"/>
            <a:ext cx="2417427" cy="204387"/>
          </a:xfrm>
          <a:prstGeom prst="straightConnector1">
            <a:avLst/>
          </a:prstGeom>
          <a:ln w="15875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꺾인 연결선 64"/>
          <p:cNvCxnSpPr>
            <a:stCxn id="60" idx="3"/>
            <a:endCxn id="34" idx="0"/>
          </p:cNvCxnSpPr>
          <p:nvPr/>
        </p:nvCxnSpPr>
        <p:spPr>
          <a:xfrm>
            <a:off x="5425950" y="4000501"/>
            <a:ext cx="835788" cy="748744"/>
          </a:xfrm>
          <a:prstGeom prst="bentConnector2">
            <a:avLst/>
          </a:prstGeom>
          <a:ln w="15875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꺾인 연결선 65"/>
          <p:cNvCxnSpPr>
            <a:stCxn id="60" idx="1"/>
            <a:endCxn id="30" idx="0"/>
          </p:cNvCxnSpPr>
          <p:nvPr/>
        </p:nvCxnSpPr>
        <p:spPr>
          <a:xfrm rot="10800000" flipV="1">
            <a:off x="3023974" y="4000501"/>
            <a:ext cx="964378" cy="758184"/>
          </a:xfrm>
          <a:prstGeom prst="bentConnector2">
            <a:avLst/>
          </a:prstGeom>
          <a:ln w="15875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ectangle 160"/>
          <p:cNvSpPr>
            <a:spLocks noChangeArrowheads="1"/>
          </p:cNvSpPr>
          <p:nvPr/>
        </p:nvSpPr>
        <p:spPr bwMode="auto">
          <a:xfrm>
            <a:off x="8068551" y="4277665"/>
            <a:ext cx="1312830" cy="38653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 algn="ctr">
            <a:solidFill>
              <a:schemeClr val="accent3">
                <a:lumMod val="75000"/>
              </a:schemeClr>
            </a:solidFill>
            <a:miter lim="800000"/>
            <a:headEnd/>
            <a:tailEnd/>
          </a:ln>
          <a:scene3d>
            <a:camera prst="perspectiveFront"/>
            <a:lightRig rig="threePt" dir="t"/>
          </a:scene3d>
        </p:spPr>
        <p:txBody>
          <a:bodyPr lIns="0" tIns="18000" rIns="0" bIns="18000" anchor="ctr"/>
          <a:lstStyle/>
          <a:p>
            <a:pPr algn="ctr" eaLnBrk="0" latinLnBrk="0" hangingPunct="0">
              <a:lnSpc>
                <a:spcPct val="120000"/>
              </a:lnSpc>
            </a:pPr>
            <a:r>
              <a:rPr lang="en-US" altLang="ko-KR" sz="1000" b="1" dirty="0" err="1" smtClean="0">
                <a:solidFill>
                  <a:srgbClr val="333333"/>
                </a:solidFill>
              </a:rPr>
              <a:t>Hystrix</a:t>
            </a:r>
            <a:r>
              <a:rPr lang="en-US" altLang="ko-KR" sz="1000" b="1" dirty="0" smtClean="0">
                <a:solidFill>
                  <a:srgbClr val="333333"/>
                </a:solidFill>
              </a:rPr>
              <a:t> </a:t>
            </a:r>
            <a:r>
              <a:rPr lang="en-US" altLang="ko-KR" sz="1000" b="1" dirty="0" err="1" smtClean="0">
                <a:solidFill>
                  <a:srgbClr val="333333"/>
                </a:solidFill>
              </a:rPr>
              <a:t>Dashborad</a:t>
            </a:r>
            <a:endParaRPr lang="en-US" altLang="ko-KR" sz="1000" b="1" dirty="0">
              <a:solidFill>
                <a:srgbClr val="333333"/>
              </a:solidFill>
            </a:endParaRPr>
          </a:p>
        </p:txBody>
      </p:sp>
      <p:sp>
        <p:nvSpPr>
          <p:cNvPr id="68" name="Rectangle 160"/>
          <p:cNvSpPr>
            <a:spLocks noChangeArrowheads="1"/>
          </p:cNvSpPr>
          <p:nvPr/>
        </p:nvSpPr>
        <p:spPr bwMode="auto">
          <a:xfrm>
            <a:off x="5608286" y="5102262"/>
            <a:ext cx="1306907" cy="1707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 algn="ctr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scene3d>
            <a:camera prst="perspectiveFront"/>
            <a:lightRig rig="threePt" dir="t"/>
          </a:scene3d>
        </p:spPr>
        <p:txBody>
          <a:bodyPr lIns="0" tIns="18000" rIns="0" bIns="18000" anchor="ctr"/>
          <a:lstStyle/>
          <a:p>
            <a:pPr algn="ctr" eaLnBrk="0" latinLnBrk="0" hangingPunct="0">
              <a:lnSpc>
                <a:spcPct val="120000"/>
              </a:lnSpc>
            </a:pPr>
            <a:r>
              <a:rPr lang="en-US" altLang="ko-KR" sz="1000" dirty="0">
                <a:solidFill>
                  <a:srgbClr val="333333"/>
                </a:solidFill>
              </a:rPr>
              <a:t>CLB (Ribbon)</a:t>
            </a:r>
            <a:endParaRPr lang="en-US" altLang="ko-KR" sz="1000" dirty="0" smtClean="0">
              <a:solidFill>
                <a:srgbClr val="333333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2008929" y="6296287"/>
            <a:ext cx="56675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샘플 어플리케이션 소스 </a:t>
            </a:r>
            <a:r>
              <a:rPr lang="en-US" altLang="ko-KR" sz="1200" b="1" dirty="0" smtClean="0"/>
              <a:t>: https</a:t>
            </a:r>
            <a:r>
              <a:rPr lang="en-US" altLang="ko-KR" sz="1200" b="1" dirty="0"/>
              <a:t>://github.com/PaaS-TA/SPRING-CLOUD-SAMPLE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33888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2426113" cy="332399"/>
            <a:chOff x="802399" y="1030552"/>
            <a:chExt cx="2426113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2426113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전환 고려 대상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Ⅳ. App </a:t>
            </a:r>
            <a:r>
              <a:rPr lang="ko-KR" altLang="en-US" kern="0" dirty="0" smtClean="0">
                <a:solidFill>
                  <a:srgbClr val="000000"/>
                </a:solidFill>
                <a:latin typeface="+mj-ea"/>
                <a:ea typeface="+mj-ea"/>
              </a:rPr>
              <a:t>전환 시 고려사항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8150" y="1380832"/>
            <a:ext cx="879920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비즈니스 요구에 </a:t>
            </a:r>
            <a:r>
              <a:rPr kumimoji="1" lang="en-US" altLang="ko-KR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Speedy </a:t>
            </a:r>
            <a:r>
              <a:rPr kumimoji="1" lang="ko-KR" altLang="en-US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하게 대응해야 하는 업무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ko-KR" altLang="en-US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지속적 통합과 배포를 안정적으로 수행해야 하는 업무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ko-KR" altLang="en-US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과도하게 거대한 단일 시스템이라 유지보수가 어려운 업무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ko-KR" altLang="en-US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순간적인 부하 예측이 어려워 유연한 </a:t>
            </a:r>
            <a:r>
              <a:rPr kumimoji="1" lang="en-US" altLang="ko-KR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Scaling</a:t>
            </a:r>
            <a:r>
              <a:rPr kumimoji="1" lang="ko-KR" altLang="en-US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이 필요한 업무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ko-KR" altLang="en-US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노후화 되어 신기술을 적용하여 재개발을 해야 하는 </a:t>
            </a:r>
            <a:r>
              <a:rPr kumimoji="1" lang="ko-KR" altLang="en-US" sz="2400" b="1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업무</a:t>
            </a:r>
            <a:endParaRPr kumimoji="1" lang="ko-KR" altLang="en-US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065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4691157" cy="332399"/>
            <a:chOff x="802399" y="1030552"/>
            <a:chExt cx="4691157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4691157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Cloud Native </a:t>
              </a:r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성숙도 모델 참조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dirty="0">
                <a:solidFill>
                  <a:srgbClr val="000000"/>
                </a:solidFill>
                <a:latin typeface="+mj-ea"/>
              </a:rPr>
              <a:t>Ⅳ</a:t>
            </a: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. App </a:t>
            </a:r>
            <a:r>
              <a:rPr lang="ko-KR" altLang="en-US" kern="0" dirty="0" smtClean="0">
                <a:solidFill>
                  <a:srgbClr val="000000"/>
                </a:solidFill>
                <a:latin typeface="+mj-ea"/>
                <a:ea typeface="+mj-ea"/>
              </a:rPr>
              <a:t>전환 시 고려사항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518160" y="1123769"/>
            <a:ext cx="8812273" cy="5149547"/>
            <a:chOff x="537210" y="950728"/>
            <a:chExt cx="8812273" cy="5149547"/>
          </a:xfrm>
        </p:grpSpPr>
        <p:sp>
          <p:nvSpPr>
            <p:cNvPr id="20" name="자유형 19"/>
            <p:cNvSpPr/>
            <p:nvPr/>
          </p:nvSpPr>
          <p:spPr>
            <a:xfrm>
              <a:off x="3709627" y="1015927"/>
              <a:ext cx="5639856" cy="635623"/>
            </a:xfrm>
            <a:custGeom>
              <a:avLst/>
              <a:gdLst>
                <a:gd name="connsiteX0" fmla="*/ 105939 w 635622"/>
                <a:gd name="connsiteY0" fmla="*/ 0 h 5639855"/>
                <a:gd name="connsiteX1" fmla="*/ 529683 w 635622"/>
                <a:gd name="connsiteY1" fmla="*/ 0 h 5639855"/>
                <a:gd name="connsiteX2" fmla="*/ 635622 w 635622"/>
                <a:gd name="connsiteY2" fmla="*/ 105939 h 5639855"/>
                <a:gd name="connsiteX3" fmla="*/ 635622 w 635622"/>
                <a:gd name="connsiteY3" fmla="*/ 5639855 h 5639855"/>
                <a:gd name="connsiteX4" fmla="*/ 635622 w 635622"/>
                <a:gd name="connsiteY4" fmla="*/ 5639855 h 5639855"/>
                <a:gd name="connsiteX5" fmla="*/ 0 w 635622"/>
                <a:gd name="connsiteY5" fmla="*/ 5639855 h 5639855"/>
                <a:gd name="connsiteX6" fmla="*/ 0 w 635622"/>
                <a:gd name="connsiteY6" fmla="*/ 5639855 h 5639855"/>
                <a:gd name="connsiteX7" fmla="*/ 0 w 635622"/>
                <a:gd name="connsiteY7" fmla="*/ 105939 h 5639855"/>
                <a:gd name="connsiteX8" fmla="*/ 105939 w 635622"/>
                <a:gd name="connsiteY8" fmla="*/ 0 h 56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22" h="5639855">
                  <a:moveTo>
                    <a:pt x="635622" y="939997"/>
                  </a:moveTo>
                  <a:lnTo>
                    <a:pt x="635622" y="4699858"/>
                  </a:lnTo>
                  <a:cubicBezTo>
                    <a:pt x="635622" y="5218997"/>
                    <a:pt x="630276" y="5639851"/>
                    <a:pt x="623682" y="5639851"/>
                  </a:cubicBezTo>
                  <a:lnTo>
                    <a:pt x="0" y="5639851"/>
                  </a:lnTo>
                  <a:lnTo>
                    <a:pt x="0" y="5639851"/>
                  </a:lnTo>
                  <a:lnTo>
                    <a:pt x="0" y="4"/>
                  </a:lnTo>
                  <a:lnTo>
                    <a:pt x="0" y="4"/>
                  </a:lnTo>
                  <a:lnTo>
                    <a:pt x="623682" y="4"/>
                  </a:lnTo>
                  <a:cubicBezTo>
                    <a:pt x="630276" y="4"/>
                    <a:pt x="635622" y="420858"/>
                    <a:pt x="635622" y="939997"/>
                  </a:cubicBezTo>
                  <a:close/>
                </a:path>
              </a:pathLst>
            </a:custGeom>
            <a:solidFill>
              <a:srgbClr val="4F81BD">
                <a:alpha val="90000"/>
                <a:tint val="40000"/>
                <a:hueOff val="0"/>
                <a:satOff val="0"/>
                <a:lumOff val="0"/>
                <a:alphaOff val="0"/>
              </a:srgbClr>
            </a:solidFill>
            <a:ln w="25400" cap="flat" cmpd="sng" algn="ctr">
              <a:solidFill>
                <a:srgbClr val="4F81BD">
                  <a:alpha val="90000"/>
                  <a:tint val="40000"/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txBody>
            <a:bodyPr spcFirstLastPara="0" vert="horz" wrap="square" lIns="247651" tIns="154854" rIns="278679" bIns="154855" numCol="1" spcCol="1270" anchor="ctr" anchorCtr="0">
              <a:noAutofit/>
            </a:bodyPr>
            <a:lstStyle/>
            <a:p>
              <a:pPr marL="114300" marR="0" lvl="1" indent="-114300" defTabSz="62230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1" lang="en-US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Micro-service </a:t>
              </a:r>
              <a:r>
                <a:rPr kumimoji="1" lang="ko-KR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구조와 원리</a:t>
              </a:r>
            </a:p>
            <a:p>
              <a:pPr marL="114300" marR="0" lvl="1" indent="-114300" defTabSz="62230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1" lang="en-US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API </a:t>
              </a:r>
              <a:r>
                <a:rPr kumimoji="1" lang="ko-KR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기반의 설계</a:t>
              </a: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537210" y="950728"/>
              <a:ext cx="3172418" cy="788880"/>
            </a:xfrm>
            <a:custGeom>
              <a:avLst/>
              <a:gdLst>
                <a:gd name="connsiteX0" fmla="*/ 0 w 3172418"/>
                <a:gd name="connsiteY0" fmla="*/ 131483 h 788880"/>
                <a:gd name="connsiteX1" fmla="*/ 131483 w 3172418"/>
                <a:gd name="connsiteY1" fmla="*/ 0 h 788880"/>
                <a:gd name="connsiteX2" fmla="*/ 3040935 w 3172418"/>
                <a:gd name="connsiteY2" fmla="*/ 0 h 788880"/>
                <a:gd name="connsiteX3" fmla="*/ 3172418 w 3172418"/>
                <a:gd name="connsiteY3" fmla="*/ 131483 h 788880"/>
                <a:gd name="connsiteX4" fmla="*/ 3172418 w 3172418"/>
                <a:gd name="connsiteY4" fmla="*/ 657397 h 788880"/>
                <a:gd name="connsiteX5" fmla="*/ 3040935 w 3172418"/>
                <a:gd name="connsiteY5" fmla="*/ 788880 h 788880"/>
                <a:gd name="connsiteX6" fmla="*/ 131483 w 3172418"/>
                <a:gd name="connsiteY6" fmla="*/ 788880 h 788880"/>
                <a:gd name="connsiteX7" fmla="*/ 0 w 3172418"/>
                <a:gd name="connsiteY7" fmla="*/ 657397 h 788880"/>
                <a:gd name="connsiteX8" fmla="*/ 0 w 3172418"/>
                <a:gd name="connsiteY8" fmla="*/ 131483 h 78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72418" h="788880">
                  <a:moveTo>
                    <a:pt x="0" y="131483"/>
                  </a:moveTo>
                  <a:cubicBezTo>
                    <a:pt x="0" y="58867"/>
                    <a:pt x="58867" y="0"/>
                    <a:pt x="131483" y="0"/>
                  </a:cubicBezTo>
                  <a:lnTo>
                    <a:pt x="3040935" y="0"/>
                  </a:lnTo>
                  <a:cubicBezTo>
                    <a:pt x="3113551" y="0"/>
                    <a:pt x="3172418" y="58867"/>
                    <a:pt x="3172418" y="131483"/>
                  </a:cubicBezTo>
                  <a:lnTo>
                    <a:pt x="3172418" y="657397"/>
                  </a:lnTo>
                  <a:cubicBezTo>
                    <a:pt x="3172418" y="730013"/>
                    <a:pt x="3113551" y="788880"/>
                    <a:pt x="3040935" y="788880"/>
                  </a:cubicBezTo>
                  <a:lnTo>
                    <a:pt x="131483" y="788880"/>
                  </a:lnTo>
                  <a:cubicBezTo>
                    <a:pt x="58867" y="788880"/>
                    <a:pt x="0" y="730013"/>
                    <a:pt x="0" y="657397"/>
                  </a:cubicBezTo>
                  <a:lnTo>
                    <a:pt x="0" y="131483"/>
                  </a:lnTo>
                  <a:close/>
                </a:path>
              </a:pathLst>
            </a:custGeom>
            <a:solidFill>
              <a:srgbClr val="4F81BD">
                <a:hueOff val="0"/>
                <a:satOff val="0"/>
                <a:lumOff val="0"/>
                <a:alphaOff val="0"/>
              </a:srgbClr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  <p:txBody>
            <a:bodyPr spcFirstLastPara="0" vert="horz" wrap="square" lIns="149000" tIns="93755" rIns="149000" bIns="93755" numCol="1" spcCol="1270" anchor="ctr" anchorCtr="0">
              <a:noAutofit/>
            </a:bodyPr>
            <a:lstStyle/>
            <a:p>
              <a:pPr marL="0" marR="0" lvl="0" indent="0" algn="ctr" defTabSz="128905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Cloud Native</a:t>
              </a:r>
              <a:endParaRPr kumimoji="1" lang="ko-KR" altLang="en-US" sz="2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3703434" y="1714742"/>
              <a:ext cx="5628846" cy="1697039"/>
            </a:xfrm>
            <a:custGeom>
              <a:avLst/>
              <a:gdLst>
                <a:gd name="connsiteX0" fmla="*/ 282845 w 1697038"/>
                <a:gd name="connsiteY0" fmla="*/ 0 h 5628845"/>
                <a:gd name="connsiteX1" fmla="*/ 1414193 w 1697038"/>
                <a:gd name="connsiteY1" fmla="*/ 0 h 5628845"/>
                <a:gd name="connsiteX2" fmla="*/ 1697038 w 1697038"/>
                <a:gd name="connsiteY2" fmla="*/ 282845 h 5628845"/>
                <a:gd name="connsiteX3" fmla="*/ 1697038 w 1697038"/>
                <a:gd name="connsiteY3" fmla="*/ 5628845 h 5628845"/>
                <a:gd name="connsiteX4" fmla="*/ 1697038 w 1697038"/>
                <a:gd name="connsiteY4" fmla="*/ 5628845 h 5628845"/>
                <a:gd name="connsiteX5" fmla="*/ 0 w 1697038"/>
                <a:gd name="connsiteY5" fmla="*/ 5628845 h 5628845"/>
                <a:gd name="connsiteX6" fmla="*/ 0 w 1697038"/>
                <a:gd name="connsiteY6" fmla="*/ 5628845 h 5628845"/>
                <a:gd name="connsiteX7" fmla="*/ 0 w 1697038"/>
                <a:gd name="connsiteY7" fmla="*/ 282845 h 5628845"/>
                <a:gd name="connsiteX8" fmla="*/ 282845 w 1697038"/>
                <a:gd name="connsiteY8" fmla="*/ 0 h 5628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038" h="5628845">
                  <a:moveTo>
                    <a:pt x="1697038" y="938160"/>
                  </a:moveTo>
                  <a:lnTo>
                    <a:pt x="1697038" y="4690685"/>
                  </a:lnTo>
                  <a:cubicBezTo>
                    <a:pt x="1697038" y="5208816"/>
                    <a:pt x="1658859" y="5628843"/>
                    <a:pt x="1611763" y="5628843"/>
                  </a:cubicBezTo>
                  <a:lnTo>
                    <a:pt x="0" y="5628843"/>
                  </a:lnTo>
                  <a:lnTo>
                    <a:pt x="0" y="5628843"/>
                  </a:lnTo>
                  <a:lnTo>
                    <a:pt x="0" y="2"/>
                  </a:lnTo>
                  <a:lnTo>
                    <a:pt x="0" y="2"/>
                  </a:lnTo>
                  <a:lnTo>
                    <a:pt x="1611763" y="2"/>
                  </a:lnTo>
                  <a:cubicBezTo>
                    <a:pt x="1658859" y="2"/>
                    <a:pt x="1697038" y="420029"/>
                    <a:pt x="1697038" y="938160"/>
                  </a:cubicBezTo>
                  <a:close/>
                </a:path>
              </a:pathLst>
            </a:custGeom>
            <a:solidFill>
              <a:srgbClr val="4F81BD">
                <a:alpha val="90000"/>
                <a:tint val="40000"/>
                <a:hueOff val="0"/>
                <a:satOff val="0"/>
                <a:lumOff val="0"/>
                <a:alphaOff val="0"/>
              </a:srgbClr>
            </a:solidFill>
            <a:ln w="25400" cap="flat" cmpd="sng" algn="ctr">
              <a:solidFill>
                <a:srgbClr val="4F81BD">
                  <a:alpha val="90000"/>
                  <a:tint val="40000"/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txBody>
            <a:bodyPr spcFirstLastPara="0" vert="horz" wrap="square" lIns="247651" tIns="206668" rIns="330493" bIns="206669" numCol="1" spcCol="1270" anchor="ctr" anchorCtr="0">
              <a:noAutofit/>
            </a:bodyPr>
            <a:lstStyle/>
            <a:p>
              <a:pPr marL="114300" marR="0" lvl="1" indent="-114300" defTabSz="62230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1" lang="ko-KR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결함을 허용한 </a:t>
              </a:r>
              <a:r>
                <a:rPr kumimoji="1" lang="ko-KR" alt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탄력있는</a:t>
              </a:r>
              <a:r>
                <a:rPr kumimoji="1" lang="ko-KR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디자인</a:t>
              </a:r>
            </a:p>
            <a:p>
              <a:pPr marL="114300" marR="0" lvl="1" indent="-114300" defTabSz="62230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1" lang="ko-KR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다양한 시스템 간의 상호 운용되도록 구현</a:t>
              </a:r>
            </a:p>
            <a:p>
              <a:pPr marL="114300" marR="0" lvl="1" indent="-114300" defTabSz="62230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1" lang="ko-KR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번들 측정 및 모니터링</a:t>
              </a:r>
            </a:p>
            <a:p>
              <a:pPr marL="114300" marR="0" lvl="1" indent="-114300" defTabSz="62230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1" lang="ko-KR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전환 대상 </a:t>
              </a:r>
              <a:r>
                <a:rPr kumimoji="1" lang="en-US" altLang="ko-KR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App</a:t>
              </a:r>
              <a:r>
                <a:rPr kumimoji="1" lang="ko-KR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의 장애 감내 보장</a:t>
              </a:r>
            </a:p>
          </p:txBody>
        </p:sp>
        <p:sp>
          <p:nvSpPr>
            <p:cNvPr id="23" name="자유형 22"/>
            <p:cNvSpPr/>
            <p:nvPr/>
          </p:nvSpPr>
          <p:spPr>
            <a:xfrm>
              <a:off x="537210" y="2221701"/>
              <a:ext cx="3166225" cy="788880"/>
            </a:xfrm>
            <a:custGeom>
              <a:avLst/>
              <a:gdLst>
                <a:gd name="connsiteX0" fmla="*/ 0 w 3166225"/>
                <a:gd name="connsiteY0" fmla="*/ 131483 h 788880"/>
                <a:gd name="connsiteX1" fmla="*/ 131483 w 3166225"/>
                <a:gd name="connsiteY1" fmla="*/ 0 h 788880"/>
                <a:gd name="connsiteX2" fmla="*/ 3034742 w 3166225"/>
                <a:gd name="connsiteY2" fmla="*/ 0 h 788880"/>
                <a:gd name="connsiteX3" fmla="*/ 3166225 w 3166225"/>
                <a:gd name="connsiteY3" fmla="*/ 131483 h 788880"/>
                <a:gd name="connsiteX4" fmla="*/ 3166225 w 3166225"/>
                <a:gd name="connsiteY4" fmla="*/ 657397 h 788880"/>
                <a:gd name="connsiteX5" fmla="*/ 3034742 w 3166225"/>
                <a:gd name="connsiteY5" fmla="*/ 788880 h 788880"/>
                <a:gd name="connsiteX6" fmla="*/ 131483 w 3166225"/>
                <a:gd name="connsiteY6" fmla="*/ 788880 h 788880"/>
                <a:gd name="connsiteX7" fmla="*/ 0 w 3166225"/>
                <a:gd name="connsiteY7" fmla="*/ 657397 h 788880"/>
                <a:gd name="connsiteX8" fmla="*/ 0 w 3166225"/>
                <a:gd name="connsiteY8" fmla="*/ 131483 h 78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225" h="788880">
                  <a:moveTo>
                    <a:pt x="0" y="131483"/>
                  </a:moveTo>
                  <a:cubicBezTo>
                    <a:pt x="0" y="58867"/>
                    <a:pt x="58867" y="0"/>
                    <a:pt x="131483" y="0"/>
                  </a:cubicBezTo>
                  <a:lnTo>
                    <a:pt x="3034742" y="0"/>
                  </a:lnTo>
                  <a:cubicBezTo>
                    <a:pt x="3107358" y="0"/>
                    <a:pt x="3166225" y="58867"/>
                    <a:pt x="3166225" y="131483"/>
                  </a:cubicBezTo>
                  <a:lnTo>
                    <a:pt x="3166225" y="657397"/>
                  </a:lnTo>
                  <a:cubicBezTo>
                    <a:pt x="3166225" y="730013"/>
                    <a:pt x="3107358" y="788880"/>
                    <a:pt x="3034742" y="788880"/>
                  </a:cubicBezTo>
                  <a:lnTo>
                    <a:pt x="131483" y="788880"/>
                  </a:lnTo>
                  <a:cubicBezTo>
                    <a:pt x="58867" y="788880"/>
                    <a:pt x="0" y="730013"/>
                    <a:pt x="0" y="657397"/>
                  </a:cubicBezTo>
                  <a:lnTo>
                    <a:pt x="0" y="131483"/>
                  </a:lnTo>
                  <a:close/>
                </a:path>
              </a:pathLst>
            </a:custGeom>
            <a:solidFill>
              <a:srgbClr val="4F81BD">
                <a:hueOff val="0"/>
                <a:satOff val="0"/>
                <a:lumOff val="0"/>
                <a:alphaOff val="0"/>
              </a:srgbClr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  <p:txBody>
            <a:bodyPr spcFirstLastPara="0" vert="horz" wrap="square" lIns="149000" tIns="93755" rIns="149000" bIns="93755" numCol="1" spcCol="1270" anchor="ctr" anchorCtr="0">
              <a:noAutofit/>
            </a:bodyPr>
            <a:lstStyle/>
            <a:p>
              <a:pPr marL="0" marR="0" lvl="0" indent="0" algn="ctr" defTabSz="128905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2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Cloud Resilient</a:t>
              </a:r>
              <a:endParaRPr kumimoji="1" lang="ko-KR" altLang="en-US" sz="2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3706530" y="3477333"/>
              <a:ext cx="5634347" cy="1363885"/>
            </a:xfrm>
            <a:custGeom>
              <a:avLst/>
              <a:gdLst>
                <a:gd name="connsiteX0" fmla="*/ 227319 w 1363885"/>
                <a:gd name="connsiteY0" fmla="*/ 0 h 5634347"/>
                <a:gd name="connsiteX1" fmla="*/ 1136566 w 1363885"/>
                <a:gd name="connsiteY1" fmla="*/ 0 h 5634347"/>
                <a:gd name="connsiteX2" fmla="*/ 1363885 w 1363885"/>
                <a:gd name="connsiteY2" fmla="*/ 227319 h 5634347"/>
                <a:gd name="connsiteX3" fmla="*/ 1363885 w 1363885"/>
                <a:gd name="connsiteY3" fmla="*/ 5634347 h 5634347"/>
                <a:gd name="connsiteX4" fmla="*/ 1363885 w 1363885"/>
                <a:gd name="connsiteY4" fmla="*/ 5634347 h 5634347"/>
                <a:gd name="connsiteX5" fmla="*/ 0 w 1363885"/>
                <a:gd name="connsiteY5" fmla="*/ 5634347 h 5634347"/>
                <a:gd name="connsiteX6" fmla="*/ 0 w 1363885"/>
                <a:gd name="connsiteY6" fmla="*/ 5634347 h 5634347"/>
                <a:gd name="connsiteX7" fmla="*/ 0 w 1363885"/>
                <a:gd name="connsiteY7" fmla="*/ 227319 h 5634347"/>
                <a:gd name="connsiteX8" fmla="*/ 227319 w 1363885"/>
                <a:gd name="connsiteY8" fmla="*/ 0 h 5634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3885" h="5634347">
                  <a:moveTo>
                    <a:pt x="1363885" y="939078"/>
                  </a:moveTo>
                  <a:lnTo>
                    <a:pt x="1363885" y="4695269"/>
                  </a:lnTo>
                  <a:cubicBezTo>
                    <a:pt x="1363885" y="5213908"/>
                    <a:pt x="1339249" y="5634347"/>
                    <a:pt x="1308859" y="5634347"/>
                  </a:cubicBezTo>
                  <a:lnTo>
                    <a:pt x="0" y="5634347"/>
                  </a:lnTo>
                  <a:lnTo>
                    <a:pt x="0" y="5634347"/>
                  </a:lnTo>
                  <a:lnTo>
                    <a:pt x="0" y="0"/>
                  </a:lnTo>
                  <a:lnTo>
                    <a:pt x="0" y="0"/>
                  </a:lnTo>
                  <a:lnTo>
                    <a:pt x="1308859" y="0"/>
                  </a:lnTo>
                  <a:cubicBezTo>
                    <a:pt x="1339249" y="0"/>
                    <a:pt x="1363885" y="420439"/>
                    <a:pt x="1363885" y="939078"/>
                  </a:cubicBezTo>
                  <a:close/>
                </a:path>
              </a:pathLst>
            </a:custGeom>
            <a:solidFill>
              <a:srgbClr val="4F81BD">
                <a:alpha val="90000"/>
                <a:tint val="40000"/>
                <a:hueOff val="0"/>
                <a:satOff val="0"/>
                <a:lumOff val="0"/>
                <a:alphaOff val="0"/>
              </a:srgbClr>
            </a:solidFill>
            <a:ln w="25400" cap="flat" cmpd="sng" algn="ctr">
              <a:solidFill>
                <a:srgbClr val="4F81BD">
                  <a:alpha val="90000"/>
                  <a:tint val="40000"/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txBody>
            <a:bodyPr spcFirstLastPara="0" vert="horz" wrap="square" lIns="247651" tIns="190404" rIns="314228" bIns="190404" numCol="1" spcCol="1270" anchor="ctr" anchorCtr="0">
              <a:noAutofit/>
            </a:bodyPr>
            <a:lstStyle/>
            <a:p>
              <a:pPr marL="114300" marR="0" lvl="1" indent="-114300" defTabSz="62230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1" lang="en-US" altLang="ko-KR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12 Factor App </a:t>
              </a:r>
              <a:r>
                <a:rPr kumimoji="1" lang="ko-KR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준수</a:t>
              </a:r>
              <a:endPara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114300" marR="0" lvl="1" indent="-114300" defTabSz="62230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1" lang="ko-KR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수평적 확장 지원</a:t>
              </a:r>
              <a:endParaRPr kumimoji="1" lang="ko-KR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114300" marR="0" lvl="1" indent="-114300" defTabSz="62230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1" lang="ko-KR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고 가용성을 위해 플랫폼을 활용</a:t>
              </a:r>
              <a:endParaRPr kumimoji="1" lang="ko-KR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>
              <a:off x="537210" y="3791607"/>
              <a:ext cx="3169320" cy="788880"/>
            </a:xfrm>
            <a:custGeom>
              <a:avLst/>
              <a:gdLst>
                <a:gd name="connsiteX0" fmla="*/ 0 w 3169320"/>
                <a:gd name="connsiteY0" fmla="*/ 131483 h 788880"/>
                <a:gd name="connsiteX1" fmla="*/ 131483 w 3169320"/>
                <a:gd name="connsiteY1" fmla="*/ 0 h 788880"/>
                <a:gd name="connsiteX2" fmla="*/ 3037837 w 3169320"/>
                <a:gd name="connsiteY2" fmla="*/ 0 h 788880"/>
                <a:gd name="connsiteX3" fmla="*/ 3169320 w 3169320"/>
                <a:gd name="connsiteY3" fmla="*/ 131483 h 788880"/>
                <a:gd name="connsiteX4" fmla="*/ 3169320 w 3169320"/>
                <a:gd name="connsiteY4" fmla="*/ 657397 h 788880"/>
                <a:gd name="connsiteX5" fmla="*/ 3037837 w 3169320"/>
                <a:gd name="connsiteY5" fmla="*/ 788880 h 788880"/>
                <a:gd name="connsiteX6" fmla="*/ 131483 w 3169320"/>
                <a:gd name="connsiteY6" fmla="*/ 788880 h 788880"/>
                <a:gd name="connsiteX7" fmla="*/ 0 w 3169320"/>
                <a:gd name="connsiteY7" fmla="*/ 657397 h 788880"/>
                <a:gd name="connsiteX8" fmla="*/ 0 w 3169320"/>
                <a:gd name="connsiteY8" fmla="*/ 131483 h 78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9320" h="788880">
                  <a:moveTo>
                    <a:pt x="0" y="131483"/>
                  </a:moveTo>
                  <a:cubicBezTo>
                    <a:pt x="0" y="58867"/>
                    <a:pt x="58867" y="0"/>
                    <a:pt x="131483" y="0"/>
                  </a:cubicBezTo>
                  <a:lnTo>
                    <a:pt x="3037837" y="0"/>
                  </a:lnTo>
                  <a:cubicBezTo>
                    <a:pt x="3110453" y="0"/>
                    <a:pt x="3169320" y="58867"/>
                    <a:pt x="3169320" y="131483"/>
                  </a:cubicBezTo>
                  <a:lnTo>
                    <a:pt x="3169320" y="657397"/>
                  </a:lnTo>
                  <a:cubicBezTo>
                    <a:pt x="3169320" y="730013"/>
                    <a:pt x="3110453" y="788880"/>
                    <a:pt x="3037837" y="788880"/>
                  </a:cubicBezTo>
                  <a:lnTo>
                    <a:pt x="131483" y="788880"/>
                  </a:lnTo>
                  <a:cubicBezTo>
                    <a:pt x="58867" y="788880"/>
                    <a:pt x="0" y="730013"/>
                    <a:pt x="0" y="657397"/>
                  </a:cubicBezTo>
                  <a:lnTo>
                    <a:pt x="0" y="131483"/>
                  </a:lnTo>
                  <a:close/>
                </a:path>
              </a:pathLst>
            </a:custGeom>
            <a:solidFill>
              <a:srgbClr val="4F81BD">
                <a:hueOff val="0"/>
                <a:satOff val="0"/>
                <a:lumOff val="0"/>
                <a:alphaOff val="0"/>
              </a:srgbClr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  <p:txBody>
            <a:bodyPr spcFirstLastPara="0" vert="horz" wrap="square" lIns="149000" tIns="93755" rIns="149000" bIns="93755" numCol="1" spcCol="1270" anchor="ctr" anchorCtr="0">
              <a:noAutofit/>
            </a:bodyPr>
            <a:lstStyle/>
            <a:p>
              <a:pPr marL="0" marR="0" lvl="0" indent="0" algn="ctr" defTabSz="128905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Cloud Friendly</a:t>
              </a:r>
            </a:p>
          </p:txBody>
        </p:sp>
        <p:sp>
          <p:nvSpPr>
            <p:cNvPr id="26" name="자유형 25"/>
            <p:cNvSpPr/>
            <p:nvPr/>
          </p:nvSpPr>
          <p:spPr>
            <a:xfrm>
              <a:off x="3706530" y="4908202"/>
              <a:ext cx="5634347" cy="1192073"/>
            </a:xfrm>
            <a:custGeom>
              <a:avLst/>
              <a:gdLst>
                <a:gd name="connsiteX0" fmla="*/ 198683 w 1192073"/>
                <a:gd name="connsiteY0" fmla="*/ 0 h 5634347"/>
                <a:gd name="connsiteX1" fmla="*/ 993390 w 1192073"/>
                <a:gd name="connsiteY1" fmla="*/ 0 h 5634347"/>
                <a:gd name="connsiteX2" fmla="*/ 1192073 w 1192073"/>
                <a:gd name="connsiteY2" fmla="*/ 198683 h 5634347"/>
                <a:gd name="connsiteX3" fmla="*/ 1192073 w 1192073"/>
                <a:gd name="connsiteY3" fmla="*/ 5634347 h 5634347"/>
                <a:gd name="connsiteX4" fmla="*/ 1192073 w 1192073"/>
                <a:gd name="connsiteY4" fmla="*/ 5634347 h 5634347"/>
                <a:gd name="connsiteX5" fmla="*/ 0 w 1192073"/>
                <a:gd name="connsiteY5" fmla="*/ 5634347 h 5634347"/>
                <a:gd name="connsiteX6" fmla="*/ 0 w 1192073"/>
                <a:gd name="connsiteY6" fmla="*/ 5634347 h 5634347"/>
                <a:gd name="connsiteX7" fmla="*/ 0 w 1192073"/>
                <a:gd name="connsiteY7" fmla="*/ 198683 h 5634347"/>
                <a:gd name="connsiteX8" fmla="*/ 198683 w 1192073"/>
                <a:gd name="connsiteY8" fmla="*/ 0 h 5634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2073" h="5634347">
                  <a:moveTo>
                    <a:pt x="1192073" y="939078"/>
                  </a:moveTo>
                  <a:lnTo>
                    <a:pt x="1192073" y="4695269"/>
                  </a:lnTo>
                  <a:cubicBezTo>
                    <a:pt x="1192073" y="5213910"/>
                    <a:pt x="1173253" y="5634347"/>
                    <a:pt x="1150037" y="5634347"/>
                  </a:cubicBezTo>
                  <a:lnTo>
                    <a:pt x="0" y="5634347"/>
                  </a:lnTo>
                  <a:lnTo>
                    <a:pt x="0" y="5634347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50037" y="0"/>
                  </a:lnTo>
                  <a:cubicBezTo>
                    <a:pt x="1173253" y="0"/>
                    <a:pt x="1192073" y="420437"/>
                    <a:pt x="1192073" y="939078"/>
                  </a:cubicBezTo>
                  <a:close/>
                </a:path>
              </a:pathLst>
            </a:custGeom>
            <a:solidFill>
              <a:srgbClr val="4F81BD">
                <a:alpha val="90000"/>
                <a:tint val="40000"/>
                <a:hueOff val="0"/>
                <a:satOff val="0"/>
                <a:lumOff val="0"/>
                <a:alphaOff val="0"/>
              </a:srgbClr>
            </a:solidFill>
            <a:ln w="25400" cap="flat" cmpd="sng" algn="ctr">
              <a:solidFill>
                <a:srgbClr val="4F81BD">
                  <a:alpha val="90000"/>
                  <a:tint val="40000"/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txBody>
            <a:bodyPr spcFirstLastPara="0" vert="horz" wrap="square" lIns="247650" tIns="182017" rIns="305842" bIns="182017" numCol="1" spcCol="1270" anchor="ctr" anchorCtr="0">
              <a:noAutofit/>
            </a:bodyPr>
            <a:lstStyle/>
            <a:p>
              <a:pPr marL="114300" marR="0" lvl="1" indent="-114300" defTabSz="62230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1" lang="en-US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Shared Storage</a:t>
              </a:r>
              <a:r>
                <a:rPr kumimoji="1" lang="ko-KR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를 사용</a:t>
              </a:r>
            </a:p>
            <a:p>
              <a:pPr marL="114300" marR="0" lvl="1" indent="-114300" defTabSz="62230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1" lang="ko-KR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기존 </a:t>
              </a:r>
              <a:r>
                <a:rPr kumimoji="1" lang="en-US" altLang="ko-KR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App</a:t>
              </a:r>
              <a:r>
                <a:rPr kumimoji="1" lang="ko-KR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을 구조 변경 배포</a:t>
              </a:r>
            </a:p>
            <a:p>
              <a:pPr marL="114300" marR="0" lvl="1" indent="-114300" defTabSz="62230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1" lang="ko-KR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플랫폼에서 네트워킹 및 포트 관리</a:t>
              </a:r>
            </a:p>
            <a:p>
              <a:pPr marL="114300" marR="0" lvl="1" indent="-114300" defTabSz="62230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1" lang="ko-KR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플랫폼에서 제공하는 서비스 사용</a:t>
              </a: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537210" y="5109031"/>
              <a:ext cx="3169320" cy="788880"/>
            </a:xfrm>
            <a:custGeom>
              <a:avLst/>
              <a:gdLst>
                <a:gd name="connsiteX0" fmla="*/ 0 w 3169320"/>
                <a:gd name="connsiteY0" fmla="*/ 131483 h 788880"/>
                <a:gd name="connsiteX1" fmla="*/ 131483 w 3169320"/>
                <a:gd name="connsiteY1" fmla="*/ 0 h 788880"/>
                <a:gd name="connsiteX2" fmla="*/ 3037837 w 3169320"/>
                <a:gd name="connsiteY2" fmla="*/ 0 h 788880"/>
                <a:gd name="connsiteX3" fmla="*/ 3169320 w 3169320"/>
                <a:gd name="connsiteY3" fmla="*/ 131483 h 788880"/>
                <a:gd name="connsiteX4" fmla="*/ 3169320 w 3169320"/>
                <a:gd name="connsiteY4" fmla="*/ 657397 h 788880"/>
                <a:gd name="connsiteX5" fmla="*/ 3037837 w 3169320"/>
                <a:gd name="connsiteY5" fmla="*/ 788880 h 788880"/>
                <a:gd name="connsiteX6" fmla="*/ 131483 w 3169320"/>
                <a:gd name="connsiteY6" fmla="*/ 788880 h 788880"/>
                <a:gd name="connsiteX7" fmla="*/ 0 w 3169320"/>
                <a:gd name="connsiteY7" fmla="*/ 657397 h 788880"/>
                <a:gd name="connsiteX8" fmla="*/ 0 w 3169320"/>
                <a:gd name="connsiteY8" fmla="*/ 131483 h 78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9320" h="788880">
                  <a:moveTo>
                    <a:pt x="0" y="131483"/>
                  </a:moveTo>
                  <a:cubicBezTo>
                    <a:pt x="0" y="58867"/>
                    <a:pt x="58867" y="0"/>
                    <a:pt x="131483" y="0"/>
                  </a:cubicBezTo>
                  <a:lnTo>
                    <a:pt x="3037837" y="0"/>
                  </a:lnTo>
                  <a:cubicBezTo>
                    <a:pt x="3110453" y="0"/>
                    <a:pt x="3169320" y="58867"/>
                    <a:pt x="3169320" y="131483"/>
                  </a:cubicBezTo>
                  <a:lnTo>
                    <a:pt x="3169320" y="657397"/>
                  </a:lnTo>
                  <a:cubicBezTo>
                    <a:pt x="3169320" y="730013"/>
                    <a:pt x="3110453" y="788880"/>
                    <a:pt x="3037837" y="788880"/>
                  </a:cubicBezTo>
                  <a:lnTo>
                    <a:pt x="131483" y="788880"/>
                  </a:lnTo>
                  <a:cubicBezTo>
                    <a:pt x="58867" y="788880"/>
                    <a:pt x="0" y="730013"/>
                    <a:pt x="0" y="657397"/>
                  </a:cubicBezTo>
                  <a:lnTo>
                    <a:pt x="0" y="131483"/>
                  </a:lnTo>
                  <a:close/>
                </a:path>
              </a:pathLst>
            </a:custGeom>
            <a:solidFill>
              <a:srgbClr val="4F81BD">
                <a:hueOff val="0"/>
                <a:satOff val="0"/>
                <a:lumOff val="0"/>
                <a:alphaOff val="0"/>
              </a:srgbClr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  <p:txBody>
            <a:bodyPr spcFirstLastPara="0" vert="horz" wrap="square" lIns="149000" tIns="93755" rIns="149000" bIns="93755" numCol="1" spcCol="1270" anchor="ctr" anchorCtr="0">
              <a:noAutofit/>
            </a:bodyPr>
            <a:lstStyle/>
            <a:p>
              <a:pPr marL="0" marR="0" lvl="0" indent="0" algn="ctr" defTabSz="128905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Cloud Ready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628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4187814" cy="332399"/>
            <a:chOff x="802399" y="1030552"/>
            <a:chExt cx="4187814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4187814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자동차 업계 기술 동향 </a:t>
              </a:r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1/3)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4446410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100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년만의 교통 혁신 ▶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자율주행차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·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커넥티드카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Ⅰ.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글로벌 기술 및 산업 동향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295275" y="1512481"/>
            <a:ext cx="9273329" cy="4832843"/>
            <a:chOff x="5124366" y="1440957"/>
            <a:chExt cx="4444238" cy="4832843"/>
          </a:xfrm>
        </p:grpSpPr>
        <p:sp>
          <p:nvSpPr>
            <p:cNvPr id="29" name="AutoShape 2"/>
            <p:cNvSpPr>
              <a:spLocks noChangeArrowheads="1"/>
            </p:cNvSpPr>
            <p:nvPr/>
          </p:nvSpPr>
          <p:spPr bwMode="gray">
            <a:xfrm>
              <a:off x="5124366" y="1455171"/>
              <a:ext cx="4444238" cy="4818629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6350" algn="ctr">
              <a:solidFill>
                <a:sysClr val="window" lastClr="FFFFFF">
                  <a:lumMod val="75000"/>
                </a:sysClr>
              </a:solidFill>
              <a:round/>
              <a:headEnd/>
              <a:tailEnd/>
            </a:ln>
            <a:effectLst>
              <a:outerShdw blurRad="50800" dist="25400" dir="4020000" algn="tl" rotWithShape="0">
                <a:prstClr val="black">
                  <a:alpha val="28000"/>
                </a:prstClr>
              </a:outerShdw>
            </a:effectLst>
          </p:spPr>
          <p:txBody>
            <a:bodyPr wrap="none" lIns="72000" tIns="72000" rIns="72000" bIns="72000" anchor="ctr"/>
            <a:lstStyle/>
            <a:p>
              <a:pPr algn="ctr" defTabSz="801688" eaLnBrk="0" latinLnBrk="0" hangingPunct="0">
                <a:defRPr/>
              </a:pPr>
              <a:endParaRPr lang="ko-KR" altLang="ko-KR" kern="0" spc="-5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 bwMode="gray">
            <a:xfrm>
              <a:off x="5124366" y="1440957"/>
              <a:ext cx="4444238" cy="380539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4DABF5"/>
                </a:gs>
                <a:gs pos="47000">
                  <a:srgbClr val="0173D4"/>
                </a:gs>
                <a:gs pos="100000">
                  <a:srgbClr val="0048AC"/>
                </a:gs>
              </a:gsLst>
              <a:lin ang="2700000" scaled="1"/>
            </a:gradFill>
            <a:ln w="6350" algn="ctr">
              <a:solidFill>
                <a:srgbClr val="0173D4"/>
              </a:solidFill>
              <a:round/>
              <a:headEnd/>
              <a:tailEnd/>
            </a:ln>
            <a:effectLst/>
          </p:spPr>
          <p:txBody>
            <a:bodyPr vert="horz" wrap="none" lIns="72000" tIns="72000" rIns="72000" bIns="90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01688" latinLnBrk="0">
                <a:defRPr/>
              </a:pPr>
              <a:r>
                <a:rPr lang="ko-KR" altLang="en-US" sz="1400" b="1" kern="0" spc="-50" dirty="0">
                  <a:solidFill>
                    <a:prstClr val="white">
                      <a:lumMod val="95000"/>
                    </a:prst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자동차 산업의 혁신을 촉진하는 사회적 변화</a:t>
              </a:r>
            </a:p>
          </p:txBody>
        </p:sp>
      </p:grpSp>
      <p:sp>
        <p:nvSpPr>
          <p:cNvPr id="31" name="대각선 방향의 모서리가 둥근 사각형 30"/>
          <p:cNvSpPr/>
          <p:nvPr/>
        </p:nvSpPr>
        <p:spPr>
          <a:xfrm>
            <a:off x="502244" y="5334056"/>
            <a:ext cx="8905529" cy="801718"/>
          </a:xfrm>
          <a:prstGeom prst="round2DiagRect">
            <a:avLst/>
          </a:prstGeom>
          <a:solidFill>
            <a:srgbClr val="CFDDE3">
              <a:alpha val="48000"/>
            </a:srgbClr>
          </a:solidFill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tlCol="0" anchor="t"/>
          <a:lstStyle/>
          <a:p>
            <a:pPr algn="ctr" latinLnBrk="0">
              <a:defRPr/>
            </a:pPr>
            <a:endParaRPr lang="ko-KR" altLang="en-US" sz="1000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5025" y="5507880"/>
            <a:ext cx="8649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solidFill>
                  <a:srgbClr val="002060"/>
                </a:solidFill>
                <a:latin typeface="+mn-ea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dirty="0">
                <a:latin typeface="맑은 고딕"/>
                <a:ea typeface="맑은 고딕"/>
              </a:rPr>
              <a:t>전통적 자동차 업체들이 최근의 교통 혁신을 두려워하는 이유는 </a:t>
            </a:r>
            <a:r>
              <a:rPr kumimoji="1" lang="ko-KR" altLang="en-US" sz="1400" dirty="0" err="1">
                <a:latin typeface="맑은 고딕"/>
                <a:ea typeface="맑은 고딕"/>
              </a:rPr>
              <a:t>전기차</a:t>
            </a:r>
            <a:r>
              <a:rPr kumimoji="1" lang="ko-KR" altLang="en-US" sz="1400" dirty="0">
                <a:latin typeface="맑은 고딕"/>
                <a:ea typeface="맑은 고딕"/>
              </a:rPr>
              <a:t>〮</a:t>
            </a:r>
            <a:r>
              <a:rPr kumimoji="1" lang="ko-KR" altLang="en-US" sz="1400" dirty="0" err="1">
                <a:latin typeface="맑은 고딕"/>
                <a:ea typeface="맑은 고딕"/>
              </a:rPr>
              <a:t>자율주행차</a:t>
            </a:r>
            <a:r>
              <a:rPr kumimoji="1" lang="ko-KR" altLang="en-US" sz="1400" dirty="0">
                <a:latin typeface="맑은 고딕"/>
                <a:ea typeface="맑은 고딕"/>
              </a:rPr>
              <a:t>〮</a:t>
            </a:r>
            <a:r>
              <a:rPr kumimoji="1" lang="ko-KR" altLang="en-US" sz="1400" dirty="0" err="1">
                <a:latin typeface="맑은 고딕"/>
                <a:ea typeface="맑은 고딕"/>
              </a:rPr>
              <a:t>커넥티드카</a:t>
            </a:r>
            <a:r>
              <a:rPr kumimoji="1" lang="ko-KR" altLang="en-US" sz="1400" dirty="0">
                <a:latin typeface="맑은 고딕"/>
                <a:ea typeface="맑은 고딕"/>
              </a:rPr>
              <a:t>〮차량공유 등의 기술이 그들이 가장 잘할 수 있는 내연기관 최적화와 무관한 기술들이기 때문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750318" y="2284154"/>
            <a:ext cx="8352251" cy="2627749"/>
            <a:chOff x="699518" y="3058300"/>
            <a:chExt cx="8352251" cy="2627749"/>
          </a:xfrm>
        </p:grpSpPr>
        <p:sp>
          <p:nvSpPr>
            <p:cNvPr id="34" name="TextBox 33"/>
            <p:cNvSpPr txBox="1"/>
            <p:nvPr/>
          </p:nvSpPr>
          <p:spPr>
            <a:xfrm>
              <a:off x="996592" y="5470605"/>
              <a:ext cx="1382357" cy="215444"/>
            </a:xfrm>
            <a:prstGeom prst="rect">
              <a:avLst/>
            </a:prstGeom>
            <a:noFill/>
          </p:spPr>
          <p:txBody>
            <a:bodyPr wrap="none" lIns="36000" tIns="0" rIns="36000" bIns="0" rtlCol="0">
              <a:spAutoFit/>
            </a:bodyPr>
            <a:lstStyle/>
            <a:p>
              <a:pPr algn="ctr" latinLnBrk="0">
                <a:defRPr/>
              </a:pPr>
              <a:r>
                <a:rPr lang="en-US" altLang="ko-KR" sz="1400" b="1" kern="0" dirty="0" smtClean="0">
                  <a:solidFill>
                    <a:srgbClr val="4F81BD"/>
                  </a:solidFill>
                  <a:latin typeface="맑은 고딕" pitchFamily="50" charset="-127"/>
                  <a:ea typeface="맑은 고딕" pitchFamily="50" charset="-127"/>
                </a:rPr>
                <a:t>“</a:t>
              </a:r>
              <a:r>
                <a:rPr lang="ko-KR" altLang="en-US" sz="1400" b="1" kern="0" dirty="0" smtClean="0">
                  <a:solidFill>
                    <a:srgbClr val="4F81BD"/>
                  </a:solidFill>
                  <a:latin typeface="맑은 고딕" pitchFamily="50" charset="-127"/>
                  <a:ea typeface="맑은 고딕" pitchFamily="50" charset="-127"/>
                </a:rPr>
                <a:t>환경 친화적인</a:t>
              </a:r>
              <a:r>
                <a:rPr lang="en-US" altLang="ko-KR" sz="1400" b="1" kern="0" dirty="0" smtClean="0">
                  <a:solidFill>
                    <a:srgbClr val="4F81BD"/>
                  </a:solidFill>
                  <a:latin typeface="맑은 고딕" pitchFamily="50" charset="-127"/>
                  <a:ea typeface="맑은 고딕" pitchFamily="50" charset="-127"/>
                </a:rPr>
                <a:t>”</a:t>
              </a:r>
              <a:endParaRPr lang="ko-KR" altLang="en-US" sz="1400" b="1" kern="0" dirty="0" smtClean="0">
                <a:solidFill>
                  <a:srgbClr val="4F81BD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460240" y="5470605"/>
              <a:ext cx="781231" cy="215444"/>
            </a:xfrm>
            <a:prstGeom prst="rect">
              <a:avLst/>
            </a:prstGeom>
            <a:noFill/>
          </p:spPr>
          <p:txBody>
            <a:bodyPr wrap="none" lIns="36000" tIns="0" rIns="36000" bIns="0" rtlCol="0">
              <a:spAutoFit/>
            </a:bodyPr>
            <a:lstStyle/>
            <a:p>
              <a:pPr algn="ctr" latinLnBrk="0">
                <a:defRPr/>
              </a:pPr>
              <a:r>
                <a:rPr lang="en-US" altLang="ko-KR" sz="1400" b="1" kern="0" dirty="0" smtClean="0">
                  <a:solidFill>
                    <a:srgbClr val="4F81BD"/>
                  </a:solidFill>
                  <a:latin typeface="맑은 고딕" pitchFamily="50" charset="-127"/>
                  <a:ea typeface="맑은 고딕" pitchFamily="50" charset="-127"/>
                </a:rPr>
                <a:t>“</a:t>
              </a:r>
              <a:r>
                <a:rPr lang="ko-KR" altLang="en-US" sz="1400" b="1" kern="0" dirty="0" smtClean="0">
                  <a:solidFill>
                    <a:srgbClr val="4F81BD"/>
                  </a:solidFill>
                  <a:latin typeface="맑은 고딕" pitchFamily="50" charset="-127"/>
                  <a:ea typeface="맑은 고딕" pitchFamily="50" charset="-127"/>
                </a:rPr>
                <a:t>안전한</a:t>
              </a:r>
              <a:r>
                <a:rPr lang="en-US" altLang="ko-KR" sz="1400" b="1" kern="0" dirty="0" smtClean="0">
                  <a:solidFill>
                    <a:srgbClr val="4F81BD"/>
                  </a:solidFill>
                  <a:latin typeface="맑은 고딕" pitchFamily="50" charset="-127"/>
                  <a:ea typeface="맑은 고딕" pitchFamily="50" charset="-127"/>
                </a:rPr>
                <a:t>”</a:t>
              </a:r>
              <a:endParaRPr lang="ko-KR" altLang="en-US" sz="1400" b="1" kern="0" dirty="0" smtClean="0">
                <a:solidFill>
                  <a:srgbClr val="4F81BD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589843" y="5470605"/>
              <a:ext cx="781231" cy="215444"/>
            </a:xfrm>
            <a:prstGeom prst="rect">
              <a:avLst/>
            </a:prstGeom>
            <a:noFill/>
          </p:spPr>
          <p:txBody>
            <a:bodyPr wrap="none" lIns="36000" tIns="0" rIns="36000" bIns="0" rtlCol="0">
              <a:spAutoFit/>
            </a:bodyPr>
            <a:lstStyle/>
            <a:p>
              <a:pPr algn="ctr" latinLnBrk="0">
                <a:defRPr/>
              </a:pPr>
              <a:r>
                <a:rPr lang="en-US" altLang="ko-KR" sz="1400" b="1" kern="0" dirty="0" smtClean="0">
                  <a:solidFill>
                    <a:srgbClr val="4F81BD"/>
                  </a:solidFill>
                  <a:latin typeface="맑은 고딕" pitchFamily="50" charset="-127"/>
                  <a:ea typeface="맑은 고딕" pitchFamily="50" charset="-127"/>
                </a:rPr>
                <a:t>“</a:t>
              </a:r>
              <a:r>
                <a:rPr lang="ko-KR" altLang="en-US" sz="1400" b="1" kern="0" dirty="0" smtClean="0">
                  <a:solidFill>
                    <a:srgbClr val="4F81BD"/>
                  </a:solidFill>
                  <a:latin typeface="맑은 고딕" pitchFamily="50" charset="-127"/>
                  <a:ea typeface="맑은 고딕" pitchFamily="50" charset="-127"/>
                </a:rPr>
                <a:t>편리한</a:t>
              </a:r>
              <a:r>
                <a:rPr lang="en-US" altLang="ko-KR" sz="1400" b="1" kern="0" dirty="0" smtClean="0">
                  <a:solidFill>
                    <a:srgbClr val="4F81BD"/>
                  </a:solidFill>
                  <a:latin typeface="맑은 고딕" pitchFamily="50" charset="-127"/>
                  <a:ea typeface="맑은 고딕" pitchFamily="50" charset="-127"/>
                </a:rPr>
                <a:t>”</a:t>
              </a:r>
              <a:endParaRPr lang="ko-KR" altLang="en-US" sz="1400" b="1" kern="0" dirty="0" smtClean="0">
                <a:solidFill>
                  <a:srgbClr val="4F81BD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508651" y="5470605"/>
              <a:ext cx="1202821" cy="215444"/>
            </a:xfrm>
            <a:prstGeom prst="rect">
              <a:avLst/>
            </a:prstGeom>
            <a:noFill/>
          </p:spPr>
          <p:txBody>
            <a:bodyPr wrap="none" lIns="36000" tIns="0" rIns="36000" bIns="0" rtlCol="0">
              <a:spAutoFit/>
            </a:bodyPr>
            <a:lstStyle/>
            <a:p>
              <a:pPr algn="ctr" latinLnBrk="0">
                <a:defRPr/>
              </a:pPr>
              <a:r>
                <a:rPr lang="en-US" altLang="ko-KR" sz="1400" b="1" kern="0" dirty="0" smtClean="0">
                  <a:solidFill>
                    <a:srgbClr val="4F81BD"/>
                  </a:solidFill>
                  <a:latin typeface="맑은 고딕" pitchFamily="50" charset="-127"/>
                  <a:ea typeface="맑은 고딕" pitchFamily="50" charset="-127"/>
                </a:rPr>
                <a:t>“</a:t>
              </a:r>
              <a:r>
                <a:rPr lang="ko-KR" altLang="en-US" sz="1400" b="1" kern="0" dirty="0" smtClean="0">
                  <a:solidFill>
                    <a:srgbClr val="4F81BD"/>
                  </a:solidFill>
                  <a:latin typeface="맑은 고딕" pitchFamily="50" charset="-127"/>
                  <a:ea typeface="맑은 고딕" pitchFamily="50" charset="-127"/>
                </a:rPr>
                <a:t>알맞은 가격</a:t>
              </a:r>
              <a:r>
                <a:rPr lang="en-US" altLang="ko-KR" sz="1400" b="1" kern="0" dirty="0" smtClean="0">
                  <a:solidFill>
                    <a:srgbClr val="4F81BD"/>
                  </a:solidFill>
                  <a:latin typeface="맑은 고딕" pitchFamily="50" charset="-127"/>
                  <a:ea typeface="맑은 고딕" pitchFamily="50" charset="-127"/>
                </a:rPr>
                <a:t>”</a:t>
              </a:r>
              <a:endParaRPr lang="ko-KR" altLang="en-US" sz="1400" b="1" kern="0" dirty="0" smtClean="0">
                <a:solidFill>
                  <a:srgbClr val="4F81BD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518" y="3058300"/>
              <a:ext cx="1970096" cy="1970096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0452" y="3085590"/>
              <a:ext cx="1880805" cy="1880805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0708" y="3079224"/>
              <a:ext cx="1880805" cy="1880805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0964" y="3058300"/>
              <a:ext cx="1880805" cy="1880805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1210718" y="5139373"/>
              <a:ext cx="7777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atinLnBrk="0">
                <a:defRPr/>
              </a:pPr>
              <a:r>
                <a:rPr lang="en-US" altLang="ko-KR" kern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GREEN</a:t>
              </a:r>
              <a:endParaRPr lang="ko-KR" altLang="en-US" kern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547726" y="5139373"/>
              <a:ext cx="6062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atinLnBrk="0">
                <a:defRPr/>
              </a:pPr>
              <a:r>
                <a:rPr lang="en-US" altLang="ko-KR" kern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SAFE</a:t>
              </a:r>
              <a:endParaRPr lang="ko-KR" altLang="en-US" kern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327875" y="5139373"/>
              <a:ext cx="13051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atinLnBrk="0">
                <a:defRPr/>
              </a:pPr>
              <a:r>
                <a:rPr lang="en-US" altLang="ko-KR" kern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CONVENIENT</a:t>
              </a:r>
              <a:endParaRPr lang="ko-KR" altLang="en-US" kern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451066" y="5139373"/>
              <a:ext cx="13179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atinLnBrk="0">
                <a:defRPr/>
              </a:pPr>
              <a:r>
                <a:rPr lang="en-US" altLang="ko-KR" kern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AFFOROABLE</a:t>
              </a:r>
              <a:endParaRPr lang="ko-KR" altLang="en-US" kern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436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2283447" cy="332399"/>
            <a:chOff x="802399" y="1030552"/>
            <a:chExt cx="2283447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2283447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Cloud Ready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dirty="0">
                <a:solidFill>
                  <a:srgbClr val="000000"/>
                </a:solidFill>
                <a:latin typeface="+mj-ea"/>
              </a:rPr>
              <a:t>Ⅳ</a:t>
            </a: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. App </a:t>
            </a:r>
            <a:r>
              <a:rPr lang="ko-KR" altLang="en-US" kern="0" dirty="0" smtClean="0">
                <a:solidFill>
                  <a:srgbClr val="000000"/>
                </a:solidFill>
                <a:latin typeface="+mj-ea"/>
                <a:ea typeface="+mj-ea"/>
              </a:rPr>
              <a:t>전환 시 고려사항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572242" y="1232756"/>
            <a:ext cx="5370369" cy="4536504"/>
            <a:chOff x="1471285" y="2360712"/>
            <a:chExt cx="5370369" cy="4536504"/>
          </a:xfrm>
        </p:grpSpPr>
        <p:grpSp>
          <p:nvGrpSpPr>
            <p:cNvPr id="29" name="그룹 28"/>
            <p:cNvGrpSpPr/>
            <p:nvPr/>
          </p:nvGrpSpPr>
          <p:grpSpPr>
            <a:xfrm>
              <a:off x="6049566" y="6033120"/>
              <a:ext cx="792088" cy="462942"/>
              <a:chOff x="6021288" y="5889104"/>
              <a:chExt cx="792088" cy="462942"/>
            </a:xfrm>
          </p:grpSpPr>
          <p:sp>
            <p:nvSpPr>
              <p:cNvPr id="43" name="직사각형 42"/>
              <p:cNvSpPr/>
              <p:nvPr/>
            </p:nvSpPr>
            <p:spPr>
              <a:xfrm>
                <a:off x="6093296" y="6064014"/>
                <a:ext cx="720080" cy="288032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6021288" y="5889104"/>
                <a:ext cx="576064" cy="323131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2585608" y="2360712"/>
              <a:ext cx="1398751" cy="648072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Load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Balancer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서비스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471285" y="3440832"/>
              <a:ext cx="3239571" cy="2016224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917621" y="3593232"/>
              <a:ext cx="3239571" cy="2016224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Monolithic </a:t>
              </a:r>
              <a:r>
                <a:rPr kumimoji="1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애플리케이션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138655" y="3953272"/>
              <a:ext cx="2802513" cy="999728"/>
            </a:xfrm>
            <a:prstGeom prst="rect">
              <a:avLst/>
            </a:prstGeom>
            <a:solidFill>
              <a:srgbClr val="EEECE1"/>
            </a:solidFill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Chef/Puppet/</a:t>
              </a:r>
              <a:r>
                <a:rPr kumimoji="1" lang="en-US" altLang="ko-KR" sz="14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Ansible</a:t>
              </a:r>
              <a:r>
                <a:rPr kumimoji="1" lang="en-US" altLang="ko-K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/Salt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에 의해 환경 설정을 관리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107148" y="5102511"/>
              <a:ext cx="864095" cy="365819"/>
            </a:xfrm>
            <a:prstGeom prst="rect">
              <a:avLst/>
            </a:prstGeom>
            <a:solidFill>
              <a:srgbClr val="F79646">
                <a:lumMod val="40000"/>
                <a:lumOff val="60000"/>
              </a:srgbClr>
            </a:solidFill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지불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115261" y="5097016"/>
              <a:ext cx="864095" cy="365819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계정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4123373" y="5097016"/>
              <a:ext cx="864095" cy="365819"/>
            </a:xfrm>
            <a:prstGeom prst="rect">
              <a:avLst/>
            </a:prstGeom>
            <a:solidFill>
              <a:srgbClr val="8064A2">
                <a:lumMod val="60000"/>
                <a:lumOff val="40000"/>
              </a:srgbClr>
            </a:solidFill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제품</a:t>
              </a:r>
            </a:p>
          </p:txBody>
        </p:sp>
        <p:cxnSp>
          <p:nvCxnSpPr>
            <p:cNvPr id="38" name="직선 연결선 37"/>
            <p:cNvCxnSpPr/>
            <p:nvPr/>
          </p:nvCxnSpPr>
          <p:spPr>
            <a:xfrm>
              <a:off x="3284983" y="3022917"/>
              <a:ext cx="0" cy="51244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  <p:sp>
          <p:nvSpPr>
            <p:cNvPr id="39" name="원통 38"/>
            <p:cNvSpPr/>
            <p:nvPr/>
          </p:nvSpPr>
          <p:spPr>
            <a:xfrm>
              <a:off x="2780928" y="5961112"/>
              <a:ext cx="1449072" cy="936104"/>
            </a:xfrm>
            <a:prstGeom prst="can">
              <a:avLst>
                <a:gd name="adj" fmla="val 31182"/>
              </a:avLst>
            </a:prstGeom>
            <a:solidFill>
              <a:srgbClr val="9BBB59"/>
            </a:solidFill>
            <a:ln w="254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데이터베이스</a:t>
              </a:r>
              <a:endPara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서비스</a:t>
              </a:r>
            </a:p>
          </p:txBody>
        </p:sp>
        <p:sp>
          <p:nvSpPr>
            <p:cNvPr id="40" name="원통 39"/>
            <p:cNvSpPr/>
            <p:nvPr/>
          </p:nvSpPr>
          <p:spPr>
            <a:xfrm>
              <a:off x="4860248" y="5961112"/>
              <a:ext cx="1449072" cy="936104"/>
            </a:xfrm>
            <a:prstGeom prst="can">
              <a:avLst>
                <a:gd name="adj" fmla="val 31182"/>
              </a:avLst>
            </a:prstGeom>
            <a:solidFill>
              <a:srgbClr val="9BBB59"/>
            </a:solidFill>
            <a:ln w="254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Object </a:t>
              </a:r>
              <a:r>
                <a:rPr kumimoji="1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저장소</a:t>
              </a:r>
              <a:endPara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서비스</a:t>
              </a:r>
            </a:p>
          </p:txBody>
        </p:sp>
        <p:cxnSp>
          <p:nvCxnSpPr>
            <p:cNvPr id="41" name="직선 연결선 40"/>
            <p:cNvCxnSpPr>
              <a:endCxn id="39" idx="1"/>
            </p:cNvCxnSpPr>
            <p:nvPr/>
          </p:nvCxnSpPr>
          <p:spPr>
            <a:xfrm>
              <a:off x="3505464" y="5673080"/>
              <a:ext cx="0" cy="288032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  <p:cxnSp>
          <p:nvCxnSpPr>
            <p:cNvPr id="42" name="직선 연결선 41"/>
            <p:cNvCxnSpPr/>
            <p:nvPr/>
          </p:nvCxnSpPr>
          <p:spPr>
            <a:xfrm>
              <a:off x="4555420" y="5609456"/>
              <a:ext cx="304828" cy="423664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</p:grpSp>
      <p:sp>
        <p:nvSpPr>
          <p:cNvPr id="45" name="TextBox 44"/>
          <p:cNvSpPr txBox="1"/>
          <p:nvPr/>
        </p:nvSpPr>
        <p:spPr>
          <a:xfrm>
            <a:off x="5726851" y="1533333"/>
            <a:ext cx="399449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2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AWS S3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와 같은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Shared Storage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를 사용</a:t>
            </a:r>
            <a:endParaRPr kumimoji="1" lang="en-US" altLang="ko-KR" sz="120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2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Load Balance, Object Storage, DB Service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와 같은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kumimoji="1" lang="en-US" altLang="ko-KR" sz="12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kumimoji="1" lang="ko-KR" altLang="en-US" sz="12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제공되는 서비스 사용</a:t>
            </a:r>
            <a:endParaRPr kumimoji="1" lang="en-US" altLang="ko-KR" sz="120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en-US" sz="12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App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과 연관된 서비스를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구조 변경 없이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kumimoji="1" lang="en-US" altLang="ko-KR" sz="12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kumimoji="1" lang="en-US" altLang="ko-KR" sz="12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Deploy</a:t>
            </a: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2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PaaS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에서 네트워크 주소와 포트를 관리</a:t>
            </a:r>
            <a:endParaRPr kumimoji="1" lang="en-US" altLang="ko-KR" sz="120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en-US" sz="12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전환 대상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App 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업그레이드 시 다운 타임 존재</a:t>
            </a:r>
            <a:endParaRPr kumimoji="1" lang="en-US" altLang="ko-KR" sz="120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5665412" y="1245301"/>
            <a:ext cx="2973193" cy="235000"/>
            <a:chOff x="717787" y="3319857"/>
            <a:chExt cx="3371684" cy="258801"/>
          </a:xfrm>
        </p:grpSpPr>
        <p:sp>
          <p:nvSpPr>
            <p:cNvPr id="47" name="Text Box 14"/>
            <p:cNvSpPr txBox="1">
              <a:spLocks noChangeArrowheads="1"/>
            </p:cNvSpPr>
            <p:nvPr/>
          </p:nvSpPr>
          <p:spPr bwMode="auto">
            <a:xfrm>
              <a:off x="1042168" y="3319857"/>
              <a:ext cx="3047303" cy="2588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93598" bIns="46799"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algn="just" eaLnBrk="1" fontAlgn="base" latinLnBrk="0" hangingPunct="1">
                <a:lnSpc>
                  <a:spcPts val="1615"/>
                </a:lnSpc>
                <a:spcBef>
                  <a:spcPts val="538"/>
                </a:spcBef>
                <a:spcAft>
                  <a:spcPts val="538"/>
                </a:spcAft>
              </a:pPr>
              <a:r>
                <a:rPr lang="ko-KR" altLang="en-US" sz="11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전환 활동</a:t>
              </a:r>
              <a:endPara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endParaRPr>
            </a:p>
          </p:txBody>
        </p:sp>
        <p:pic>
          <p:nvPicPr>
            <p:cNvPr id="48" name="Picture 2" descr="C:\Users\LEEHH\Desktop\화살표 아이콘★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787" y="3335752"/>
              <a:ext cx="216000" cy="2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1177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2607253" cy="332399"/>
            <a:chOff x="802399" y="1030552"/>
            <a:chExt cx="2607253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2607253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Cloud Friendly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dirty="0">
                <a:solidFill>
                  <a:srgbClr val="000000"/>
                </a:solidFill>
                <a:latin typeface="+mj-ea"/>
              </a:rPr>
              <a:t>Ⅳ</a:t>
            </a: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. App </a:t>
            </a:r>
            <a:r>
              <a:rPr lang="ko-KR" altLang="en-US" kern="0" dirty="0" smtClean="0">
                <a:solidFill>
                  <a:srgbClr val="000000"/>
                </a:solidFill>
                <a:latin typeface="+mj-ea"/>
                <a:ea typeface="+mj-ea"/>
              </a:rPr>
              <a:t>전환 시 고려사항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726851" y="1516838"/>
            <a:ext cx="38214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12 Factors App </a:t>
            </a: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준수</a:t>
            </a:r>
            <a:r>
              <a:rPr kumimoji="1" lang="en-US" altLang="ko-KR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PaaS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에 </a:t>
            </a: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의해 관리되는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kumimoji="1" lang="en-US" altLang="ko-KR" sz="12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kumimoji="1" lang="ko-KR" altLang="en-US" sz="12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환경구성 </a:t>
            </a: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정보</a:t>
            </a: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Stateless </a:t>
            </a: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구조로 변경하여 수평적 확장이 가능</a:t>
            </a: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en-US" sz="1200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백엔드</a:t>
            </a: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서비스 </a:t>
            </a:r>
            <a:r>
              <a:rPr kumimoji="1" lang="ko-KR" altLang="en-US" sz="1200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고가용성</a:t>
            </a: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보장</a:t>
            </a:r>
            <a:endParaRPr kumimoji="1" lang="en-US" altLang="ko-KR" sz="120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5665412" y="1228806"/>
            <a:ext cx="2973193" cy="235000"/>
            <a:chOff x="717787" y="3319857"/>
            <a:chExt cx="3371684" cy="258801"/>
          </a:xfrm>
        </p:grpSpPr>
        <p:sp>
          <p:nvSpPr>
            <p:cNvPr id="30" name="Text Box 14"/>
            <p:cNvSpPr txBox="1">
              <a:spLocks noChangeArrowheads="1"/>
            </p:cNvSpPr>
            <p:nvPr/>
          </p:nvSpPr>
          <p:spPr bwMode="auto">
            <a:xfrm>
              <a:off x="1042168" y="3319857"/>
              <a:ext cx="3047303" cy="2588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93598" bIns="46799"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algn="just" eaLnBrk="1" fontAlgn="base" latinLnBrk="0" hangingPunct="1">
                <a:lnSpc>
                  <a:spcPts val="1615"/>
                </a:lnSpc>
                <a:spcBef>
                  <a:spcPts val="538"/>
                </a:spcBef>
                <a:spcAft>
                  <a:spcPts val="538"/>
                </a:spcAft>
              </a:pPr>
              <a:r>
                <a:rPr lang="ko-KR" altLang="en-US" sz="11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전환 활동</a:t>
              </a:r>
              <a:endPara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endParaRPr>
            </a:p>
          </p:txBody>
        </p:sp>
        <p:pic>
          <p:nvPicPr>
            <p:cNvPr id="31" name="Picture 2" descr="C:\Users\LEEHH\Desktop\화살표 아이콘★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787" y="3335752"/>
              <a:ext cx="216000" cy="2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그룹 31"/>
          <p:cNvGrpSpPr/>
          <p:nvPr/>
        </p:nvGrpSpPr>
        <p:grpSpPr>
          <a:xfrm>
            <a:off x="319299" y="1304764"/>
            <a:ext cx="5516338" cy="4536504"/>
            <a:chOff x="936998" y="2576736"/>
            <a:chExt cx="5516338" cy="4536504"/>
          </a:xfrm>
        </p:grpSpPr>
        <p:sp>
          <p:nvSpPr>
            <p:cNvPr id="33" name="직사각형 32"/>
            <p:cNvSpPr/>
            <p:nvPr/>
          </p:nvSpPr>
          <p:spPr>
            <a:xfrm>
              <a:off x="2729624" y="2576736"/>
              <a:ext cx="1398751" cy="648072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Load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Balancer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서비스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615301" y="3656856"/>
              <a:ext cx="3239571" cy="2016224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61637" y="3809256"/>
              <a:ext cx="3239571" cy="2016224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애플리케이션 </a:t>
              </a:r>
              <a:r>
                <a:rPr kumimoji="1" lang="ko-KR" altLang="en-US" sz="14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인스턴스</a:t>
              </a:r>
              <a:endParaRPr kumimoji="1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251164" y="5318535"/>
              <a:ext cx="864095" cy="365819"/>
            </a:xfrm>
            <a:prstGeom prst="rect">
              <a:avLst/>
            </a:prstGeom>
            <a:solidFill>
              <a:srgbClr val="F79646">
                <a:lumMod val="40000"/>
                <a:lumOff val="60000"/>
              </a:srgbClr>
            </a:solidFill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지불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259277" y="5313040"/>
              <a:ext cx="864095" cy="365819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계정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4267389" y="5313040"/>
              <a:ext cx="864095" cy="365819"/>
            </a:xfrm>
            <a:prstGeom prst="rect">
              <a:avLst/>
            </a:prstGeom>
            <a:solidFill>
              <a:srgbClr val="8064A2">
                <a:lumMod val="60000"/>
                <a:lumOff val="40000"/>
              </a:srgbClr>
            </a:solidFill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제품</a:t>
              </a:r>
            </a:p>
          </p:txBody>
        </p:sp>
        <p:cxnSp>
          <p:nvCxnSpPr>
            <p:cNvPr id="40" name="직선 연결선 39"/>
            <p:cNvCxnSpPr/>
            <p:nvPr/>
          </p:nvCxnSpPr>
          <p:spPr>
            <a:xfrm>
              <a:off x="3428999" y="3238941"/>
              <a:ext cx="0" cy="51244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  <p:sp>
          <p:nvSpPr>
            <p:cNvPr id="41" name="원통 40"/>
            <p:cNvSpPr/>
            <p:nvPr/>
          </p:nvSpPr>
          <p:spPr>
            <a:xfrm>
              <a:off x="2924944" y="6177136"/>
              <a:ext cx="1449072" cy="936104"/>
            </a:xfrm>
            <a:prstGeom prst="can">
              <a:avLst>
                <a:gd name="adj" fmla="val 31182"/>
              </a:avLst>
            </a:prstGeom>
            <a:solidFill>
              <a:srgbClr val="9BBB59"/>
            </a:solidFill>
            <a:ln w="254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데이터베이스</a:t>
              </a:r>
              <a:endPara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서비스</a:t>
              </a:r>
            </a:p>
          </p:txBody>
        </p:sp>
        <p:sp>
          <p:nvSpPr>
            <p:cNvPr id="42" name="원통 41"/>
            <p:cNvSpPr/>
            <p:nvPr/>
          </p:nvSpPr>
          <p:spPr>
            <a:xfrm>
              <a:off x="5004264" y="6177136"/>
              <a:ext cx="1449072" cy="936104"/>
            </a:xfrm>
            <a:prstGeom prst="can">
              <a:avLst>
                <a:gd name="adj" fmla="val 31182"/>
              </a:avLst>
            </a:prstGeom>
            <a:solidFill>
              <a:srgbClr val="9BBB59"/>
            </a:solidFill>
            <a:ln w="254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Object </a:t>
              </a:r>
              <a:r>
                <a:rPr kumimoji="1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저장소</a:t>
              </a:r>
              <a:endPara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서비스</a:t>
              </a:r>
            </a:p>
          </p:txBody>
        </p:sp>
        <p:cxnSp>
          <p:nvCxnSpPr>
            <p:cNvPr id="43" name="직선 연결선 42"/>
            <p:cNvCxnSpPr/>
            <p:nvPr/>
          </p:nvCxnSpPr>
          <p:spPr>
            <a:xfrm>
              <a:off x="3649480" y="5798561"/>
              <a:ext cx="0" cy="378575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  <p:cxnSp>
          <p:nvCxnSpPr>
            <p:cNvPr id="44" name="직선 연결선 43"/>
            <p:cNvCxnSpPr/>
            <p:nvPr/>
          </p:nvCxnSpPr>
          <p:spPr>
            <a:xfrm>
              <a:off x="4699436" y="5825480"/>
              <a:ext cx="304828" cy="423664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  <p:sp>
          <p:nvSpPr>
            <p:cNvPr id="45" name="직사각형 44"/>
            <p:cNvSpPr/>
            <p:nvPr/>
          </p:nvSpPr>
          <p:spPr>
            <a:xfrm>
              <a:off x="1104207" y="2576804"/>
              <a:ext cx="1398751" cy="792019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플랫폼에 의한</a:t>
              </a:r>
              <a:endPara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환경 설정 관리</a:t>
              </a:r>
            </a:p>
          </p:txBody>
        </p:sp>
        <p:cxnSp>
          <p:nvCxnSpPr>
            <p:cNvPr id="46" name="직선 연결선 45"/>
            <p:cNvCxnSpPr/>
            <p:nvPr/>
          </p:nvCxnSpPr>
          <p:spPr>
            <a:xfrm>
              <a:off x="2251164" y="3391341"/>
              <a:ext cx="251794" cy="36004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  <p:sp>
          <p:nvSpPr>
            <p:cNvPr id="47" name="원통 46"/>
            <p:cNvSpPr/>
            <p:nvPr/>
          </p:nvSpPr>
          <p:spPr>
            <a:xfrm>
              <a:off x="936998" y="6177136"/>
              <a:ext cx="1449072" cy="936104"/>
            </a:xfrm>
            <a:prstGeom prst="can">
              <a:avLst>
                <a:gd name="adj" fmla="val 31182"/>
              </a:avLst>
            </a:prstGeom>
            <a:solidFill>
              <a:srgbClr val="9BBB59"/>
            </a:solidFill>
            <a:ln w="254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캐시</a:t>
              </a:r>
              <a:endPara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서비스</a:t>
              </a:r>
            </a:p>
          </p:txBody>
        </p:sp>
        <p:cxnSp>
          <p:nvCxnSpPr>
            <p:cNvPr id="48" name="직선 연결선 47"/>
            <p:cNvCxnSpPr/>
            <p:nvPr/>
          </p:nvCxnSpPr>
          <p:spPr>
            <a:xfrm flipH="1">
              <a:off x="2061638" y="5825480"/>
              <a:ext cx="441320" cy="38255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2953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2664961" cy="332399"/>
            <a:chOff x="802399" y="1030552"/>
            <a:chExt cx="2664961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2664961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Cloud Resilient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dirty="0">
                <a:solidFill>
                  <a:srgbClr val="000000"/>
                </a:solidFill>
                <a:latin typeface="+mj-ea"/>
              </a:rPr>
              <a:t>Ⅳ</a:t>
            </a: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. App </a:t>
            </a:r>
            <a:r>
              <a:rPr lang="ko-KR" altLang="en-US" kern="0" dirty="0" smtClean="0">
                <a:solidFill>
                  <a:srgbClr val="000000"/>
                </a:solidFill>
                <a:latin typeface="+mj-ea"/>
                <a:ea typeface="+mj-ea"/>
              </a:rPr>
              <a:t>전환 시 고려사항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726851" y="1527638"/>
            <a:ext cx="378020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200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Microservice</a:t>
            </a:r>
            <a:r>
              <a:rPr kumimoji="1" lang="en-US" altLang="ko-KR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Architecture </a:t>
            </a: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변환</a:t>
            </a:r>
            <a:r>
              <a:rPr kumimoji="1" lang="en-US" altLang="ko-KR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en-US" altLang="ko-KR" sz="1200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Datastore</a:t>
            </a:r>
            <a:r>
              <a:rPr kumimoji="1" lang="en-US" altLang="ko-KR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분리</a:t>
            </a:r>
            <a:endParaRPr kumimoji="1" lang="en-US" altLang="ko-KR" sz="12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전환 대상 </a:t>
            </a:r>
            <a:r>
              <a:rPr kumimoji="1" lang="en-US" altLang="ko-KR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App</a:t>
            </a: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의 장애 감내 보장</a:t>
            </a:r>
            <a:endParaRPr kumimoji="1" lang="en-US" altLang="ko-KR" sz="12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Metrics</a:t>
            </a: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kumimoji="1" lang="en-US" altLang="ko-KR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Log</a:t>
            </a: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는 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제공되는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서비스를 </a:t>
            </a: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이용하여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kumimoji="1" lang="en-US" altLang="ko-KR" sz="12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kumimoji="1" lang="ko-KR" altLang="en-US" sz="12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취합되고 </a:t>
            </a: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처리</a:t>
            </a:r>
            <a:endParaRPr kumimoji="1" lang="en-US" altLang="ko-KR" sz="12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개별 </a:t>
            </a:r>
            <a:r>
              <a:rPr kumimoji="1" lang="en-US" altLang="ko-KR" sz="1200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Microservice</a:t>
            </a: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의 독립성 보장</a:t>
            </a:r>
            <a:endParaRPr kumimoji="1" lang="en-US" altLang="ko-KR" sz="120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5665412" y="1239606"/>
            <a:ext cx="2973193" cy="235000"/>
            <a:chOff x="717787" y="3319857"/>
            <a:chExt cx="3371684" cy="258801"/>
          </a:xfrm>
        </p:grpSpPr>
        <p:sp>
          <p:nvSpPr>
            <p:cNvPr id="42" name="Text Box 14"/>
            <p:cNvSpPr txBox="1">
              <a:spLocks noChangeArrowheads="1"/>
            </p:cNvSpPr>
            <p:nvPr/>
          </p:nvSpPr>
          <p:spPr bwMode="auto">
            <a:xfrm>
              <a:off x="1042168" y="3319857"/>
              <a:ext cx="3047303" cy="2588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93598" bIns="46799"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algn="just" eaLnBrk="1" fontAlgn="base" latinLnBrk="0" hangingPunct="1">
                <a:lnSpc>
                  <a:spcPts val="1615"/>
                </a:lnSpc>
                <a:spcBef>
                  <a:spcPts val="538"/>
                </a:spcBef>
                <a:spcAft>
                  <a:spcPts val="538"/>
                </a:spcAft>
              </a:pPr>
              <a:r>
                <a:rPr lang="ko-KR" altLang="en-US" sz="11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전환 활동</a:t>
              </a:r>
              <a:endPara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endParaRPr>
            </a:p>
          </p:txBody>
        </p:sp>
        <p:pic>
          <p:nvPicPr>
            <p:cNvPr id="43" name="Picture 2" descr="C:\Users\LEEHH\Desktop\화살표 아이콘★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787" y="3335752"/>
              <a:ext cx="216000" cy="2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그룹 43"/>
          <p:cNvGrpSpPr/>
          <p:nvPr/>
        </p:nvGrpSpPr>
        <p:grpSpPr>
          <a:xfrm>
            <a:off x="581124" y="1287731"/>
            <a:ext cx="4335766" cy="4841569"/>
            <a:chOff x="1405133" y="2576736"/>
            <a:chExt cx="4335766" cy="4841569"/>
          </a:xfrm>
        </p:grpSpPr>
        <p:sp>
          <p:nvSpPr>
            <p:cNvPr id="45" name="직사각형 44"/>
            <p:cNvSpPr/>
            <p:nvPr/>
          </p:nvSpPr>
          <p:spPr>
            <a:xfrm>
              <a:off x="2729624" y="2576736"/>
              <a:ext cx="1398751" cy="648072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Load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Balancer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서비스</a:t>
              </a: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919390" y="3584848"/>
              <a:ext cx="3018910" cy="495672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프론트엔드</a:t>
              </a:r>
              <a:r>
                <a:rPr kumimoji="1" lang="en-US" altLang="ko-KR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/UI</a:t>
              </a:r>
              <a:endParaRPr kumimoji="1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772816" y="5105116"/>
              <a:ext cx="864095" cy="365819"/>
            </a:xfrm>
            <a:prstGeom prst="rect">
              <a:avLst/>
            </a:prstGeom>
            <a:solidFill>
              <a:srgbClr val="F79646">
                <a:lumMod val="40000"/>
                <a:lumOff val="60000"/>
              </a:srgbClr>
            </a:solidFill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지불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3068960" y="5105400"/>
              <a:ext cx="864095" cy="365819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계정</a:t>
              </a: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4359989" y="5107958"/>
              <a:ext cx="864095" cy="365819"/>
            </a:xfrm>
            <a:prstGeom prst="rect">
              <a:avLst/>
            </a:prstGeom>
            <a:solidFill>
              <a:srgbClr val="8064A2">
                <a:lumMod val="60000"/>
                <a:lumOff val="40000"/>
              </a:srgbClr>
            </a:solidFill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제품</a:t>
              </a:r>
            </a:p>
          </p:txBody>
        </p:sp>
        <p:cxnSp>
          <p:nvCxnSpPr>
            <p:cNvPr id="50" name="직선 연결선 49"/>
            <p:cNvCxnSpPr>
              <a:stCxn id="45" idx="2"/>
              <a:endCxn id="46" idx="0"/>
            </p:cNvCxnSpPr>
            <p:nvPr/>
          </p:nvCxnSpPr>
          <p:spPr>
            <a:xfrm flipH="1">
              <a:off x="3428845" y="3224808"/>
              <a:ext cx="155" cy="36004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  <p:cxnSp>
          <p:nvCxnSpPr>
            <p:cNvPr id="51" name="직선 연결선 50"/>
            <p:cNvCxnSpPr>
              <a:stCxn id="62" idx="2"/>
              <a:endCxn id="63" idx="1"/>
            </p:cNvCxnSpPr>
            <p:nvPr/>
          </p:nvCxnSpPr>
          <p:spPr>
            <a:xfrm>
              <a:off x="3670732" y="5543227"/>
              <a:ext cx="491" cy="289927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  <p:cxnSp>
          <p:nvCxnSpPr>
            <p:cNvPr id="52" name="직선 연결선 51"/>
            <p:cNvCxnSpPr>
              <a:stCxn id="65" idx="2"/>
              <a:endCxn id="64" idx="0"/>
            </p:cNvCxnSpPr>
            <p:nvPr/>
          </p:nvCxnSpPr>
          <p:spPr>
            <a:xfrm>
              <a:off x="4961761" y="5540006"/>
              <a:ext cx="10722" cy="431422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  <p:sp>
          <p:nvSpPr>
            <p:cNvPr id="53" name="직사각형 52"/>
            <p:cNvSpPr/>
            <p:nvPr/>
          </p:nvSpPr>
          <p:spPr>
            <a:xfrm>
              <a:off x="1405133" y="6465168"/>
              <a:ext cx="1879851" cy="953137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플랫폼 서비스</a:t>
              </a:r>
              <a:r>
                <a:rPr kumimoji="1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: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 </a:t>
              </a:r>
              <a:r>
                <a:rPr kumimoji="1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- Object </a:t>
              </a:r>
              <a:r>
                <a:rPr kumimoji="1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저장소</a:t>
              </a:r>
              <a:endParaRPr kumimoji="1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 - </a:t>
              </a:r>
              <a:r>
                <a:rPr kumimoji="1" lang="ko-KR" altLang="en-US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캐싱</a:t>
              </a:r>
              <a:endParaRPr kumimoji="1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 - </a:t>
              </a:r>
              <a:r>
                <a:rPr kumimoji="1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데이터베이스</a:t>
              </a:r>
              <a:endParaRPr kumimoji="1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54" name="직선 연결선 53"/>
            <p:cNvCxnSpPr/>
            <p:nvPr/>
          </p:nvCxnSpPr>
          <p:spPr>
            <a:xfrm>
              <a:off x="4102779" y="4088904"/>
              <a:ext cx="547570" cy="296416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  <p:sp>
          <p:nvSpPr>
            <p:cNvPr id="55" name="원통 54"/>
            <p:cNvSpPr/>
            <p:nvPr/>
          </p:nvSpPr>
          <p:spPr>
            <a:xfrm>
              <a:off x="1789905" y="5843805"/>
              <a:ext cx="1146030" cy="468052"/>
            </a:xfrm>
            <a:prstGeom prst="can">
              <a:avLst>
                <a:gd name="adj" fmla="val 31182"/>
              </a:avLst>
            </a:prstGeom>
            <a:solidFill>
              <a:srgbClr val="9BBB59"/>
            </a:solidFill>
            <a:ln w="254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데이터베이스</a:t>
              </a:r>
            </a:p>
          </p:txBody>
        </p:sp>
        <p:cxnSp>
          <p:nvCxnSpPr>
            <p:cNvPr id="56" name="직선 연결선 55"/>
            <p:cNvCxnSpPr>
              <a:stCxn id="60" idx="2"/>
              <a:endCxn id="55" idx="1"/>
            </p:cNvCxnSpPr>
            <p:nvPr/>
          </p:nvCxnSpPr>
          <p:spPr>
            <a:xfrm>
              <a:off x="2357264" y="5537448"/>
              <a:ext cx="5656" cy="306357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  <p:sp>
          <p:nvSpPr>
            <p:cNvPr id="57" name="직사각형 56"/>
            <p:cNvSpPr/>
            <p:nvPr/>
          </p:nvSpPr>
          <p:spPr>
            <a:xfrm>
              <a:off x="2167352" y="4408540"/>
              <a:ext cx="362827" cy="322023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LB</a:t>
              </a:r>
              <a:endParaRPr kumimoji="1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316922" y="4396895"/>
              <a:ext cx="362827" cy="322023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LB</a:t>
              </a:r>
              <a:endParaRPr kumimoji="1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4650349" y="4385320"/>
              <a:ext cx="362827" cy="322023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LB</a:t>
              </a:r>
              <a:endParaRPr kumimoji="1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925216" y="5171629"/>
              <a:ext cx="864095" cy="365819"/>
            </a:xfrm>
            <a:prstGeom prst="rect">
              <a:avLst/>
            </a:prstGeom>
            <a:solidFill>
              <a:srgbClr val="F79646">
                <a:lumMod val="40000"/>
                <a:lumOff val="60000"/>
              </a:srgbClr>
            </a:solidFill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지불</a:t>
              </a: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3238684" y="5177408"/>
              <a:ext cx="864095" cy="365819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계정</a:t>
              </a:r>
            </a:p>
          </p:txBody>
        </p:sp>
        <p:sp>
          <p:nvSpPr>
            <p:cNvPr id="63" name="원통 62"/>
            <p:cNvSpPr/>
            <p:nvPr/>
          </p:nvSpPr>
          <p:spPr>
            <a:xfrm>
              <a:off x="3098208" y="5833154"/>
              <a:ext cx="1146030" cy="468052"/>
            </a:xfrm>
            <a:prstGeom prst="can">
              <a:avLst>
                <a:gd name="adj" fmla="val 31182"/>
              </a:avLst>
            </a:prstGeom>
            <a:solidFill>
              <a:srgbClr val="9BBB59"/>
            </a:solidFill>
            <a:ln w="254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데이터베이스</a:t>
              </a:r>
            </a:p>
          </p:txBody>
        </p:sp>
        <p:sp>
          <p:nvSpPr>
            <p:cNvPr id="64" name="원통 63"/>
            <p:cNvSpPr/>
            <p:nvPr/>
          </p:nvSpPr>
          <p:spPr>
            <a:xfrm>
              <a:off x="4399468" y="5825480"/>
              <a:ext cx="1146030" cy="468052"/>
            </a:xfrm>
            <a:prstGeom prst="can">
              <a:avLst>
                <a:gd name="adj" fmla="val 31182"/>
              </a:avLst>
            </a:prstGeom>
            <a:solidFill>
              <a:srgbClr val="9BBB59"/>
            </a:solidFill>
            <a:ln w="254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데이터베이스</a:t>
              </a: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529713" y="5174187"/>
              <a:ext cx="864095" cy="365819"/>
            </a:xfrm>
            <a:prstGeom prst="rect">
              <a:avLst/>
            </a:prstGeom>
            <a:solidFill>
              <a:srgbClr val="8064A2">
                <a:lumMod val="60000"/>
                <a:lumOff val="40000"/>
              </a:srgbClr>
            </a:solidFill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제품</a:t>
              </a:r>
            </a:p>
          </p:txBody>
        </p:sp>
        <p:cxnSp>
          <p:nvCxnSpPr>
            <p:cNvPr id="66" name="직선 연결선 65"/>
            <p:cNvCxnSpPr>
              <a:stCxn id="57" idx="2"/>
              <a:endCxn id="60" idx="0"/>
            </p:cNvCxnSpPr>
            <p:nvPr/>
          </p:nvCxnSpPr>
          <p:spPr>
            <a:xfrm>
              <a:off x="2348766" y="4730563"/>
              <a:ext cx="8498" cy="441066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  <p:cxnSp>
          <p:nvCxnSpPr>
            <p:cNvPr id="67" name="직선 연결선 66"/>
            <p:cNvCxnSpPr>
              <a:stCxn id="58" idx="2"/>
              <a:endCxn id="62" idx="0"/>
            </p:cNvCxnSpPr>
            <p:nvPr/>
          </p:nvCxnSpPr>
          <p:spPr>
            <a:xfrm>
              <a:off x="3498336" y="4718918"/>
              <a:ext cx="172396" cy="45849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  <p:cxnSp>
          <p:nvCxnSpPr>
            <p:cNvPr id="68" name="직선 연결선 67"/>
            <p:cNvCxnSpPr>
              <a:stCxn id="59" idx="2"/>
              <a:endCxn id="65" idx="0"/>
            </p:cNvCxnSpPr>
            <p:nvPr/>
          </p:nvCxnSpPr>
          <p:spPr>
            <a:xfrm>
              <a:off x="4831763" y="4707343"/>
              <a:ext cx="129998" cy="466844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  <p:cxnSp>
          <p:nvCxnSpPr>
            <p:cNvPr id="69" name="직선 연결선 68"/>
            <p:cNvCxnSpPr>
              <a:stCxn id="46" idx="2"/>
              <a:endCxn id="58" idx="0"/>
            </p:cNvCxnSpPr>
            <p:nvPr/>
          </p:nvCxnSpPr>
          <p:spPr>
            <a:xfrm>
              <a:off x="3428845" y="4080520"/>
              <a:ext cx="69491" cy="316375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  <p:cxnSp>
          <p:nvCxnSpPr>
            <p:cNvPr id="70" name="직선 연결선 69"/>
            <p:cNvCxnSpPr>
              <a:endCxn id="57" idx="0"/>
            </p:cNvCxnSpPr>
            <p:nvPr/>
          </p:nvCxnSpPr>
          <p:spPr>
            <a:xfrm flipH="1">
              <a:off x="2348766" y="4080520"/>
              <a:ext cx="268342" cy="32802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  <p:sp>
          <p:nvSpPr>
            <p:cNvPr id="71" name="직사각형 70"/>
            <p:cNvSpPr/>
            <p:nvPr/>
          </p:nvSpPr>
          <p:spPr>
            <a:xfrm>
              <a:off x="3861048" y="6465167"/>
              <a:ext cx="1879851" cy="953137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플랫폼 서비스</a:t>
              </a:r>
              <a:r>
                <a:rPr kumimoji="1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: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 </a:t>
              </a:r>
              <a:r>
                <a:rPr kumimoji="1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- </a:t>
              </a:r>
              <a:r>
                <a:rPr kumimoji="1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설정</a:t>
              </a:r>
              <a:endParaRPr kumimoji="1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 - Load Balancers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 - </a:t>
              </a:r>
              <a:r>
                <a:rPr kumimoji="1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통계 및 로그 집계</a:t>
              </a:r>
              <a:endParaRPr kumimoji="1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683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2426113" cy="332399"/>
            <a:chOff x="802399" y="1030552"/>
            <a:chExt cx="2426113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2426113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Cloud Native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dirty="0">
                <a:solidFill>
                  <a:srgbClr val="000000"/>
                </a:solidFill>
                <a:latin typeface="+mj-ea"/>
              </a:rPr>
              <a:t>Ⅳ</a:t>
            </a: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. App </a:t>
            </a:r>
            <a:r>
              <a:rPr lang="ko-KR" altLang="en-US" kern="0" dirty="0" smtClean="0">
                <a:solidFill>
                  <a:srgbClr val="000000"/>
                </a:solidFill>
                <a:latin typeface="+mj-ea"/>
                <a:ea typeface="+mj-ea"/>
              </a:rPr>
              <a:t>전환 시 고려사항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819948" y="1477333"/>
            <a:ext cx="316125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200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Microservice</a:t>
            </a: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의 </a:t>
            </a:r>
            <a:r>
              <a:rPr kumimoji="1" lang="en-US" altLang="ko-KR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API </a:t>
            </a: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화</a:t>
            </a:r>
            <a:r>
              <a:rPr kumimoji="1" lang="en-US" altLang="ko-KR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개별 구현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kumimoji="1" lang="en-US" altLang="ko-KR" sz="12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kumimoji="1" lang="ko-KR" altLang="en-US" sz="12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최적화</a:t>
            </a:r>
            <a:endParaRPr kumimoji="1" lang="en-US" altLang="ko-KR" sz="12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200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Microservice</a:t>
            </a:r>
            <a:r>
              <a:rPr kumimoji="1" lang="en-US" altLang="ko-KR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Registry &amp;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kumimoji="1" lang="en-US" altLang="ko-KR" sz="12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kumimoji="1" lang="en-US" altLang="ko-KR" sz="12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Discovery </a:t>
            </a:r>
            <a:r>
              <a:rPr kumimoji="1" lang="en-US" altLang="ko-KR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Framework 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채용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kumimoji="1" lang="en-US" altLang="ko-KR" sz="12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kumimoji="1" lang="en-US" altLang="ko-KR" sz="12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1" lang="en-US" altLang="ko-KR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Spring Cloud)</a:t>
            </a: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장애확산 방지</a:t>
            </a:r>
            <a:r>
              <a:rPr kumimoji="1" lang="en-US" altLang="ko-KR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(Circuit Breaker Pattern)</a:t>
            </a: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시작 시 또는 런타임 시 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kumimoji="1" lang="en-US" altLang="ko-KR" sz="12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kumimoji="1" lang="ko-KR" altLang="en-US" sz="12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구성정보 </a:t>
            </a: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수신 및 반영</a:t>
            </a:r>
            <a:endParaRPr kumimoji="1" lang="en-US" altLang="ko-KR" sz="120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6825884" y="1189301"/>
            <a:ext cx="2973193" cy="235000"/>
            <a:chOff x="717787" y="3319857"/>
            <a:chExt cx="3371684" cy="258801"/>
          </a:xfrm>
        </p:grpSpPr>
        <p:sp>
          <p:nvSpPr>
            <p:cNvPr id="50" name="Text Box 14"/>
            <p:cNvSpPr txBox="1">
              <a:spLocks noChangeArrowheads="1"/>
            </p:cNvSpPr>
            <p:nvPr/>
          </p:nvSpPr>
          <p:spPr bwMode="auto">
            <a:xfrm>
              <a:off x="1042168" y="3319857"/>
              <a:ext cx="3047303" cy="2588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93598" bIns="46799"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9pPr>
            </a:lstStyle>
            <a:p>
              <a:pPr algn="just" eaLnBrk="1" fontAlgn="base" latinLnBrk="0" hangingPunct="1">
                <a:lnSpc>
                  <a:spcPts val="1615"/>
                </a:lnSpc>
                <a:spcBef>
                  <a:spcPts val="538"/>
                </a:spcBef>
                <a:spcAft>
                  <a:spcPts val="538"/>
                </a:spcAft>
              </a:pPr>
              <a:r>
                <a:rPr lang="ko-KR" altLang="en-US" sz="11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전환 활동</a:t>
              </a:r>
              <a:endPara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endParaRPr>
            </a:p>
          </p:txBody>
        </p:sp>
        <p:pic>
          <p:nvPicPr>
            <p:cNvPr id="51" name="Picture 2" descr="C:\Users\LEEHH\Desktop\화살표 아이콘★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787" y="3335752"/>
              <a:ext cx="216000" cy="2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2" name="그룹 51"/>
          <p:cNvGrpSpPr/>
          <p:nvPr/>
        </p:nvGrpSpPr>
        <p:grpSpPr>
          <a:xfrm>
            <a:off x="316050" y="1268760"/>
            <a:ext cx="6404178" cy="4752528"/>
            <a:chOff x="265182" y="2288704"/>
            <a:chExt cx="6404178" cy="4752528"/>
          </a:xfrm>
        </p:grpSpPr>
        <p:sp>
          <p:nvSpPr>
            <p:cNvPr id="53" name="직사각형 52"/>
            <p:cNvSpPr/>
            <p:nvPr/>
          </p:nvSpPr>
          <p:spPr>
            <a:xfrm>
              <a:off x="3222008" y="2370007"/>
              <a:ext cx="1398751" cy="648072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Load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Balancer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서비스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411774" y="3198099"/>
              <a:ext cx="3018910" cy="675692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프론트엔드</a:t>
              </a:r>
              <a:r>
                <a:rPr kumimoji="1" lang="en-US" altLang="ko-KR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/UI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2005434" y="4448944"/>
              <a:ext cx="1045556" cy="442641"/>
            </a:xfrm>
            <a:prstGeom prst="rect">
              <a:avLst/>
            </a:prstGeom>
            <a:solidFill>
              <a:srgbClr val="F79646">
                <a:lumMod val="40000"/>
                <a:lumOff val="60000"/>
              </a:srgbClr>
            </a:solidFill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지불</a:t>
              </a: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3518139" y="4448944"/>
              <a:ext cx="950505" cy="442641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계정</a:t>
              </a: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4917653" y="4448944"/>
              <a:ext cx="950505" cy="442641"/>
            </a:xfrm>
            <a:prstGeom prst="rect">
              <a:avLst/>
            </a:prstGeom>
            <a:solidFill>
              <a:srgbClr val="8064A2">
                <a:lumMod val="60000"/>
                <a:lumOff val="40000"/>
              </a:srgbClr>
            </a:solidFill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제품</a:t>
              </a:r>
            </a:p>
          </p:txBody>
        </p:sp>
        <p:cxnSp>
          <p:nvCxnSpPr>
            <p:cNvPr id="58" name="직선 연결선 57"/>
            <p:cNvCxnSpPr>
              <a:stCxn id="53" idx="2"/>
              <a:endCxn id="54" idx="0"/>
            </p:cNvCxnSpPr>
            <p:nvPr/>
          </p:nvCxnSpPr>
          <p:spPr>
            <a:xfrm flipH="1">
              <a:off x="3921229" y="3018079"/>
              <a:ext cx="155" cy="18002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  <p:cxnSp>
          <p:nvCxnSpPr>
            <p:cNvPr id="59" name="직선 연결선 58"/>
            <p:cNvCxnSpPr>
              <a:stCxn id="67" idx="2"/>
              <a:endCxn id="68" idx="1"/>
            </p:cNvCxnSpPr>
            <p:nvPr/>
          </p:nvCxnSpPr>
          <p:spPr>
            <a:xfrm>
              <a:off x="4163116" y="4963593"/>
              <a:ext cx="491" cy="421455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  <p:cxnSp>
          <p:nvCxnSpPr>
            <p:cNvPr id="60" name="직선 연결선 59"/>
            <p:cNvCxnSpPr>
              <a:stCxn id="70" idx="2"/>
              <a:endCxn id="69" idx="0"/>
            </p:cNvCxnSpPr>
            <p:nvPr/>
          </p:nvCxnSpPr>
          <p:spPr>
            <a:xfrm>
              <a:off x="5562630" y="4957814"/>
              <a:ext cx="262277" cy="573182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  <p:sp>
          <p:nvSpPr>
            <p:cNvPr id="62" name="직사각형 61"/>
            <p:cNvSpPr/>
            <p:nvPr/>
          </p:nvSpPr>
          <p:spPr>
            <a:xfrm>
              <a:off x="265182" y="2360712"/>
              <a:ext cx="2011690" cy="1390879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플랫폼 서비스</a:t>
              </a:r>
              <a:r>
                <a:rPr kumimoji="1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: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 </a:t>
              </a:r>
              <a:r>
                <a:rPr kumimoji="1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- </a:t>
              </a:r>
              <a:r>
                <a:rPr kumimoji="1" lang="ko-KR" altLang="en-US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모바일</a:t>
              </a:r>
              <a:r>
                <a:rPr kumimoji="1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서비스</a:t>
              </a:r>
              <a:endParaRPr kumimoji="1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 - CI(</a:t>
              </a:r>
              <a:r>
                <a:rPr kumimoji="1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지속적인 통합</a:t>
              </a:r>
              <a:r>
                <a:rPr kumimoji="1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)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 - API </a:t>
              </a:r>
              <a:r>
                <a:rPr kumimoji="1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관리</a:t>
              </a:r>
              <a:endParaRPr kumimoji="1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 - Artifact </a:t>
              </a:r>
              <a:r>
                <a:rPr kumimoji="1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저장소</a:t>
              </a:r>
              <a:endParaRPr kumimoji="1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 - </a:t>
              </a:r>
              <a:r>
                <a:rPr kumimoji="1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분산 버전 관리 시스템</a:t>
              </a:r>
              <a:endParaRPr kumimoji="1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 - BYO </a:t>
              </a:r>
              <a:r>
                <a:rPr kumimoji="1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서비스</a:t>
              </a:r>
              <a:endParaRPr kumimoji="1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3" name="원통 62"/>
            <p:cNvSpPr/>
            <p:nvPr/>
          </p:nvSpPr>
          <p:spPr>
            <a:xfrm>
              <a:off x="1933426" y="5385048"/>
              <a:ext cx="1146030" cy="468052"/>
            </a:xfrm>
            <a:prstGeom prst="can">
              <a:avLst>
                <a:gd name="adj" fmla="val 31182"/>
              </a:avLst>
            </a:prstGeom>
            <a:solidFill>
              <a:srgbClr val="9BBB59"/>
            </a:solidFill>
            <a:ln w="254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데이터베이스</a:t>
              </a:r>
            </a:p>
          </p:txBody>
        </p:sp>
        <p:cxnSp>
          <p:nvCxnSpPr>
            <p:cNvPr id="64" name="직선 연결선 63"/>
            <p:cNvCxnSpPr>
              <a:stCxn id="66" idx="2"/>
              <a:endCxn id="63" idx="1"/>
            </p:cNvCxnSpPr>
            <p:nvPr/>
          </p:nvCxnSpPr>
          <p:spPr>
            <a:xfrm flipH="1">
              <a:off x="2506441" y="4958098"/>
              <a:ext cx="174171" cy="42695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  <p:sp>
          <p:nvSpPr>
            <p:cNvPr id="65" name="직사각형 64"/>
            <p:cNvSpPr/>
            <p:nvPr/>
          </p:nvSpPr>
          <p:spPr>
            <a:xfrm>
              <a:off x="2656028" y="3529164"/>
              <a:ext cx="473267" cy="266135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CLB</a:t>
              </a:r>
              <a:endParaRPr kumimoji="1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2157834" y="4515457"/>
              <a:ext cx="1045556" cy="442641"/>
            </a:xfrm>
            <a:prstGeom prst="rect">
              <a:avLst/>
            </a:prstGeom>
            <a:solidFill>
              <a:srgbClr val="F79646">
                <a:lumMod val="40000"/>
                <a:lumOff val="60000"/>
              </a:srgbClr>
            </a:solidFill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지불</a:t>
              </a: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3687863" y="4520952"/>
              <a:ext cx="950505" cy="442641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계정</a:t>
              </a:r>
            </a:p>
          </p:txBody>
        </p:sp>
        <p:sp>
          <p:nvSpPr>
            <p:cNvPr id="68" name="원통 67"/>
            <p:cNvSpPr/>
            <p:nvPr/>
          </p:nvSpPr>
          <p:spPr>
            <a:xfrm>
              <a:off x="3590592" y="5385048"/>
              <a:ext cx="1146030" cy="468052"/>
            </a:xfrm>
            <a:prstGeom prst="can">
              <a:avLst>
                <a:gd name="adj" fmla="val 31182"/>
              </a:avLst>
            </a:prstGeom>
            <a:solidFill>
              <a:srgbClr val="9BBB59"/>
            </a:solidFill>
            <a:ln w="254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NoSQL</a:t>
              </a:r>
              <a:endParaRPr kumimoji="1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원통 68"/>
            <p:cNvSpPr/>
            <p:nvPr/>
          </p:nvSpPr>
          <p:spPr>
            <a:xfrm>
              <a:off x="5251892" y="5385048"/>
              <a:ext cx="1146030" cy="468052"/>
            </a:xfrm>
            <a:prstGeom prst="can">
              <a:avLst>
                <a:gd name="adj" fmla="val 31182"/>
              </a:avLst>
            </a:prstGeom>
            <a:solidFill>
              <a:srgbClr val="9BBB59"/>
            </a:solidFill>
            <a:ln w="254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캐시</a:t>
              </a: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5087377" y="4515173"/>
              <a:ext cx="950505" cy="442641"/>
            </a:xfrm>
            <a:prstGeom prst="rect">
              <a:avLst/>
            </a:prstGeom>
            <a:solidFill>
              <a:srgbClr val="8064A2">
                <a:lumMod val="60000"/>
                <a:lumOff val="40000"/>
              </a:srgbClr>
            </a:solidFill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제품</a:t>
              </a:r>
            </a:p>
          </p:txBody>
        </p:sp>
        <p:cxnSp>
          <p:nvCxnSpPr>
            <p:cNvPr id="71" name="직선 연결선 70"/>
            <p:cNvCxnSpPr>
              <a:stCxn id="65" idx="2"/>
              <a:endCxn id="66" idx="0"/>
            </p:cNvCxnSpPr>
            <p:nvPr/>
          </p:nvCxnSpPr>
          <p:spPr>
            <a:xfrm flipH="1">
              <a:off x="2680612" y="3795299"/>
              <a:ext cx="212050" cy="720158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  <p:cxnSp>
          <p:nvCxnSpPr>
            <p:cNvPr id="72" name="직선 연결선 71"/>
            <p:cNvCxnSpPr>
              <a:stCxn id="74" idx="2"/>
              <a:endCxn id="67" idx="0"/>
            </p:cNvCxnSpPr>
            <p:nvPr/>
          </p:nvCxnSpPr>
          <p:spPr>
            <a:xfrm>
              <a:off x="3916286" y="3827200"/>
              <a:ext cx="246830" cy="693752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  <p:cxnSp>
          <p:nvCxnSpPr>
            <p:cNvPr id="73" name="직선 연결선 72"/>
            <p:cNvCxnSpPr>
              <a:stCxn id="75" idx="2"/>
              <a:endCxn id="70" idx="0"/>
            </p:cNvCxnSpPr>
            <p:nvPr/>
          </p:nvCxnSpPr>
          <p:spPr>
            <a:xfrm>
              <a:off x="4980895" y="3827200"/>
              <a:ext cx="581735" cy="687973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  <p:sp>
          <p:nvSpPr>
            <p:cNvPr id="74" name="직사각형 73"/>
            <p:cNvSpPr/>
            <p:nvPr/>
          </p:nvSpPr>
          <p:spPr>
            <a:xfrm>
              <a:off x="3679652" y="3561065"/>
              <a:ext cx="473267" cy="266135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CLB</a:t>
              </a:r>
              <a:endParaRPr kumimoji="1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4744261" y="3561065"/>
              <a:ext cx="473267" cy="266135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CLB</a:t>
              </a:r>
              <a:endParaRPr kumimoji="1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5186816" y="2288704"/>
              <a:ext cx="1482544" cy="747377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애플리케이션 </a:t>
              </a:r>
              <a:r>
                <a:rPr kumimoji="1" lang="ko-KR" altLang="en-US" sz="14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메트릭</a:t>
              </a:r>
              <a:r>
                <a:rPr kumimoji="1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및 로그 집계</a:t>
              </a: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2437482" y="4524620"/>
              <a:ext cx="473267" cy="146374"/>
            </a:xfrm>
            <a:prstGeom prst="rect">
              <a:avLst/>
            </a:prstGeom>
            <a:solidFill>
              <a:srgbClr val="8064A2"/>
            </a:solidFill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API</a:t>
              </a:r>
              <a:endParaRPr kumimoji="1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3938075" y="4520952"/>
              <a:ext cx="473267" cy="146374"/>
            </a:xfrm>
            <a:prstGeom prst="rect">
              <a:avLst/>
            </a:prstGeom>
            <a:solidFill>
              <a:srgbClr val="8064A2"/>
            </a:solidFill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API</a:t>
              </a:r>
              <a:endParaRPr kumimoji="1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5299733" y="4509377"/>
              <a:ext cx="473267" cy="146374"/>
            </a:xfrm>
            <a:prstGeom prst="rect">
              <a:avLst/>
            </a:prstGeom>
            <a:solidFill>
              <a:srgbClr val="8064A2"/>
            </a:solidFill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API</a:t>
              </a:r>
              <a:endParaRPr kumimoji="1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원통 79"/>
            <p:cNvSpPr/>
            <p:nvPr/>
          </p:nvSpPr>
          <p:spPr>
            <a:xfrm>
              <a:off x="2017009" y="5469910"/>
              <a:ext cx="1146030" cy="468052"/>
            </a:xfrm>
            <a:prstGeom prst="can">
              <a:avLst>
                <a:gd name="adj" fmla="val 31182"/>
              </a:avLst>
            </a:prstGeom>
            <a:solidFill>
              <a:srgbClr val="9BBB59"/>
            </a:solidFill>
            <a:ln w="254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데이터베이스</a:t>
              </a:r>
            </a:p>
          </p:txBody>
        </p:sp>
        <p:sp>
          <p:nvSpPr>
            <p:cNvPr id="81" name="원통 80"/>
            <p:cNvSpPr/>
            <p:nvPr/>
          </p:nvSpPr>
          <p:spPr>
            <a:xfrm>
              <a:off x="3693424" y="5467707"/>
              <a:ext cx="1146030" cy="468052"/>
            </a:xfrm>
            <a:prstGeom prst="can">
              <a:avLst>
                <a:gd name="adj" fmla="val 31182"/>
              </a:avLst>
            </a:prstGeom>
            <a:solidFill>
              <a:srgbClr val="9BBB59"/>
            </a:solidFill>
            <a:ln w="254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NoSQL</a:t>
              </a:r>
              <a:endParaRPr kumimoji="1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원통 81"/>
            <p:cNvSpPr/>
            <p:nvPr/>
          </p:nvSpPr>
          <p:spPr>
            <a:xfrm>
              <a:off x="5369567" y="5445481"/>
              <a:ext cx="1146030" cy="468052"/>
            </a:xfrm>
            <a:prstGeom prst="can">
              <a:avLst>
                <a:gd name="adj" fmla="val 31182"/>
              </a:avLst>
            </a:prstGeom>
            <a:solidFill>
              <a:srgbClr val="9BBB59"/>
            </a:solidFill>
            <a:ln w="254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캐시</a:t>
              </a: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836712" y="6154805"/>
              <a:ext cx="475252" cy="310363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Git</a:t>
              </a:r>
              <a:endParaRPr kumimoji="1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2019996" y="6093553"/>
              <a:ext cx="3526438" cy="432048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분산</a:t>
              </a:r>
              <a:r>
                <a:rPr kumimoji="1" lang="en-US" altLang="ko-KR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1" lang="ko-KR" alt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설정</a:t>
              </a:r>
            </a:p>
          </p:txBody>
        </p:sp>
        <p:cxnSp>
          <p:nvCxnSpPr>
            <p:cNvPr id="85" name="직선 연결선 84"/>
            <p:cNvCxnSpPr>
              <a:stCxn id="84" idx="1"/>
              <a:endCxn id="83" idx="3"/>
            </p:cNvCxnSpPr>
            <p:nvPr/>
          </p:nvCxnSpPr>
          <p:spPr>
            <a:xfrm flipH="1">
              <a:off x="1311964" y="6309577"/>
              <a:ext cx="708032" cy="41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  <p:sp>
          <p:nvSpPr>
            <p:cNvPr id="86" name="직사각형 85"/>
            <p:cNvSpPr/>
            <p:nvPr/>
          </p:nvSpPr>
          <p:spPr>
            <a:xfrm>
              <a:off x="836712" y="6609184"/>
              <a:ext cx="1843900" cy="432048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서비스</a:t>
              </a:r>
              <a:r>
                <a:rPr kumimoji="1" lang="en-US" altLang="ko-KR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Discovery</a:t>
              </a:r>
              <a:endParaRPr kumimoji="1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2737228" y="6609184"/>
              <a:ext cx="2806772" cy="432048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Circuit Breaker </a:t>
              </a:r>
              <a:r>
                <a:rPr kumimoji="1" lang="ko-KR" altLang="en-US" sz="16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대시보드</a:t>
              </a:r>
              <a:endParaRPr kumimoji="1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932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6353471" cy="332399"/>
            <a:chOff x="802399" y="1030552"/>
            <a:chExt cx="6353471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6353471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Cloud Native </a:t>
              </a:r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사례 </a:t>
              </a:r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파스</a:t>
              </a:r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-</a:t>
              </a:r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타 포탈 </a:t>
              </a:r>
              <a:r>
                <a:rPr lang="ko-KR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아키텍처</a:t>
              </a:r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dirty="0">
                <a:solidFill>
                  <a:srgbClr val="000000"/>
                </a:solidFill>
                <a:latin typeface="+mj-ea"/>
              </a:rPr>
              <a:t>Ⅳ</a:t>
            </a: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. App </a:t>
            </a:r>
            <a:r>
              <a:rPr lang="ko-KR" altLang="en-US" kern="0" dirty="0" smtClean="0">
                <a:solidFill>
                  <a:srgbClr val="000000"/>
                </a:solidFill>
                <a:latin typeface="+mj-ea"/>
                <a:ea typeface="+mj-ea"/>
              </a:rPr>
              <a:t>전환 시 고려사항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199728"/>
            <a:ext cx="96393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253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4526047" cy="332399"/>
            <a:chOff x="802399" y="1030552"/>
            <a:chExt cx="4526047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4526047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Cloud Native 4</a:t>
              </a:r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가지 기술 요소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88504" y="1124744"/>
            <a:ext cx="6674456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Cloud Native  Application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개발 및 운영에 필요한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4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가지 기술 요소를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강화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14" name="Picture 2" descr="https://d1fto35gcfffzn.cloudfront.net/images/topics/cloudnative/diagram-cloud-native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116" y="1888998"/>
            <a:ext cx="4564338" cy="456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61204" y="1489638"/>
            <a:ext cx="2431595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1"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소프트웨어 전달과 </a:t>
            </a:r>
            <a:r>
              <a:rPr kumimoji="1" lang="ko-KR" altLang="en-US" sz="10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인프라스트럭처</a:t>
            </a:r>
            <a:r>
              <a:rPr kumimoji="1"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변경 프로세스 자동화를 목표로 소프트웨어 개발자와 </a:t>
            </a:r>
            <a:r>
              <a:rPr kumimoji="1" lang="en-US" altLang="ko-KR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IT </a:t>
            </a:r>
            <a:r>
              <a:rPr kumimoji="1"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운영자가 협업한 </a:t>
            </a:r>
            <a:r>
              <a:rPr kumimoji="1" lang="ko-KR" altLang="en-US" sz="1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결과물</a:t>
            </a:r>
            <a:endParaRPr kumimoji="1" lang="en-US" altLang="ko-KR" sz="10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1"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좀더 신뢰성 있는 소프트웨어 </a:t>
            </a:r>
            <a:r>
              <a:rPr kumimoji="1" lang="ko-KR" altLang="en-US" sz="1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생</a:t>
            </a:r>
            <a:r>
              <a:rPr kumimoji="1"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성</a:t>
            </a:r>
            <a:r>
              <a:rPr kumimoji="1" lang="en-US" altLang="ko-KR" sz="1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테스트</a:t>
            </a:r>
            <a:r>
              <a:rPr kumimoji="1" lang="en-US" altLang="ko-KR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릴리스를 신속하게 자주 진행할 수 있는 문화와 환경을 </a:t>
            </a:r>
            <a:r>
              <a:rPr kumimoji="1" lang="ko-KR" altLang="en-US" sz="1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만듬</a:t>
            </a:r>
            <a:endParaRPr kumimoji="1" lang="ko-KR" altLang="en-US" sz="1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56462" y="1422245"/>
            <a:ext cx="243159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1"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테스트 중심 </a:t>
            </a:r>
            <a:r>
              <a:rPr kumimoji="1" lang="ko-KR" altLang="en-US" sz="1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개발로 </a:t>
            </a:r>
            <a:r>
              <a:rPr kumimoji="1" lang="ko-KR" altLang="en-US" sz="1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빌드</a:t>
            </a:r>
            <a:r>
              <a:rPr kumimoji="1" lang="ko-KR" altLang="en-US" sz="1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단계 이후의 모든 코드 변경을 테스트 환경 및 프로덕션 환경에 배포함으로써 지속적 통합을 확장</a:t>
            </a:r>
            <a:endParaRPr kumimoji="1" lang="en-US" altLang="ko-KR" sz="10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1" lang="ko-KR" altLang="en-US" sz="1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지속적 </a:t>
            </a:r>
            <a:r>
              <a:rPr kumimoji="1"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전달이 적절하게 구현되면</a:t>
            </a:r>
            <a:r>
              <a:rPr kumimoji="1" lang="en-US" altLang="ko-KR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개발자는 언제나 즉시 배포할 수 있고 표준화된 테스트 프로세스를 통과한 </a:t>
            </a:r>
            <a:r>
              <a:rPr kumimoji="1" lang="ko-KR" altLang="en-US" sz="10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빌드</a:t>
            </a:r>
            <a:r>
              <a:rPr kumimoji="1"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0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아티팩트를</a:t>
            </a:r>
            <a:r>
              <a:rPr kumimoji="1"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보유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96078" y="3942525"/>
            <a:ext cx="243159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1"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마이크로 서비스 응용 프로그램은 독립적으로 버전 관리되며 </a:t>
            </a:r>
            <a:r>
              <a:rPr kumimoji="1" lang="ko-KR" altLang="en-US" sz="10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확장성</a:t>
            </a:r>
            <a:r>
              <a:rPr kumimoji="1"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있는 소규모 고객 중심 서비스로 구성</a:t>
            </a:r>
            <a:endParaRPr kumimoji="1" lang="en-US" altLang="ko-KR" sz="10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1" lang="ko-KR" altLang="en-US" sz="1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마이크로 </a:t>
            </a:r>
            <a:r>
              <a:rPr kumimoji="1"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서비스들은 잘 정의된 인터페이스가 있는 표준 프로토콜을 통해 서로 </a:t>
            </a:r>
            <a:r>
              <a:rPr kumimoji="1" lang="ko-KR" altLang="en-US" sz="1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통신</a:t>
            </a:r>
            <a:r>
              <a:rPr kumimoji="1" lang="en-US" altLang="ko-KR" sz="1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(HTTP API)</a:t>
            </a:r>
          </a:p>
          <a:p>
            <a:pPr marL="171450" indent="-17145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1"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서비스를 독립적으로 배포</a:t>
            </a:r>
            <a:r>
              <a:rPr kumimoji="1" lang="en-US" altLang="ko-KR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업그레이드</a:t>
            </a:r>
            <a:r>
              <a:rPr kumimoji="1" lang="en-US" altLang="ko-KR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크기 조정</a:t>
            </a:r>
            <a:r>
              <a:rPr kumimoji="1" lang="en-US" altLang="ko-KR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0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재시작할</a:t>
            </a:r>
            <a:r>
              <a:rPr kumimoji="1"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수 있으므로 최종 사용자에 영향을 미치지 않고 운영 중인 애플리케이션을 자주 </a:t>
            </a:r>
            <a:r>
              <a:rPr kumimoji="1" lang="ko-KR" altLang="en-US" sz="1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업데이트 가능</a:t>
            </a:r>
            <a:endParaRPr kumimoji="1" lang="ko-KR" altLang="en-US" sz="1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345147" y="4158549"/>
            <a:ext cx="2431595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1"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가상 머신 </a:t>
            </a:r>
            <a:r>
              <a:rPr kumimoji="1" lang="en-US" altLang="ko-KR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(VM)</a:t>
            </a:r>
            <a:r>
              <a:rPr kumimoji="1"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과 비교했을 때 효율성과 속도를 모두 </a:t>
            </a:r>
            <a:r>
              <a:rPr kumimoji="1" lang="ko-KR" altLang="en-US" sz="1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제공</a:t>
            </a:r>
            <a:endParaRPr kumimoji="1" lang="en-US" altLang="ko-KR" sz="10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1" lang="ko-KR" altLang="en-US" sz="1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컨테이너 서버는 </a:t>
            </a:r>
            <a:r>
              <a:rPr kumimoji="1"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운영체제 레벨에서 </a:t>
            </a:r>
            <a:r>
              <a:rPr kumimoji="1" lang="en-US" altLang="ko-KR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CPU, RAM, Disk, Network </a:t>
            </a:r>
            <a:r>
              <a:rPr kumimoji="1"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등의 자원을 격리하여 컨테이너에 할당하기 때문에 게스트 </a:t>
            </a:r>
            <a:r>
              <a:rPr kumimoji="1" lang="en-US" altLang="ko-KR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OS</a:t>
            </a:r>
            <a:r>
              <a:rPr kumimoji="1"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 따로 필요 </a:t>
            </a:r>
            <a:r>
              <a:rPr kumimoji="1" lang="ko-KR" altLang="en-US" sz="1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없음</a:t>
            </a:r>
            <a:endParaRPr kumimoji="1" lang="en-US" altLang="ko-KR" sz="10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1" lang="ko-KR" altLang="en-US" sz="1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라이선스 비용 절감</a:t>
            </a:r>
            <a:endParaRPr kumimoji="1" lang="en-US" altLang="ko-KR" sz="10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# </a:t>
            </a:r>
            <a:r>
              <a:rPr lang="ko-KR" altLang="en-US" kern="0" dirty="0" smtClean="0">
                <a:solidFill>
                  <a:srgbClr val="000000"/>
                </a:solidFill>
                <a:latin typeface="+mj-ea"/>
                <a:ea typeface="+mj-ea"/>
              </a:rPr>
              <a:t>참고자료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8495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2121543" cy="332399"/>
            <a:chOff x="802399" y="1030552"/>
            <a:chExt cx="2121543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2121543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서비스 </a:t>
              </a:r>
              <a:r>
                <a:rPr lang="ko-KR" altLang="en-US" sz="24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매쉬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t1.daumcdn.net/cfile/tistory/9973F7405BF3A9972E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57" y="2300550"/>
            <a:ext cx="5415643" cy="410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 bwMode="auto">
          <a:xfrm>
            <a:off x="5785049" y="5807005"/>
            <a:ext cx="3920479" cy="64633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>
            <a:spAutoFit/>
          </a:bodyPr>
          <a:lstStyle/>
          <a:p>
            <a:pPr algn="ctr" latinLnBrk="0">
              <a:defRPr/>
            </a:pPr>
            <a:r>
              <a:rPr lang="en-US" altLang="ko-KR" sz="12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&lt;</a:t>
            </a:r>
            <a:r>
              <a:rPr lang="ko-KR" altLang="en-US" sz="12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그림</a:t>
            </a:r>
            <a:r>
              <a:rPr lang="en-US" altLang="ko-KR" sz="12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r>
              <a:rPr lang="ko-KR" altLang="en-US" sz="1200" kern="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넷플릭스의</a:t>
            </a:r>
            <a:r>
              <a:rPr lang="ko-KR" altLang="en-US" sz="12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 마이크로 서비스 구조</a:t>
            </a:r>
            <a:r>
              <a:rPr lang="en-US" altLang="ko-KR" sz="12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&gt;</a:t>
            </a:r>
          </a:p>
          <a:p>
            <a:pPr algn="ctr" latinLnBrk="0">
              <a:defRPr/>
            </a:pPr>
            <a:r>
              <a:rPr lang="ko-KR" altLang="en-US" sz="1200" kern="0" dirty="0">
                <a:solidFill>
                  <a:prstClr val="black"/>
                </a:solidFill>
                <a:latin typeface="맑은 고딕"/>
                <a:ea typeface="맑은 고딕"/>
              </a:rPr>
              <a:t>출처 </a:t>
            </a:r>
            <a:r>
              <a:rPr lang="en-US" altLang="ko-KR" sz="1200" kern="0" dirty="0">
                <a:solidFill>
                  <a:prstClr val="black"/>
                </a:solidFill>
                <a:latin typeface="맑은 고딕"/>
                <a:ea typeface="맑은 고딕"/>
              </a:rPr>
              <a:t>: </a:t>
            </a:r>
            <a:r>
              <a:rPr lang="en-US" altLang="ko-KR" sz="1200" kern="0" dirty="0">
                <a:solidFill>
                  <a:prstClr val="black"/>
                </a:solidFill>
                <a:latin typeface="맑은 고딕"/>
                <a:ea typeface="맑은 고딕"/>
                <a:hlinkClick r:id="rId3"/>
              </a:rPr>
              <a:t>https://</a:t>
            </a:r>
            <a:r>
              <a:rPr lang="en-US" altLang="ko-KR" sz="1200" kern="0" dirty="0" smtClean="0">
                <a:solidFill>
                  <a:prstClr val="black"/>
                </a:solidFill>
                <a:latin typeface="맑은 고딕"/>
                <a:ea typeface="맑은 고딕"/>
                <a:hlinkClick r:id="rId3"/>
              </a:rPr>
              <a:t>www.slideshare.net/BruceWong3/the-case-for-chaos?from_action=save</a:t>
            </a:r>
            <a:endParaRPr lang="ko-KR" altLang="en-US" sz="12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01491" y="1099833"/>
            <a:ext cx="925258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ko-KR" altLang="en-US" sz="16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마이크로 서비스 </a:t>
            </a:r>
            <a:r>
              <a:rPr lang="ko-KR" altLang="en-US" sz="1600" kern="0" dirty="0" err="1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아키텍쳐는</a:t>
            </a:r>
            <a:r>
              <a:rPr lang="ko-KR" altLang="en-US" sz="16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여러가지 </a:t>
            </a:r>
            <a:r>
              <a:rPr lang="ko-KR" altLang="en-US" sz="16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장점을 가지고 있는 </a:t>
            </a:r>
            <a:r>
              <a:rPr lang="ko-KR" altLang="en-US" sz="1600" kern="0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아키텍쳐</a:t>
            </a:r>
            <a:r>
              <a:rPr lang="ko-KR" altLang="en-US" sz="16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스타일이기는 하지만</a:t>
            </a:r>
            <a:r>
              <a:rPr lang="en-US" altLang="ko-KR" sz="16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많은 단점도 가지고 있다</a:t>
            </a:r>
            <a:r>
              <a:rPr lang="en-US" altLang="ko-KR" sz="16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6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마이크로 서비스는 기능을 서비스라는 단위로 잘게 나누다 보니</a:t>
            </a:r>
            <a:r>
              <a:rPr lang="en-US" altLang="ko-KR" sz="16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전체 시스템이 커질 수 록 서비스가 많아지고</a:t>
            </a:r>
            <a:r>
              <a:rPr lang="en-US" altLang="ko-KR" sz="16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그로 인해서 서비스간의 연결이 복잡해지고 여러가지 문제를 낳게 </a:t>
            </a:r>
            <a:r>
              <a:rPr lang="ko-KR" altLang="en-US" sz="16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된다</a:t>
            </a:r>
            <a:endParaRPr lang="en-US" altLang="ko-KR" sz="1600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# </a:t>
            </a:r>
            <a:r>
              <a:rPr lang="ko-KR" altLang="en-US" kern="0" dirty="0" smtClean="0">
                <a:solidFill>
                  <a:srgbClr val="000000"/>
                </a:solidFill>
                <a:latin typeface="+mj-ea"/>
                <a:ea typeface="+mj-ea"/>
              </a:rPr>
              <a:t>참고자료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1240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2063835" cy="332399"/>
            <a:chOff x="802399" y="1030552"/>
            <a:chExt cx="2063835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2063835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서비스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ko-KR" altLang="en-US" sz="24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매쉬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https://t1.daumcdn.net/cfile/tistory/9957DB335BF3A99725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40" y="1776357"/>
            <a:ext cx="3923970" cy="75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t1.daumcdn.net/cfile/tistory/99A7D83B5BF3A99738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942" y="1775853"/>
            <a:ext cx="3636406" cy="1329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t1.daumcdn.net/cfile/tistory/997EC8335BF3A9970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072" y="3693827"/>
            <a:ext cx="3690412" cy="153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t1.daumcdn.net/cfile/tistory/99D0373D5BF3A99703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40" y="3006714"/>
            <a:ext cx="3923970" cy="337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488504" y="1124744"/>
            <a:ext cx="9217024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마이크로 서비스의 문제를 풀기 위해서 소프트웨어 계층이 아니라 인프라 측면에서 이를 풀기 위한 노력이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서비스 </a:t>
            </a:r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매쉬라는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아키텍쳐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컨셉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3082" name="Picture 10" descr="https://t1.daumcdn.net/cfile/tistory/9970FE335BF3A9972F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644" y="2240868"/>
            <a:ext cx="6007137" cy="388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# </a:t>
            </a:r>
            <a:r>
              <a:rPr lang="ko-KR" altLang="en-US" kern="0" dirty="0" smtClean="0">
                <a:solidFill>
                  <a:srgbClr val="000000"/>
                </a:solidFill>
                <a:latin typeface="+mj-ea"/>
                <a:ea typeface="+mj-ea"/>
              </a:rPr>
              <a:t>참고자료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8495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1114857" cy="332399"/>
            <a:chOff x="802399" y="1030552"/>
            <a:chExt cx="1114857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1114857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Istio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17" y="1160748"/>
            <a:ext cx="1728191" cy="187903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828764" y="908720"/>
            <a:ext cx="69847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1" lang="en-US" altLang="ko-KR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HTTP, TCP, </a:t>
            </a:r>
            <a:r>
              <a:rPr kumimoji="1" lang="en-US" altLang="ko-KR" sz="1200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gRPC</a:t>
            </a:r>
            <a:r>
              <a:rPr kumimoji="1" lang="en-US" altLang="ko-KR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프로토콜을 지원</a:t>
            </a: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1" lang="en-US" altLang="ko-KR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TLS client certification </a:t>
            </a: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지원</a:t>
            </a: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1" lang="en-US" altLang="ko-KR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HTTP L7 </a:t>
            </a: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라우팅 지원을 통한 </a:t>
            </a:r>
            <a:r>
              <a:rPr kumimoji="1" lang="en-US" altLang="ko-KR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URL </a:t>
            </a: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기반 라우팅</a:t>
            </a:r>
            <a:r>
              <a:rPr kumimoji="1" lang="en-US" altLang="ko-KR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200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버퍼링</a:t>
            </a:r>
            <a:r>
              <a:rPr kumimoji="1" lang="en-US" altLang="ko-KR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서버간 부하 </a:t>
            </a:r>
            <a:r>
              <a:rPr kumimoji="1" lang="ko-KR" altLang="en-US" sz="1200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분산량</a:t>
            </a: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200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조절등</a:t>
            </a:r>
            <a:endParaRPr kumimoji="1" lang="ko-KR" altLang="en-US" sz="12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1" lang="en-US" altLang="ko-KR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HTTP2 </a:t>
            </a: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지원</a:t>
            </a: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1" lang="en-US" altLang="ko-KR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Auto retry, circuit breaker, </a:t>
            </a:r>
            <a:r>
              <a:rPr kumimoji="1" lang="ko-KR" altLang="en-US" sz="1200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부하량</a:t>
            </a: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200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제한등</a:t>
            </a: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다양한 </a:t>
            </a:r>
            <a:r>
              <a:rPr kumimoji="1" lang="ko-KR" altLang="en-US" sz="1200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로드밸런싱</a:t>
            </a: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기능 제공</a:t>
            </a: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다양한 통계 추적 기능 제공 및 </a:t>
            </a:r>
            <a:r>
              <a:rPr kumimoji="1" lang="en-US" altLang="ko-KR" sz="1200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Zipkin</a:t>
            </a:r>
            <a:r>
              <a:rPr kumimoji="1" lang="en-US" altLang="ko-KR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통합을 통한 </a:t>
            </a:r>
            <a:r>
              <a:rPr kumimoji="1" lang="en-US" altLang="ko-KR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MSA </a:t>
            </a: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서비스간의 분산 </a:t>
            </a:r>
            <a:r>
              <a:rPr kumimoji="1" lang="ko-KR" altLang="en-US" sz="1200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트렌젝션</a:t>
            </a: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성능 측정 제공함으로써 서비스에 대한 다양한 가시성 </a:t>
            </a:r>
            <a:r>
              <a:rPr kumimoji="1" lang="en-US" altLang="ko-KR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(visibility)</a:t>
            </a: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을 제공</a:t>
            </a: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1" lang="en-US" altLang="ko-KR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Dynamic configuration </a:t>
            </a: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지원을 통해서</a:t>
            </a:r>
            <a:r>
              <a:rPr kumimoji="1" lang="en-US" altLang="ko-KR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중앙 레파지토리에 설정 정보를 동적으로 읽어와서 서버 </a:t>
            </a:r>
            <a:r>
              <a:rPr kumimoji="1" lang="ko-KR" altLang="en-US" sz="1200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재시작없이</a:t>
            </a: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라우팅 설정 변경이 가능함</a:t>
            </a: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1" lang="en-US" altLang="ko-KR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MongoDB </a:t>
            </a: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및 </a:t>
            </a:r>
            <a:r>
              <a:rPr kumimoji="1" lang="en-US" altLang="ko-KR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AWS Dynamo </a:t>
            </a: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에 대한 </a:t>
            </a:r>
            <a:r>
              <a:rPr kumimoji="1" lang="en-US" altLang="ko-KR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L7 </a:t>
            </a: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라우팅 기능 제공</a:t>
            </a:r>
            <a:endParaRPr kumimoji="1" lang="en-US" altLang="ko-KR" sz="120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110" name="Picture 14" descr="https://miro.medium.com/max/800/1*5ojGsucagqcYZGswDM4Vfw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82" y="4401108"/>
            <a:ext cx="2477694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https://t1.daumcdn.net/cfile/tistory/99D9B3375BF8090D27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868" y="3825044"/>
            <a:ext cx="3243942" cy="266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# </a:t>
            </a:r>
            <a:r>
              <a:rPr lang="ko-KR" altLang="en-US" kern="0" dirty="0" smtClean="0">
                <a:solidFill>
                  <a:srgbClr val="000000"/>
                </a:solidFill>
                <a:latin typeface="+mj-ea"/>
                <a:ea typeface="+mj-ea"/>
              </a:rPr>
              <a:t>참고자료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6233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1114857" cy="332399"/>
            <a:chOff x="802399" y="1030552"/>
            <a:chExt cx="1114857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1114857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Istio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4" descr="https://miro.medium.com/max/800/1*5ojGsucagqcYZGswDM4Vfw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08" y="1160748"/>
            <a:ext cx="2477694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044788" y="890651"/>
            <a:ext cx="686121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파일럿 </a:t>
            </a:r>
            <a:r>
              <a:rPr kumimoji="1" lang="en-US" altLang="ko-KR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(Pilot)</a:t>
            </a:r>
          </a:p>
          <a:p>
            <a:pPr marL="800100" lvl="1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파일럿은 </a:t>
            </a:r>
            <a:r>
              <a:rPr kumimoji="1" lang="en-US" altLang="ko-KR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envoy</a:t>
            </a: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에 대한 설정 관리를 하는 역할을 한다</a:t>
            </a:r>
            <a:r>
              <a:rPr kumimoji="1" lang="en-US" altLang="ko-KR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800100" lvl="1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1" lang="ko-KR" altLang="en-US" sz="12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서비스들의 </a:t>
            </a:r>
            <a:r>
              <a:rPr kumimoji="1" lang="ko-KR" altLang="en-US" sz="1200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엔드포인트</a:t>
            </a:r>
            <a:r>
              <a:rPr kumimoji="1" lang="en-US" altLang="ko-KR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1" lang="en-US" altLang="ko-KR" sz="1200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EndPoint</a:t>
            </a:r>
            <a:r>
              <a:rPr kumimoji="1" lang="en-US" altLang="ko-KR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들의 주소를 얻을 수 있는 서비스 </a:t>
            </a:r>
            <a:r>
              <a:rPr kumimoji="1" lang="ko-KR" altLang="en-US" sz="1200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디스커버리</a:t>
            </a: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기능을 제공한다</a:t>
            </a:r>
            <a:r>
              <a:rPr kumimoji="1" lang="en-US" altLang="ko-KR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800100" lvl="1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1" lang="en-US" altLang="ko-KR" sz="1200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Istio</a:t>
            </a: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에 유용한 기능중의 하나가 트래픽의 경로를 컨트롤 하는 기능인데</a:t>
            </a:r>
            <a:r>
              <a:rPr kumimoji="1" lang="en-US" altLang="ko-KR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서비스에서 서비스로 호출하는 경로를 컨트롤 할 수 있다</a:t>
            </a:r>
            <a:r>
              <a:rPr kumimoji="1" lang="en-US" altLang="ko-KR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endParaRPr kumimoji="1" lang="en-US" altLang="ko-KR" sz="120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800100" lvl="1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1" lang="ko-KR" altLang="en-US" sz="12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서비스의 </a:t>
            </a: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안정성을 제공하기 위해서 </a:t>
            </a:r>
            <a:r>
              <a:rPr kumimoji="1" lang="ko-KR" altLang="en-US" sz="1200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서비스간에</a:t>
            </a: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호출이 </a:t>
            </a:r>
            <a:r>
              <a:rPr kumimoji="1" lang="ko-KR" altLang="en-US" sz="1200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발생할때</a:t>
            </a: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재시도</a:t>
            </a:r>
            <a:r>
              <a:rPr kumimoji="1" lang="en-US" altLang="ko-KR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(retry), </a:t>
            </a: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장애 전파를 막기 위한 </a:t>
            </a:r>
            <a:r>
              <a:rPr kumimoji="1" lang="ko-KR" altLang="en-US" sz="1200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써킷</a:t>
            </a: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200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브레이커</a:t>
            </a: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(Circuit breaker), Timeout </a:t>
            </a: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등의 기능을 제공한다</a:t>
            </a:r>
            <a:r>
              <a:rPr kumimoji="1" lang="en-US" altLang="ko-KR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믹서</a:t>
            </a:r>
            <a:r>
              <a:rPr kumimoji="1" lang="en-US" altLang="ko-KR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(Mixer)</a:t>
            </a:r>
          </a:p>
          <a:p>
            <a:pPr marL="800100" lvl="1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믹서가 하는 일은 액세스 컨트롤</a:t>
            </a:r>
            <a:r>
              <a:rPr kumimoji="1" lang="en-US" altLang="ko-KR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정책 통제 그리고 각종 모니터링 지표의 수집이다</a:t>
            </a:r>
            <a:r>
              <a:rPr kumimoji="1" lang="en-US" altLang="ko-KR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kumimoji="1" lang="ko-KR" altLang="en-US" sz="12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예를 </a:t>
            </a: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들어서 서비스의 총 처리량을 정책으로 지정하여</a:t>
            </a:r>
            <a:r>
              <a:rPr kumimoji="1" lang="en-US" altLang="ko-KR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그 처리량 이상으로 요청을 </a:t>
            </a:r>
            <a:r>
              <a:rPr kumimoji="1" lang="ko-KR" altLang="en-US" sz="1200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못받게</a:t>
            </a: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하거나 특정 </a:t>
            </a:r>
            <a:r>
              <a:rPr kumimoji="1" lang="ko-KR" altLang="en-US" sz="1200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헤더값이</a:t>
            </a: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일치해야 요청을 받을 수 있게 하는 등의 다양한 정책을 정의하고 이를 컨트롤 할 수 있다</a:t>
            </a:r>
            <a:r>
              <a:rPr kumimoji="1" lang="en-US" altLang="ko-KR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800100" lvl="1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1" lang="ko-KR" altLang="en-US" sz="12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서비스의 </a:t>
            </a: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응답 시간이나 평균 처리량과 같은 다양한 지표를 수집하여 저장하는 역할을 한다</a:t>
            </a:r>
            <a:r>
              <a:rPr kumimoji="1" lang="en-US" altLang="ko-KR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1" lang="ko-KR" altLang="en-US" sz="1200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시타델</a:t>
            </a:r>
            <a:r>
              <a:rPr kumimoji="1" lang="en-US" altLang="ko-KR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(Citadel)</a:t>
            </a:r>
          </a:p>
          <a:p>
            <a:pPr marL="800100" lvl="1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1" lang="ko-KR" altLang="en-US" sz="1200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시타델은</a:t>
            </a: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보안에 관련된 기능을 담당하는 모듈이다</a:t>
            </a:r>
            <a:r>
              <a:rPr kumimoji="1" lang="en-US" altLang="ko-KR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서비스를 사용하기 위한 사용자 인증 </a:t>
            </a:r>
            <a:r>
              <a:rPr kumimoji="1" lang="en-US" altLang="ko-KR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(Authentication)</a:t>
            </a: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과 인가 </a:t>
            </a:r>
            <a:r>
              <a:rPr kumimoji="1" lang="en-US" altLang="ko-KR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(Authorization)</a:t>
            </a: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을 담당한다</a:t>
            </a:r>
            <a:r>
              <a:rPr kumimoji="1" lang="en-US" altLang="ko-KR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또한 </a:t>
            </a:r>
            <a:r>
              <a:rPr kumimoji="1" lang="en-US" altLang="ko-KR" sz="1200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Istio</a:t>
            </a: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는 통신을 </a:t>
            </a:r>
            <a:r>
              <a:rPr kumimoji="1" lang="en-US" altLang="ko-KR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TLS(SSL)</a:t>
            </a: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을 이용하여 암호화할 수 있는데</a:t>
            </a:r>
            <a:r>
              <a:rPr kumimoji="1" lang="en-US" altLang="ko-KR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TLS </a:t>
            </a: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암호화나 또는 사용자 인증에 필요한 인증서</a:t>
            </a:r>
            <a:r>
              <a:rPr kumimoji="1" lang="en-US" altLang="ko-KR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(Certification)</a:t>
            </a:r>
            <a:r>
              <a: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을 관리하는 역할을 한다</a:t>
            </a:r>
            <a:r>
              <a:rPr kumimoji="1" lang="en-US" altLang="ko-KR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en-US" altLang="ko-KR" sz="120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# </a:t>
            </a:r>
            <a:r>
              <a:rPr lang="ko-KR" altLang="en-US" kern="0" dirty="0" smtClean="0">
                <a:solidFill>
                  <a:srgbClr val="000000"/>
                </a:solidFill>
                <a:latin typeface="+mj-ea"/>
                <a:ea typeface="+mj-ea"/>
              </a:rPr>
              <a:t>참고자료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5676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4187814" cy="332399"/>
            <a:chOff x="802399" y="1030552"/>
            <a:chExt cx="4187814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4187814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자동차 업계 기술 동향 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(2/3)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4646785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자동차 사례연구 ▶ 종합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모빌리티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서비스 회사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Ford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Ⅰ.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글로벌 기술 및 산업 동향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62" name="AutoShape 2"/>
          <p:cNvSpPr>
            <a:spLocks noChangeArrowheads="1"/>
          </p:cNvSpPr>
          <p:nvPr/>
        </p:nvSpPr>
        <p:spPr bwMode="gray">
          <a:xfrm>
            <a:off x="307974" y="1553079"/>
            <a:ext cx="4445215" cy="47922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6350" algn="ctr">
            <a:solidFill>
              <a:sysClr val="window" lastClr="FFFFFF">
                <a:lumMod val="75000"/>
              </a:sysClr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endParaRPr lang="ko-KR" altLang="ko-KR" kern="0" spc="-50" dirty="0">
              <a:solidFill>
                <a:prstClr val="black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63" name="모서리가 둥근 직사각형 62"/>
          <p:cNvSpPr/>
          <p:nvPr/>
        </p:nvSpPr>
        <p:spPr bwMode="gray">
          <a:xfrm>
            <a:off x="307974" y="1538943"/>
            <a:ext cx="4445215" cy="378455"/>
          </a:xfrm>
          <a:prstGeom prst="roundRect">
            <a:avLst>
              <a:gd name="adj" fmla="val 0"/>
            </a:avLst>
          </a:prstGeom>
          <a:solidFill>
            <a:srgbClr val="1F497D">
              <a:lumMod val="20000"/>
              <a:lumOff val="80000"/>
            </a:srgbClr>
          </a:solidFill>
          <a:ln w="6350" algn="ctr">
            <a:solidFill>
              <a:srgbClr val="4BACC6">
                <a:lumMod val="60000"/>
                <a:lumOff val="40000"/>
              </a:srgbClr>
            </a:solidFill>
            <a:round/>
            <a:headEnd/>
            <a:tailEnd/>
          </a:ln>
          <a:effectLst/>
        </p:spPr>
        <p:txBody>
          <a:bodyPr vert="horz" wrap="none" lIns="72000" tIns="72000" rIns="72000" bIns="90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latinLnBrk="0"/>
            <a:r>
              <a:rPr lang="ko-KR" altLang="en-US" sz="1400" b="1" kern="0" spc="-50" dirty="0">
                <a:solidFill>
                  <a:prstClr val="black"/>
                </a:solidFill>
                <a:latin typeface="맑은 고딕"/>
                <a:ea typeface="맑은 고딕"/>
                <a:cs typeface="Arial" pitchFamily="34" charset="0"/>
              </a:rPr>
              <a:t>기업 정보 및 </a:t>
            </a:r>
            <a:r>
              <a:rPr lang="ko-KR" altLang="en-US" sz="1400" b="1" kern="0" spc="-50" dirty="0" smtClean="0">
                <a:solidFill>
                  <a:prstClr val="black"/>
                </a:solidFill>
                <a:latin typeface="맑은 고딕"/>
                <a:ea typeface="맑은 고딕"/>
                <a:cs typeface="Arial" pitchFamily="34" charset="0"/>
              </a:rPr>
              <a:t>플랫폼 도입 성과</a:t>
            </a:r>
            <a:endParaRPr lang="ko-KR" altLang="en-US" sz="1400" b="1" kern="0" spc="-50" dirty="0">
              <a:solidFill>
                <a:prstClr val="black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64" name="AutoShape 2"/>
          <p:cNvSpPr>
            <a:spLocks noChangeArrowheads="1"/>
          </p:cNvSpPr>
          <p:nvPr/>
        </p:nvSpPr>
        <p:spPr bwMode="gray">
          <a:xfrm>
            <a:off x="5152810" y="1553079"/>
            <a:ext cx="4445215" cy="47922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6350" algn="ctr">
            <a:solidFill>
              <a:sysClr val="window" lastClr="FFFFFF">
                <a:lumMod val="75000"/>
              </a:sysClr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endParaRPr lang="ko-KR" altLang="ko-KR" kern="0" spc="-50" dirty="0">
              <a:solidFill>
                <a:prstClr val="black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65" name="모서리가 둥근 직사각형 64"/>
          <p:cNvSpPr/>
          <p:nvPr/>
        </p:nvSpPr>
        <p:spPr bwMode="gray">
          <a:xfrm>
            <a:off x="5152810" y="1538943"/>
            <a:ext cx="4445215" cy="378455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none" lIns="72000" tIns="72000" rIns="72000" bIns="90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latinLnBrk="0">
              <a:defRPr/>
            </a:pPr>
            <a:r>
              <a:rPr lang="ko-KR" altLang="en-US" kern="0" spc="-50" dirty="0" smtClean="0">
                <a:solidFill>
                  <a:prstClr val="white">
                    <a:lumMod val="95000"/>
                  </a:prstClr>
                </a:solidFill>
                <a:latin typeface="맑은 고딕"/>
                <a:ea typeface="맑은 고딕"/>
                <a:cs typeface="Arial" pitchFamily="34" charset="0"/>
              </a:rPr>
              <a:t>도입 성과 및 적용 분야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446947" y="2097160"/>
            <a:ext cx="4167268" cy="1619265"/>
          </a:xfrm>
          <a:prstGeom prst="roundRect">
            <a:avLst>
              <a:gd name="adj" fmla="val 583"/>
            </a:avLst>
          </a:prstGeom>
          <a:gradFill flip="none" rotWithShape="1">
            <a:gsLst>
              <a:gs pos="0">
                <a:sysClr val="window" lastClr="FFFFFF">
                  <a:lumMod val="95000"/>
                </a:sysClr>
              </a:gs>
              <a:gs pos="100000">
                <a:sysClr val="window" lastClr="FFFFFF"/>
              </a:gs>
            </a:gsLst>
            <a:lin ang="5400000" scaled="1"/>
            <a:tileRect/>
          </a:gra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ysDot"/>
          </a:ln>
          <a:effectLst/>
        </p:spPr>
        <p:txBody>
          <a:bodyPr lIns="180000" tIns="36000" rIns="108000" bIns="36000" anchor="ctr"/>
          <a:lstStyle/>
          <a:p>
            <a:pPr eaLnBrk="0" fontAlgn="base" latinLnBrk="0" hangingPunct="0">
              <a:spcBef>
                <a:spcPts val="300"/>
              </a:spcBef>
              <a:spcAft>
                <a:spcPct val="0"/>
              </a:spcAft>
              <a:buClr>
                <a:srgbClr val="7E0000"/>
              </a:buClr>
              <a:defRPr/>
            </a:pPr>
            <a:endParaRPr lang="en-US" altLang="ko-KR" sz="1400" kern="0" spc="-5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5725" indent="-85725" eaLnBrk="0" fontAlgn="base" latinLnBrk="0" hangingPunct="0">
              <a:spcBef>
                <a:spcPts val="300"/>
              </a:spcBef>
              <a:spcAft>
                <a:spcPct val="0"/>
              </a:spcAft>
              <a:buClr>
                <a:srgbClr val="7E0000"/>
              </a:buClr>
              <a:buFont typeface="Arial" charset="0"/>
              <a:buChar char="•"/>
              <a:defRPr/>
            </a:pPr>
            <a:endParaRPr lang="en-US" altLang="ko-KR" sz="1400" kern="0" spc="-5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5725" indent="-85725" eaLnBrk="0" fontAlgn="base" latinLnBrk="0" hangingPunct="0">
              <a:spcBef>
                <a:spcPts val="300"/>
              </a:spcBef>
              <a:spcAft>
                <a:spcPct val="0"/>
              </a:spcAft>
              <a:buClr>
                <a:srgbClr val="7E0000"/>
              </a:buClr>
              <a:buFont typeface="Arial" charset="0"/>
              <a:buChar char="•"/>
              <a:defRPr/>
            </a:pPr>
            <a:endParaRPr lang="en-US" altLang="ko-KR" sz="1400" kern="0" spc="-5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5725" indent="-85725" eaLnBrk="0" fontAlgn="base" latinLnBrk="0" hangingPunct="0">
              <a:spcBef>
                <a:spcPts val="300"/>
              </a:spcBef>
              <a:spcAft>
                <a:spcPct val="0"/>
              </a:spcAft>
              <a:buClr>
                <a:srgbClr val="7E0000"/>
              </a:buClr>
              <a:buFont typeface="Arial" charset="0"/>
              <a:buChar char="•"/>
              <a:defRPr/>
            </a:pPr>
            <a:endParaRPr lang="ko-KR" altLang="en-US" sz="1400" kern="0" spc="-5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446947" y="3850986"/>
            <a:ext cx="4167268" cy="2330212"/>
            <a:chOff x="4892942" y="2614629"/>
            <a:chExt cx="3876247" cy="2216582"/>
          </a:xfrm>
        </p:grpSpPr>
        <p:sp>
          <p:nvSpPr>
            <p:cNvPr id="68" name="모서리가 둥근 직사각형 67"/>
            <p:cNvSpPr/>
            <p:nvPr/>
          </p:nvSpPr>
          <p:spPr>
            <a:xfrm>
              <a:off x="4892942" y="2909914"/>
              <a:ext cx="3876247" cy="1921297"/>
            </a:xfrm>
            <a:prstGeom prst="roundRect">
              <a:avLst>
                <a:gd name="adj" fmla="val 583"/>
              </a:avLst>
            </a:prstGeom>
            <a:gradFill flip="none" rotWithShape="1">
              <a:gsLst>
                <a:gs pos="0">
                  <a:sysClr val="window" lastClr="FFFFFF">
                    <a:lumMod val="95000"/>
                  </a:sysClr>
                </a:gs>
                <a:gs pos="100000">
                  <a:sysClr val="window" lastClr="FFFFFF"/>
                </a:gs>
              </a:gsLst>
              <a:lin ang="5400000" scaled="1"/>
              <a:tileRect/>
            </a:gra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ysDot"/>
            </a:ln>
            <a:effectLst/>
          </p:spPr>
          <p:txBody>
            <a:bodyPr lIns="180000" tIns="36000" rIns="108000" bIns="36000" anchor="ctr"/>
            <a:lstStyle/>
            <a:p>
              <a:pPr marL="88900" indent="-88900" latinLnBrk="0">
                <a:spcBef>
                  <a:spcPts val="6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Ford</a:t>
              </a:r>
              <a:r>
                <a:rPr lang="ko-KR" altLang="en-US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는 </a:t>
              </a:r>
              <a:r>
                <a:rPr lang="en-US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Microsoft, Pivotal </a:t>
              </a:r>
              <a:r>
                <a:rPr lang="ko-KR" altLang="en-US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등 </a:t>
              </a:r>
              <a:r>
                <a:rPr lang="ko-KR" altLang="en-US" sz="1100" kern="0" dirty="0" err="1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클라우드</a:t>
              </a:r>
              <a:r>
                <a:rPr lang="ko-KR" altLang="en-US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 선도기업과의 전략적 제휴를 맺고</a:t>
              </a:r>
              <a:r>
                <a:rPr lang="en-US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 </a:t>
              </a:r>
              <a:r>
                <a:rPr lang="en-US" altLang="ko-KR" sz="1100" b="1" u="sng" kern="0" dirty="0" err="1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CloudFoundry</a:t>
              </a:r>
              <a:r>
                <a:rPr lang="ko-KR" altLang="en-US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 기반의 종합 </a:t>
              </a:r>
              <a:r>
                <a:rPr lang="ko-KR" altLang="en-US" sz="1100" b="1" u="sng" kern="0" dirty="0" err="1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모빌리티</a:t>
              </a:r>
              <a:r>
                <a:rPr lang="ko-KR" altLang="en-US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 플랫폼 </a:t>
              </a:r>
              <a:r>
                <a:rPr lang="en-US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/>
              </a:r>
              <a:br>
                <a:rPr lang="en-US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</a:br>
              <a:r>
                <a:rPr lang="ko-KR" altLang="en-US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서비스인 </a:t>
              </a:r>
              <a:r>
                <a:rPr lang="en-US" altLang="ko-KR" sz="1100" b="1" u="sng" kern="0" dirty="0" err="1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FordPass</a:t>
              </a:r>
              <a:r>
                <a:rPr lang="en-US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 </a:t>
              </a:r>
              <a:r>
                <a:rPr lang="ko-KR" altLang="en-US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개발</a:t>
              </a:r>
              <a:endParaRPr lang="en-US" altLang="ko-KR" sz="1100" b="1" u="sng" kern="0" dirty="0" smtClean="0">
                <a:solidFill>
                  <a:prstClr val="black"/>
                </a:solidFill>
                <a:latin typeface="맑은 고딕"/>
                <a:ea typeface="맑은 고딕" pitchFamily="50" charset="-127"/>
              </a:endParaRPr>
            </a:p>
            <a:p>
              <a:pPr marL="88900" indent="-88900" latinLnBrk="0">
                <a:spcBef>
                  <a:spcPts val="6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Ford</a:t>
              </a:r>
              <a:r>
                <a:rPr lang="ko-KR" altLang="en-US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는 독자적인 연구소 설립하고</a:t>
              </a:r>
              <a:r>
                <a:rPr lang="en-US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,</a:t>
              </a:r>
              <a:r>
                <a:rPr lang="ko-KR" altLang="en-US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 </a:t>
              </a:r>
              <a:r>
                <a:rPr lang="en-US" altLang="ko-KR" sz="1100" b="1" u="sng" kern="0" dirty="0" err="1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FordPaaS</a:t>
              </a:r>
              <a:r>
                <a:rPr lang="ko-KR" altLang="en-US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의 지속적인 </a:t>
              </a:r>
              <a:r>
                <a:rPr lang="en-US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/>
              </a:r>
              <a:br>
                <a:rPr lang="en-US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</a:br>
              <a:r>
                <a:rPr lang="ko-KR" altLang="en-US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고도화 및 서비스 확장의 기틀 마련</a:t>
              </a:r>
            </a:p>
            <a:p>
              <a:pPr marL="88900" indent="-88900" latinLnBrk="0">
                <a:spcBef>
                  <a:spcPts val="6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Pivotal</a:t>
              </a:r>
              <a:r>
                <a:rPr lang="ko-KR" altLang="en-US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은 </a:t>
              </a:r>
              <a:r>
                <a:rPr lang="en-US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Ford, Microsoft</a:t>
              </a:r>
              <a:r>
                <a:rPr lang="ko-KR" altLang="en-US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의 전략적 제휴 관계 형성을 통해 </a:t>
              </a:r>
              <a:r>
                <a:rPr lang="en-US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/>
              </a:r>
              <a:br>
                <a:rPr lang="en-US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</a:br>
              <a:r>
                <a:rPr lang="en-US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2</a:t>
              </a:r>
              <a:r>
                <a:rPr lang="ko-KR" altLang="en-US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억 </a:t>
              </a:r>
              <a:r>
                <a:rPr lang="en-US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5300</a:t>
              </a:r>
              <a:r>
                <a:rPr lang="ko-KR" altLang="en-US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만 달러 규모의 투자를 유치</a:t>
              </a:r>
              <a:r>
                <a:rPr lang="ko-KR" altLang="en-US" sz="1100" b="1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하고</a:t>
              </a:r>
              <a:r>
                <a:rPr lang="en-US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, </a:t>
              </a:r>
              <a:r>
                <a:rPr lang="ko-KR" altLang="en-US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플랫폼 차기 버전개발과 자동차 분야에 급증하는 플랫폼 수요에 대응</a:t>
              </a:r>
            </a:p>
          </p:txBody>
        </p:sp>
        <p:sp>
          <p:nvSpPr>
            <p:cNvPr id="69" name="직사각형 68"/>
            <p:cNvSpPr/>
            <p:nvPr/>
          </p:nvSpPr>
          <p:spPr bwMode="auto">
            <a:xfrm>
              <a:off x="4892942" y="2614629"/>
              <a:ext cx="3876247" cy="295285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lvl="1" algn="ctr" latinLnBrk="0">
                <a:defRPr/>
              </a:pPr>
              <a:r>
                <a:rPr lang="ko-KR" altLang="en-US" sz="1200" kern="0" spc="-5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플랫폼 도입 성과</a:t>
              </a:r>
            </a:p>
          </p:txBody>
        </p:sp>
      </p:grpSp>
      <p:sp>
        <p:nvSpPr>
          <p:cNvPr id="70" name="직사각형 69"/>
          <p:cNvSpPr>
            <a:spLocks noChangeArrowheads="1"/>
          </p:cNvSpPr>
          <p:nvPr/>
        </p:nvSpPr>
        <p:spPr bwMode="auto">
          <a:xfrm>
            <a:off x="1888682" y="2405799"/>
            <a:ext cx="2725533" cy="1310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0" tIns="36000" anchor="ctr"/>
          <a:lstStyle/>
          <a:p>
            <a:pPr marL="88900" indent="-8890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100" dirty="0" smtClean="0">
                <a:solidFill>
                  <a:prstClr val="black"/>
                </a:solidFill>
                <a:latin typeface="맑은 고딕"/>
                <a:ea typeface="맑은 고딕"/>
              </a:rPr>
              <a:t>국적 </a:t>
            </a:r>
            <a:r>
              <a:rPr kumimoji="1" lang="en-US" altLang="ko-KR" sz="1100" dirty="0">
                <a:solidFill>
                  <a:prstClr val="black"/>
                </a:solidFill>
                <a:latin typeface="맑은 고딕"/>
                <a:ea typeface="맑은 고딕"/>
              </a:rPr>
              <a:t>: </a:t>
            </a:r>
            <a:r>
              <a:rPr kumimoji="1" lang="ko-KR" altLang="en-US" sz="1100" dirty="0">
                <a:solidFill>
                  <a:prstClr val="black"/>
                </a:solidFill>
                <a:latin typeface="맑은 고딕"/>
                <a:ea typeface="맑은 고딕"/>
              </a:rPr>
              <a:t>미국</a:t>
            </a:r>
          </a:p>
          <a:p>
            <a:pPr marL="88900" indent="-8890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100" dirty="0" smtClean="0">
                <a:solidFill>
                  <a:prstClr val="black"/>
                </a:solidFill>
                <a:latin typeface="맑은 고딕"/>
                <a:ea typeface="맑은 고딕"/>
              </a:rPr>
              <a:t>분야 </a:t>
            </a:r>
            <a:r>
              <a:rPr kumimoji="1" lang="en-US" altLang="ko-KR" sz="1100" dirty="0">
                <a:solidFill>
                  <a:prstClr val="black"/>
                </a:solidFill>
                <a:latin typeface="맑은 고딕"/>
                <a:ea typeface="맑은 고딕"/>
              </a:rPr>
              <a:t>: </a:t>
            </a:r>
            <a:r>
              <a:rPr kumimoji="1" lang="ko-KR" altLang="en-US" sz="1100" dirty="0">
                <a:solidFill>
                  <a:prstClr val="black"/>
                </a:solidFill>
                <a:latin typeface="맑은 고딕"/>
                <a:ea typeface="맑은 고딕"/>
              </a:rPr>
              <a:t>자동차 제조 및 판매</a:t>
            </a:r>
          </a:p>
          <a:p>
            <a:pPr marL="88900" indent="-8890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prstClr val="black"/>
                </a:solidFill>
                <a:latin typeface="맑은 고딕"/>
                <a:ea typeface="맑은 고딕"/>
              </a:rPr>
              <a:t>매출액 </a:t>
            </a:r>
            <a:r>
              <a:rPr kumimoji="1" lang="en-US" altLang="ko-KR" sz="1100" dirty="0">
                <a:solidFill>
                  <a:prstClr val="black"/>
                </a:solidFill>
                <a:latin typeface="맑은 고딕"/>
                <a:ea typeface="맑은 고딕"/>
              </a:rPr>
              <a:t>: 1,495</a:t>
            </a:r>
            <a:r>
              <a:rPr kumimoji="1" lang="ko-KR" altLang="en-US" sz="1100" dirty="0">
                <a:solidFill>
                  <a:prstClr val="black"/>
                </a:solidFill>
                <a:latin typeface="맑은 고딕"/>
                <a:ea typeface="맑은 고딕"/>
              </a:rPr>
              <a:t>억 달러 </a:t>
            </a:r>
            <a:r>
              <a:rPr kumimoji="1" lang="en-US" altLang="ko-KR" sz="1100" dirty="0">
                <a:solidFill>
                  <a:prstClr val="black"/>
                </a:solidFill>
                <a:latin typeface="맑은 고딕"/>
                <a:ea typeface="맑은 고딕"/>
              </a:rPr>
              <a:t>(2015)</a:t>
            </a:r>
          </a:p>
          <a:p>
            <a:pPr marL="88900" indent="-8890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prstClr val="black"/>
                </a:solidFill>
                <a:latin typeface="맑은 고딕"/>
                <a:ea typeface="맑은 고딕"/>
              </a:rPr>
              <a:t>재직인원 </a:t>
            </a:r>
            <a:r>
              <a:rPr kumimoji="1" lang="en-US" altLang="ko-KR" sz="1100" dirty="0">
                <a:solidFill>
                  <a:prstClr val="black"/>
                </a:solidFill>
                <a:latin typeface="맑은 고딕"/>
                <a:ea typeface="맑은 고딕"/>
              </a:rPr>
              <a:t>: 199,000 </a:t>
            </a:r>
            <a:r>
              <a:rPr kumimoji="1" lang="ko-KR" altLang="en-US" sz="1100" dirty="0">
                <a:solidFill>
                  <a:prstClr val="black"/>
                </a:solidFill>
                <a:latin typeface="맑은 고딕"/>
                <a:ea typeface="맑은 고딕"/>
              </a:rPr>
              <a:t>명</a:t>
            </a:r>
          </a:p>
        </p:txBody>
      </p:sp>
      <p:sp>
        <p:nvSpPr>
          <p:cNvPr id="71" name="직사각형 70"/>
          <p:cNvSpPr/>
          <p:nvPr/>
        </p:nvSpPr>
        <p:spPr bwMode="auto">
          <a:xfrm>
            <a:off x="446947" y="2081240"/>
            <a:ext cx="4167268" cy="310423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lvl="1" algn="ctr" latinLnBrk="0">
              <a:defRPr/>
            </a:pPr>
            <a:r>
              <a:rPr lang="ko-KR" altLang="en-US" sz="1200" kern="0" spc="-50" dirty="0" smtClean="0">
                <a:solidFill>
                  <a:prstClr val="black"/>
                </a:solidFill>
                <a:latin typeface="맑은 고딕"/>
                <a:ea typeface="맑은 고딕"/>
              </a:rPr>
              <a:t>기업 정보</a:t>
            </a:r>
          </a:p>
        </p:txBody>
      </p:sp>
      <p:sp>
        <p:nvSpPr>
          <p:cNvPr id="72" name="모서리가 둥근 직사각형 71"/>
          <p:cNvSpPr/>
          <p:nvPr/>
        </p:nvSpPr>
        <p:spPr bwMode="gray">
          <a:xfrm>
            <a:off x="5152809" y="1538942"/>
            <a:ext cx="4445215" cy="37845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4DABF5"/>
              </a:gs>
              <a:gs pos="47000">
                <a:srgbClr val="0173D4"/>
              </a:gs>
              <a:gs pos="100000">
                <a:srgbClr val="0048AC"/>
              </a:gs>
            </a:gsLst>
            <a:lin ang="2700000" scaled="1"/>
          </a:gradFill>
          <a:ln w="6350" algn="ctr">
            <a:solidFill>
              <a:srgbClr val="0173D4"/>
            </a:solidFill>
            <a:round/>
            <a:headEnd/>
            <a:tailEnd/>
          </a:ln>
          <a:effectLst/>
        </p:spPr>
        <p:txBody>
          <a:bodyPr vert="horz" wrap="none" lIns="72000" tIns="72000" rIns="72000" bIns="90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latinLnBrk="0"/>
            <a:r>
              <a:rPr lang="en-US" altLang="ko-KR" sz="1400" b="1" kern="0" spc="-50" dirty="0" err="1" smtClean="0">
                <a:solidFill>
                  <a:prstClr val="white">
                    <a:lumMod val="95000"/>
                  </a:prstClr>
                </a:solidFill>
                <a:latin typeface="맑은 고딕"/>
                <a:ea typeface="맑은 고딕"/>
                <a:cs typeface="Arial" pitchFamily="34" charset="0"/>
              </a:rPr>
              <a:t>FordPaaS</a:t>
            </a:r>
            <a:r>
              <a:rPr lang="en-US" altLang="ko-KR" sz="1400" b="1" kern="0" spc="-50" dirty="0" smtClean="0">
                <a:solidFill>
                  <a:prstClr val="white">
                    <a:lumMod val="95000"/>
                  </a:prstClr>
                </a:solidFill>
                <a:latin typeface="맑은 고딕"/>
                <a:ea typeface="맑은 고딕"/>
                <a:cs typeface="Arial" pitchFamily="34" charset="0"/>
              </a:rPr>
              <a:t> </a:t>
            </a:r>
            <a:r>
              <a:rPr lang="ko-KR" altLang="en-US" sz="1400" b="1" kern="0" spc="-50" dirty="0" smtClean="0">
                <a:solidFill>
                  <a:prstClr val="white">
                    <a:lumMod val="95000"/>
                  </a:prstClr>
                </a:solidFill>
                <a:latin typeface="맑은 고딕"/>
                <a:ea typeface="맑은 고딕"/>
                <a:cs typeface="Arial" pitchFamily="34" charset="0"/>
              </a:rPr>
              <a:t>개요</a:t>
            </a:r>
            <a:endParaRPr lang="ko-KR" altLang="en-US" sz="1400" b="1" kern="0" spc="-50" dirty="0">
              <a:solidFill>
                <a:prstClr val="white">
                  <a:lumMod val="95000"/>
                </a:prstClr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5285432" y="2135990"/>
            <a:ext cx="4167268" cy="1152042"/>
          </a:xfrm>
          <a:prstGeom prst="roundRect">
            <a:avLst>
              <a:gd name="adj" fmla="val 583"/>
            </a:avLst>
          </a:prstGeom>
          <a:noFill/>
          <a:ln w="12700" cap="flat" cmpd="sng" algn="ctr">
            <a:noFill/>
            <a:prstDash val="sysDot"/>
          </a:ln>
          <a:effectLst/>
        </p:spPr>
        <p:txBody>
          <a:bodyPr lIns="180000" tIns="36000" rIns="108000" bIns="36000" anchor="t"/>
          <a:lstStyle/>
          <a:p>
            <a:pPr marL="88900" indent="-8890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100" b="1" u="sng" dirty="0" smtClean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항공 편부터 </a:t>
            </a:r>
            <a:r>
              <a:rPr kumimoji="1" lang="ko-KR" altLang="en-US" sz="1100" b="1" u="sng" dirty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차량 공유</a:t>
            </a:r>
            <a:r>
              <a:rPr kumimoji="1" lang="en-US" altLang="ko-KR" sz="1100" b="1" u="sng" dirty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, </a:t>
            </a:r>
            <a:r>
              <a:rPr kumimoji="1" lang="ko-KR" altLang="en-US" sz="1100" b="1" u="sng" dirty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렌터카 이용 및 주차장 예약 등 </a:t>
            </a:r>
            <a:r>
              <a:rPr kumimoji="1" lang="en-US" altLang="ko-KR" sz="1100" b="1" u="sng" dirty="0" smtClean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/>
            </a:r>
            <a:br>
              <a:rPr kumimoji="1" lang="en-US" altLang="ko-KR" sz="1100" b="1" u="sng" dirty="0" smtClean="0">
                <a:solidFill>
                  <a:prstClr val="black"/>
                </a:solidFill>
                <a:latin typeface="맑은 고딕"/>
                <a:ea typeface="맑은 고딕" pitchFamily="50" charset="-127"/>
              </a:rPr>
            </a:br>
            <a:r>
              <a:rPr kumimoji="1" lang="ko-KR" altLang="en-US" sz="1100" b="1" u="sng" dirty="0" smtClean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모든 </a:t>
            </a:r>
            <a:r>
              <a:rPr kumimoji="1" lang="ko-KR" altLang="en-US" sz="1100" b="1" u="sng" dirty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이동성에 대한 문제를 한가지 </a:t>
            </a:r>
            <a:r>
              <a:rPr kumimoji="1" lang="ko-KR" altLang="en-US" sz="1100" b="1" u="sng" dirty="0" err="1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모바일</a:t>
            </a:r>
            <a:r>
              <a:rPr kumimoji="1" lang="ko-KR" altLang="en-US" sz="1100" b="1" u="sng" dirty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 </a:t>
            </a:r>
            <a:r>
              <a:rPr kumimoji="1" lang="ko-KR" altLang="en-US" sz="1100" b="1" u="sng" dirty="0" err="1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앱에서</a:t>
            </a:r>
            <a:r>
              <a:rPr kumimoji="1" lang="ko-KR" altLang="en-US" sz="1100" b="1" u="sng" dirty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 해결</a:t>
            </a:r>
            <a:r>
              <a:rPr kumimoji="1" lang="ko-KR" altLang="en-US" sz="1100" dirty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할 수 있는 종합 </a:t>
            </a:r>
            <a:r>
              <a:rPr kumimoji="1" lang="ko-KR" altLang="en-US" sz="1100" dirty="0" err="1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모빌리티</a:t>
            </a:r>
            <a:r>
              <a:rPr kumimoji="1" lang="ko-KR" altLang="en-US" sz="1100" dirty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 플랫폼 서비스</a:t>
            </a:r>
            <a:endParaRPr kumimoji="1" lang="en-US" altLang="ko-KR" sz="1100" dirty="0" smtClean="0">
              <a:solidFill>
                <a:prstClr val="black"/>
              </a:solidFill>
              <a:latin typeface="맑은 고딕"/>
              <a:ea typeface="맑은 고딕" pitchFamily="50" charset="-127"/>
            </a:endParaRP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5" y="2842039"/>
            <a:ext cx="1259731" cy="480686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82" b="16900"/>
          <a:stretch/>
        </p:blipFill>
        <p:spPr>
          <a:xfrm>
            <a:off x="5291782" y="4687975"/>
            <a:ext cx="4167268" cy="1450662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893" y="2854739"/>
            <a:ext cx="2921403" cy="909780"/>
          </a:xfrm>
          <a:prstGeom prst="rect">
            <a:avLst/>
          </a:prstGeom>
        </p:spPr>
      </p:pic>
      <p:sp>
        <p:nvSpPr>
          <p:cNvPr id="77" name="모서리가 둥근 직사각형 76"/>
          <p:cNvSpPr/>
          <p:nvPr/>
        </p:nvSpPr>
        <p:spPr>
          <a:xfrm>
            <a:off x="5285432" y="3951993"/>
            <a:ext cx="4167268" cy="1533368"/>
          </a:xfrm>
          <a:prstGeom prst="roundRect">
            <a:avLst>
              <a:gd name="adj" fmla="val 583"/>
            </a:avLst>
          </a:prstGeom>
          <a:noFill/>
          <a:ln w="12700" cap="flat" cmpd="sng" algn="ctr">
            <a:noFill/>
            <a:prstDash val="sysDot"/>
          </a:ln>
          <a:effectLst/>
        </p:spPr>
        <p:txBody>
          <a:bodyPr lIns="180000" tIns="36000" rIns="108000" bIns="36000" anchor="t"/>
          <a:lstStyle/>
          <a:p>
            <a:pPr marL="88900" indent="-8890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모빌리티</a:t>
            </a:r>
            <a:r>
              <a:rPr kumimoji="1" lang="ko-KR" altLang="en-US" sz="1100" dirty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 플랫폼 서비스 </a:t>
            </a:r>
            <a:r>
              <a:rPr kumimoji="1" lang="en-US" altLang="ko-KR" sz="1100" dirty="0" err="1" smtClean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FordPaaS</a:t>
            </a:r>
            <a:r>
              <a:rPr kumimoji="1" lang="ko-KR" altLang="en-US" sz="1100" dirty="0" smtClean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는 </a:t>
            </a:r>
            <a:r>
              <a:rPr kumimoji="1" lang="en-US" altLang="ko-KR" sz="1100" dirty="0" smtClean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Ford </a:t>
            </a:r>
            <a:r>
              <a:rPr kumimoji="1" lang="en-US" altLang="ko-KR" sz="1100" dirty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Marketplace, </a:t>
            </a:r>
            <a:r>
              <a:rPr kumimoji="1" lang="en-US" altLang="ko-KR" sz="1100" dirty="0" err="1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FordGuides</a:t>
            </a:r>
            <a:r>
              <a:rPr kumimoji="1" lang="en-US" altLang="ko-KR" sz="1100" dirty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, Ford Appreciation, </a:t>
            </a:r>
            <a:r>
              <a:rPr kumimoji="1" lang="en-US" altLang="ko-KR" sz="1100" dirty="0" err="1" smtClean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FordHubs</a:t>
            </a:r>
            <a:r>
              <a:rPr kumimoji="1" lang="ko-KR" altLang="en-US" sz="1100" dirty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 </a:t>
            </a:r>
            <a:r>
              <a:rPr kumimoji="1" lang="ko-KR" altLang="en-US" sz="1100" dirty="0" smtClean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등 </a:t>
            </a:r>
            <a:r>
              <a:rPr kumimoji="1" lang="en-US" altLang="ko-KR" sz="1100" dirty="0" smtClean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/>
            </a:r>
            <a:br>
              <a:rPr kumimoji="1" lang="en-US" altLang="ko-KR" sz="1100" dirty="0" smtClean="0">
                <a:solidFill>
                  <a:prstClr val="black"/>
                </a:solidFill>
                <a:latin typeface="맑은 고딕"/>
                <a:ea typeface="맑은 고딕" pitchFamily="50" charset="-127"/>
              </a:rPr>
            </a:br>
            <a:r>
              <a:rPr kumimoji="1" lang="en-US" altLang="ko-KR" sz="1100" dirty="0" smtClean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4</a:t>
            </a:r>
            <a:r>
              <a:rPr kumimoji="1" lang="ko-KR" altLang="en-US" sz="1100" dirty="0" smtClean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가지 서비스로 구성</a:t>
            </a:r>
            <a:endParaRPr kumimoji="1" lang="ko-KR" altLang="en-US" sz="1100" dirty="0">
              <a:solidFill>
                <a:prstClr val="black"/>
              </a:solidFill>
              <a:latin typeface="맑은 고딕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385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2361993" cy="332399"/>
            <a:chOff x="802399" y="1030552"/>
            <a:chExt cx="2361993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2361993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Istio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ko-KR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모니터링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https://t1.daumcdn.net/cfile/tistory/9947F54A5BF8090D21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44" y="1160748"/>
            <a:ext cx="1979203" cy="229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t1.daumcdn.net/cfile/tistory/99631A4E5BF8090D2C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823" y="1153998"/>
            <a:ext cx="5464344" cy="277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1319405" y="1299203"/>
            <a:ext cx="6831305" cy="5171132"/>
            <a:chOff x="1244588" y="1340768"/>
            <a:chExt cx="6831305" cy="5171132"/>
          </a:xfrm>
        </p:grpSpPr>
        <p:pic>
          <p:nvPicPr>
            <p:cNvPr id="5126" name="Picture 6" descr="https://t1.daumcdn.net/cfile/tistory/993F283D5BF8090D12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4588" y="1340768"/>
              <a:ext cx="6831305" cy="48313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1388604" y="6142568"/>
              <a:ext cx="27880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Kiali</a:t>
              </a:r>
              <a:r>
                <a:rPr lang="en-US" altLang="ko-KR" dirty="0">
                  <a:solidFill>
                    <a:srgbClr val="000000"/>
                  </a:solidFill>
                  <a:latin typeface="Arial" panose="020B0604020202020204" pitchFamily="34" charset="0"/>
                </a:rPr>
                <a:t> (https://www.kiali.io/)</a:t>
              </a:r>
              <a:endParaRPr lang="ko-KR" altLang="en-US" dirty="0"/>
            </a:p>
          </p:txBody>
        </p:sp>
      </p:grpSp>
      <p:sp>
        <p:nvSpPr>
          <p:cNvPr id="1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# </a:t>
            </a:r>
            <a:r>
              <a:rPr lang="ko-KR" altLang="en-US" kern="0" dirty="0" smtClean="0">
                <a:solidFill>
                  <a:srgbClr val="000000"/>
                </a:solidFill>
                <a:latin typeface="+mj-ea"/>
                <a:ea typeface="+mj-ea"/>
              </a:rPr>
              <a:t>참고자료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716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88504" y="512676"/>
            <a:ext cx="8856984" cy="530145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>
              <a:spcBef>
                <a:spcPts val="300"/>
              </a:spcBef>
            </a:pP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목   차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1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. </a:t>
            </a:r>
            <a:r>
              <a:rPr lang="ko-KR" altLang="en-US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클라우드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 산업 개요</a:t>
            </a:r>
            <a:endParaRPr lang="en-US" altLang="ko-KR" sz="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2. </a:t>
            </a:r>
            <a:r>
              <a:rPr lang="ko-KR" altLang="en-US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클라우드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 컴퓨팅</a:t>
            </a:r>
            <a:endParaRPr lang="en-US" altLang="ko-KR" sz="2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  <a:p>
            <a:pPr marL="601200" lvl="1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ko-KR" alt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클라우드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컴퓨팅 개념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  <a:p>
            <a:pPr marL="601200" lvl="1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Trend</a:t>
            </a:r>
          </a:p>
          <a:p>
            <a:pPr marL="601200" lvl="1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Background</a:t>
            </a:r>
          </a:p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3. Kubernetes</a:t>
            </a:r>
          </a:p>
          <a:p>
            <a:pPr marL="601200" lvl="1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Docker</a:t>
            </a:r>
          </a:p>
          <a:p>
            <a:pPr marL="601200" lvl="1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Container Orchestration</a:t>
            </a:r>
          </a:p>
          <a:p>
            <a:pPr marL="601200" lvl="1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Kubernetes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  <a:p>
            <a:pPr marL="601200" lvl="1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endParaRPr lang="en-US" altLang="ko-KR" sz="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4. Cloud Native</a:t>
            </a:r>
          </a:p>
          <a:p>
            <a:pPr marL="601200" lvl="1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Cloud Native Design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  <a:p>
            <a:pPr marL="601200" lvl="1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Microservices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  <a:p>
            <a:pPr marL="601200" lvl="1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Spring Cloud</a:t>
            </a:r>
          </a:p>
          <a:p>
            <a:pPr marL="601200" lvl="1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App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전환 시 고려사항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solidFill>
                  <a:schemeClr val="tx1"/>
                </a:solidFill>
                <a:latin typeface="+mj-ea"/>
              </a:rPr>
              <a:t>5. POC </a:t>
            </a:r>
            <a:r>
              <a:rPr lang="ko-KR" altLang="en-US" sz="2000" b="1" dirty="0" smtClean="0">
                <a:solidFill>
                  <a:schemeClr val="tx1"/>
                </a:solidFill>
                <a:latin typeface="+mj-ea"/>
              </a:rPr>
              <a:t>진행 사항</a:t>
            </a:r>
            <a:endParaRPr lang="en-US" altLang="ko-KR" sz="2000" b="1" dirty="0" smtClean="0">
              <a:solidFill>
                <a:schemeClr val="tx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7666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4731873" cy="332399"/>
            <a:chOff x="802399" y="1030552"/>
            <a:chExt cx="4731873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4731873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HA Kubernetes Cluster </a:t>
              </a:r>
              <a:r>
                <a:rPr lang="ko-KR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구성도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/>
          <p:cNvGrpSpPr/>
          <p:nvPr/>
        </p:nvGrpSpPr>
        <p:grpSpPr>
          <a:xfrm>
            <a:off x="1244588" y="1592796"/>
            <a:ext cx="7524836" cy="2232248"/>
            <a:chOff x="1244588" y="1592796"/>
            <a:chExt cx="7524836" cy="2088232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1244588" y="1592796"/>
              <a:ext cx="2098974" cy="2088232"/>
            </a:xfrm>
            <a:prstGeom prst="roundRect">
              <a:avLst>
                <a:gd name="adj" fmla="val 3482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 algn="ctr">
              <a:solidFill>
                <a:srgbClr val="7A9DC0"/>
              </a:solidFill>
              <a:prstDash val="sysDash"/>
              <a:miter lim="800000"/>
              <a:headEnd/>
              <a:tailEnd/>
            </a:ln>
            <a:effectLst/>
          </p:spPr>
          <p:txBody>
            <a:bodyPr lIns="0" tIns="0" rIns="0" bIns="0"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pPr marL="0" lvl="1" indent="-150813" algn="ctr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Master Node 1</a:t>
              </a:r>
              <a:endParaRPr kumimoji="1"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1481938" y="1926902"/>
              <a:ext cx="1632755" cy="521677"/>
            </a:xfrm>
            <a:prstGeom prst="roundRect">
              <a:avLst>
                <a:gd name="adj" fmla="val 3482"/>
              </a:avLst>
            </a:prstGeom>
            <a:solidFill>
              <a:srgbClr val="FFC000">
                <a:lumMod val="40000"/>
                <a:lumOff val="60000"/>
              </a:srgbClr>
            </a:solidFill>
            <a:ln w="12700" algn="ctr">
              <a:solidFill>
                <a:srgbClr val="7A9DC0"/>
              </a:solidFill>
              <a:prstDash val="solid"/>
              <a:miter lim="800000"/>
              <a:headEnd/>
              <a:tailEnd/>
            </a:ln>
            <a:effectLst/>
          </p:spPr>
          <p:txBody>
            <a:bodyPr lIns="0" tIns="0" rIns="0" bIns="0" anchor="ctr"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pPr marL="0" marR="0" lvl="1" indent="-150813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kumimoji="1" lang="en-US" altLang="ko-KR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API </a:t>
              </a:r>
              <a:r>
                <a:rPr kumimoji="1" lang="en-US" altLang="ko-KR" sz="1100" b="1" kern="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Server</a:t>
              </a:r>
            </a:p>
            <a:p>
              <a:pPr marL="0" marR="0" lvl="1" indent="-150813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https://master1:6443</a:t>
              </a:r>
              <a:endParaRPr kumimoji="1" lang="en-US" altLang="ko-KR" sz="110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1481939" y="2453342"/>
              <a:ext cx="1632754" cy="342056"/>
            </a:xfrm>
            <a:prstGeom prst="roundRect">
              <a:avLst>
                <a:gd name="adj" fmla="val 3482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12700" algn="ctr">
              <a:solidFill>
                <a:srgbClr val="7A9DC0"/>
              </a:solidFill>
              <a:prstDash val="solid"/>
              <a:miter lim="800000"/>
              <a:headEnd/>
              <a:tailEnd/>
            </a:ln>
            <a:effectLst/>
          </p:spPr>
          <p:txBody>
            <a:bodyPr lIns="0" tIns="0" rIns="0" bIns="0" anchor="ctr"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pPr marL="0" marR="0" lvl="1" indent="-150813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Controller-</a:t>
              </a:r>
              <a:r>
                <a:rPr kumimoji="1" lang="en-US" altLang="ko-KR" sz="1100" kern="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Manager</a:t>
              </a:r>
              <a:endPara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484042" y="2777378"/>
              <a:ext cx="1632754" cy="342056"/>
            </a:xfrm>
            <a:prstGeom prst="roundRect">
              <a:avLst>
                <a:gd name="adj" fmla="val 3482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12700" algn="ctr">
              <a:solidFill>
                <a:srgbClr val="7A9DC0"/>
              </a:solidFill>
              <a:prstDash val="solid"/>
              <a:miter lim="800000"/>
              <a:headEnd/>
              <a:tailEnd/>
            </a:ln>
            <a:effectLst/>
          </p:spPr>
          <p:txBody>
            <a:bodyPr lIns="0" tIns="0" rIns="0" bIns="0" anchor="ctr"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pPr marL="0" marR="0" lvl="1" indent="-150813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kern="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Scheduler</a:t>
              </a:r>
              <a:endPara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3934146" y="1592796"/>
              <a:ext cx="2098974" cy="2088232"/>
            </a:xfrm>
            <a:prstGeom prst="roundRect">
              <a:avLst>
                <a:gd name="adj" fmla="val 3482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 algn="ctr">
              <a:solidFill>
                <a:srgbClr val="7A9DC0"/>
              </a:solidFill>
              <a:prstDash val="sysDash"/>
              <a:miter lim="800000"/>
              <a:headEnd/>
              <a:tailEnd/>
            </a:ln>
            <a:effectLst/>
          </p:spPr>
          <p:txBody>
            <a:bodyPr lIns="0" tIns="0" rIns="0" bIns="0"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pPr marL="0" lvl="1" indent="-150813" algn="ctr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Master Node 2</a:t>
              </a:r>
              <a:endParaRPr kumimoji="1"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4171496" y="1926902"/>
              <a:ext cx="1632755" cy="521677"/>
            </a:xfrm>
            <a:prstGeom prst="roundRect">
              <a:avLst>
                <a:gd name="adj" fmla="val 3482"/>
              </a:avLst>
            </a:prstGeom>
            <a:solidFill>
              <a:srgbClr val="FFC000">
                <a:lumMod val="40000"/>
                <a:lumOff val="60000"/>
              </a:srgbClr>
            </a:solidFill>
            <a:ln w="12700" algn="ctr">
              <a:solidFill>
                <a:srgbClr val="7A9DC0"/>
              </a:solidFill>
              <a:prstDash val="solid"/>
              <a:miter lim="800000"/>
              <a:headEnd/>
              <a:tailEnd/>
            </a:ln>
            <a:effectLst/>
          </p:spPr>
          <p:txBody>
            <a:bodyPr lIns="0" tIns="0" rIns="0" bIns="0" anchor="ctr"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pPr marL="0" marR="0" lvl="1" indent="-150813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kumimoji="1" lang="en-US" altLang="ko-KR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API </a:t>
              </a:r>
              <a:r>
                <a:rPr kumimoji="1" lang="en-US" altLang="ko-KR" sz="1100" b="1" kern="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Server</a:t>
              </a:r>
            </a:p>
            <a:p>
              <a:pPr marL="0" lvl="1" indent="-150813" algn="ctr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11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https://</a:t>
              </a:r>
              <a:r>
                <a:rPr kumimoji="1" lang="en-US" altLang="ko-KR" sz="1100" kern="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master2:6443</a:t>
              </a:r>
              <a:endParaRPr kumimoji="1" lang="en-US" altLang="ko-KR" sz="110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4171497" y="2453342"/>
              <a:ext cx="1632754" cy="342056"/>
            </a:xfrm>
            <a:prstGeom prst="roundRect">
              <a:avLst>
                <a:gd name="adj" fmla="val 3482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12700" algn="ctr">
              <a:solidFill>
                <a:srgbClr val="7A9DC0"/>
              </a:solidFill>
              <a:prstDash val="solid"/>
              <a:miter lim="800000"/>
              <a:headEnd/>
              <a:tailEnd/>
            </a:ln>
            <a:effectLst/>
          </p:spPr>
          <p:txBody>
            <a:bodyPr lIns="0" tIns="0" rIns="0" bIns="0" anchor="ctr"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pPr marL="0" marR="0" lvl="1" indent="-150813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Controller-</a:t>
              </a:r>
              <a:r>
                <a:rPr kumimoji="1" lang="en-US" altLang="ko-KR" sz="1100" kern="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Manager</a:t>
              </a:r>
              <a:endPara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4173600" y="2777378"/>
              <a:ext cx="1632754" cy="342056"/>
            </a:xfrm>
            <a:prstGeom prst="roundRect">
              <a:avLst>
                <a:gd name="adj" fmla="val 3482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12700" algn="ctr">
              <a:solidFill>
                <a:srgbClr val="7A9DC0"/>
              </a:solidFill>
              <a:prstDash val="solid"/>
              <a:miter lim="800000"/>
              <a:headEnd/>
              <a:tailEnd/>
            </a:ln>
            <a:effectLst/>
          </p:spPr>
          <p:txBody>
            <a:bodyPr lIns="0" tIns="0" rIns="0" bIns="0" anchor="ctr"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pPr marL="0" marR="0" lvl="1" indent="-150813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kern="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Scheduler</a:t>
              </a:r>
              <a:endPara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6670450" y="1592796"/>
              <a:ext cx="2098974" cy="2088232"/>
            </a:xfrm>
            <a:prstGeom prst="roundRect">
              <a:avLst>
                <a:gd name="adj" fmla="val 3482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 algn="ctr">
              <a:solidFill>
                <a:srgbClr val="7A9DC0"/>
              </a:solidFill>
              <a:prstDash val="sysDash"/>
              <a:miter lim="800000"/>
              <a:headEnd/>
              <a:tailEnd/>
            </a:ln>
            <a:effectLst/>
          </p:spPr>
          <p:txBody>
            <a:bodyPr lIns="0" tIns="0" rIns="0" bIns="0"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pPr marL="0" lvl="1" indent="-150813" algn="ctr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Master Node 3</a:t>
              </a:r>
              <a:endParaRPr kumimoji="1"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6907800" y="1926902"/>
              <a:ext cx="1632755" cy="521677"/>
            </a:xfrm>
            <a:prstGeom prst="roundRect">
              <a:avLst>
                <a:gd name="adj" fmla="val 3482"/>
              </a:avLst>
            </a:prstGeom>
            <a:solidFill>
              <a:srgbClr val="FFC000">
                <a:lumMod val="40000"/>
                <a:lumOff val="60000"/>
              </a:srgbClr>
            </a:solidFill>
            <a:ln w="12700" algn="ctr">
              <a:solidFill>
                <a:srgbClr val="7A9DC0"/>
              </a:solidFill>
              <a:prstDash val="solid"/>
              <a:miter lim="800000"/>
              <a:headEnd/>
              <a:tailEnd/>
            </a:ln>
            <a:effectLst/>
          </p:spPr>
          <p:txBody>
            <a:bodyPr lIns="0" tIns="0" rIns="0" bIns="0" anchor="ctr"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pPr marL="0" marR="0" lvl="1" indent="-150813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kumimoji="1" lang="en-US" altLang="ko-KR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API </a:t>
              </a:r>
              <a:r>
                <a:rPr kumimoji="1" lang="en-US" altLang="ko-KR" sz="1100" b="1" kern="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Server</a:t>
              </a:r>
            </a:p>
            <a:p>
              <a:pPr marL="0" lvl="1" indent="-150813" algn="ctr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11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https://master1:6443</a:t>
              </a:r>
              <a:endParaRPr kumimoji="1" lang="en-US" altLang="ko-KR" sz="110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6907801" y="2453342"/>
              <a:ext cx="1632754" cy="342056"/>
            </a:xfrm>
            <a:prstGeom prst="roundRect">
              <a:avLst>
                <a:gd name="adj" fmla="val 3482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12700" algn="ctr">
              <a:solidFill>
                <a:srgbClr val="7A9DC0"/>
              </a:solidFill>
              <a:prstDash val="solid"/>
              <a:miter lim="800000"/>
              <a:headEnd/>
              <a:tailEnd/>
            </a:ln>
            <a:effectLst/>
          </p:spPr>
          <p:txBody>
            <a:bodyPr lIns="0" tIns="0" rIns="0" bIns="0" anchor="ctr"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pPr marL="0" marR="0" lvl="1" indent="-150813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Controller-</a:t>
              </a:r>
              <a:r>
                <a:rPr kumimoji="1" lang="en-US" altLang="ko-KR" sz="1100" kern="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Manager</a:t>
              </a:r>
              <a:endPara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6909904" y="2777378"/>
              <a:ext cx="1632754" cy="342056"/>
            </a:xfrm>
            <a:prstGeom prst="roundRect">
              <a:avLst>
                <a:gd name="adj" fmla="val 3482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12700" algn="ctr">
              <a:solidFill>
                <a:srgbClr val="7A9DC0"/>
              </a:solidFill>
              <a:prstDash val="solid"/>
              <a:miter lim="800000"/>
              <a:headEnd/>
              <a:tailEnd/>
            </a:ln>
            <a:effectLst/>
          </p:spPr>
          <p:txBody>
            <a:bodyPr lIns="0" tIns="0" rIns="0" bIns="0" anchor="ctr"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pPr marL="0" marR="0" lvl="1" indent="-150813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kern="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Scheduler</a:t>
              </a:r>
              <a:endPara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1355827" y="3118040"/>
              <a:ext cx="7341589" cy="515121"/>
            </a:xfrm>
            <a:prstGeom prst="roundRect">
              <a:avLst>
                <a:gd name="adj" fmla="val 3482"/>
              </a:avLst>
            </a:prstGeom>
            <a:solidFill>
              <a:schemeClr val="accent3">
                <a:lumMod val="60000"/>
                <a:lumOff val="40000"/>
              </a:schemeClr>
            </a:solidFill>
            <a:ln w="12700" algn="ctr">
              <a:solidFill>
                <a:srgbClr val="7A9DC0"/>
              </a:solidFill>
              <a:prstDash val="sysDash"/>
              <a:miter lim="800000"/>
              <a:headEnd/>
              <a:tailEnd/>
            </a:ln>
            <a:effectLst/>
          </p:spPr>
          <p:txBody>
            <a:bodyPr lIns="0" tIns="0" rIns="0" bIns="0" anchor="b"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pPr marL="0" lvl="1" indent="-150813" algn="ctr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stacked </a:t>
              </a:r>
              <a:r>
                <a:rPr kumimoji="1" lang="en-US" altLang="ko-KR" sz="11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etcd</a:t>
              </a:r>
              <a:r>
                <a:rPr kumimoji="1" lang="en-US" altLang="ko-KR" sz="11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cluster</a:t>
              </a:r>
              <a:endParaRPr kumimoji="1"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1483692" y="3118040"/>
              <a:ext cx="1637393" cy="310960"/>
            </a:xfrm>
            <a:prstGeom prst="roundRect">
              <a:avLst>
                <a:gd name="adj" fmla="val 3482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12700" algn="ctr">
              <a:solidFill>
                <a:srgbClr val="7A9DC0"/>
              </a:solidFill>
              <a:prstDash val="solid"/>
              <a:miter lim="800000"/>
              <a:headEnd/>
              <a:tailEnd/>
            </a:ln>
            <a:effectLst/>
          </p:spPr>
          <p:txBody>
            <a:bodyPr lIns="0" tIns="0" rIns="0" bIns="0" anchor="ctr"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pPr marL="0" marR="0" lvl="1" indent="-150813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ETCD</a:t>
              </a:r>
              <a:endParaRPr kumimoji="1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" name="순서도: 자기 디스크 1"/>
            <p:cNvSpPr/>
            <p:nvPr/>
          </p:nvSpPr>
          <p:spPr>
            <a:xfrm>
              <a:off x="1676636" y="3173422"/>
              <a:ext cx="252028" cy="186024"/>
            </a:xfrm>
            <a:prstGeom prst="flowChartMagneticDisk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4173250" y="3118040"/>
              <a:ext cx="1637393" cy="310960"/>
            </a:xfrm>
            <a:prstGeom prst="roundRect">
              <a:avLst>
                <a:gd name="adj" fmla="val 3482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12700" algn="ctr">
              <a:solidFill>
                <a:srgbClr val="7A9DC0"/>
              </a:solidFill>
              <a:prstDash val="solid"/>
              <a:miter lim="800000"/>
              <a:headEnd/>
              <a:tailEnd/>
            </a:ln>
            <a:effectLst/>
          </p:spPr>
          <p:txBody>
            <a:bodyPr lIns="0" tIns="0" rIns="0" bIns="0" anchor="ctr"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pPr marL="0" marR="0" lvl="1" indent="-150813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ETCD</a:t>
              </a:r>
              <a:endParaRPr kumimoji="1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순서도: 자기 디스크 26"/>
            <p:cNvSpPr/>
            <p:nvPr/>
          </p:nvSpPr>
          <p:spPr>
            <a:xfrm>
              <a:off x="4366194" y="3173422"/>
              <a:ext cx="252028" cy="186024"/>
            </a:xfrm>
            <a:prstGeom prst="flowChartMagneticDisk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6909554" y="3118040"/>
              <a:ext cx="1637393" cy="310960"/>
            </a:xfrm>
            <a:prstGeom prst="roundRect">
              <a:avLst>
                <a:gd name="adj" fmla="val 3482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12700" algn="ctr">
              <a:solidFill>
                <a:srgbClr val="7A9DC0"/>
              </a:solidFill>
              <a:prstDash val="solid"/>
              <a:miter lim="800000"/>
              <a:headEnd/>
              <a:tailEnd/>
            </a:ln>
            <a:effectLst/>
          </p:spPr>
          <p:txBody>
            <a:bodyPr lIns="0" tIns="0" rIns="0" bIns="0" anchor="ctr"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pPr marL="0" marR="0" lvl="1" indent="-150813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ETCD</a:t>
              </a:r>
              <a:endParaRPr kumimoji="1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순서도: 자기 디스크 33"/>
            <p:cNvSpPr/>
            <p:nvPr/>
          </p:nvSpPr>
          <p:spPr>
            <a:xfrm>
              <a:off x="7102498" y="3173422"/>
              <a:ext cx="252028" cy="186024"/>
            </a:xfrm>
            <a:prstGeom prst="flowChartMagneticDisk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6" name="꺾인 연결선 45"/>
          <p:cNvCxnSpPr>
            <a:stCxn id="16" idx="3"/>
            <a:endCxn id="15" idx="3"/>
          </p:cNvCxnSpPr>
          <p:nvPr/>
        </p:nvCxnSpPr>
        <p:spPr>
          <a:xfrm>
            <a:off x="3114693" y="2228772"/>
            <a:ext cx="6392" cy="1160660"/>
          </a:xfrm>
          <a:prstGeom prst="bentConnector3">
            <a:avLst>
              <a:gd name="adj1" fmla="val 3676345"/>
            </a:avLst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/>
          <p:nvPr/>
        </p:nvCxnSpPr>
        <p:spPr>
          <a:xfrm>
            <a:off x="5812766" y="2168860"/>
            <a:ext cx="6392" cy="1085779"/>
          </a:xfrm>
          <a:prstGeom prst="bentConnector3">
            <a:avLst>
              <a:gd name="adj1" fmla="val 2375845"/>
            </a:avLst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/>
          <p:nvPr/>
        </p:nvCxnSpPr>
        <p:spPr>
          <a:xfrm>
            <a:off x="8547008" y="2168860"/>
            <a:ext cx="6392" cy="1085779"/>
          </a:xfrm>
          <a:prstGeom prst="bentConnector3">
            <a:avLst>
              <a:gd name="adj1" fmla="val 2375845"/>
            </a:avLst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모서리가 둥근 직사각형 52"/>
          <p:cNvSpPr/>
          <p:nvPr/>
        </p:nvSpPr>
        <p:spPr>
          <a:xfrm>
            <a:off x="3894116" y="4311479"/>
            <a:ext cx="2173197" cy="521677"/>
          </a:xfrm>
          <a:prstGeom prst="roundRect">
            <a:avLst>
              <a:gd name="adj" fmla="val 3482"/>
            </a:avLst>
          </a:prstGeom>
          <a:solidFill>
            <a:srgbClr val="FFC000">
              <a:lumMod val="40000"/>
              <a:lumOff val="60000"/>
            </a:srgbClr>
          </a:solidFill>
          <a:ln w="12700" algn="ctr">
            <a:solidFill>
              <a:srgbClr val="7A9DC0"/>
            </a:solidFill>
            <a:prstDash val="solid"/>
            <a:miter lim="800000"/>
            <a:headEnd/>
            <a:tailEnd/>
          </a:ln>
          <a:effectLst/>
        </p:spPr>
        <p:txBody>
          <a:bodyPr lIns="0" tIns="0" rIns="0" bIns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marL="0" marR="0" lvl="1" indent="-150813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load </a:t>
            </a:r>
            <a:r>
              <a:rPr kumimoji="1" lang="en-US" altLang="ko-KR" sz="1100" b="1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balancer</a:t>
            </a:r>
          </a:p>
          <a:p>
            <a:pPr marL="0" lvl="1" indent="-150813"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</a:t>
            </a:r>
            <a:r>
              <a:rPr kumimoji="1" lang="en-US" altLang="ko-KR" sz="11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://load-balancer:6443</a:t>
            </a:r>
            <a:endParaRPr kumimoji="1" lang="en-US" altLang="ko-KR" sz="110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5" name="꺾인 연결선 54"/>
          <p:cNvCxnSpPr>
            <a:stCxn id="16" idx="3"/>
            <a:endCxn id="53" idx="1"/>
          </p:cNvCxnSpPr>
          <p:nvPr/>
        </p:nvCxnSpPr>
        <p:spPr>
          <a:xfrm>
            <a:off x="3114693" y="2228772"/>
            <a:ext cx="779423" cy="2343546"/>
          </a:xfrm>
          <a:prstGeom prst="bentConnector3">
            <a:avLst>
              <a:gd name="adj1" fmla="val 82588"/>
            </a:avLst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stCxn id="31" idx="1"/>
            <a:endCxn id="53" idx="3"/>
          </p:cNvCxnSpPr>
          <p:nvPr/>
        </p:nvCxnSpPr>
        <p:spPr>
          <a:xfrm rot="10800000" flipV="1">
            <a:off x="6067314" y="2228772"/>
            <a:ext cx="840487" cy="2343546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그룹 65"/>
          <p:cNvGrpSpPr/>
          <p:nvPr/>
        </p:nvGrpSpPr>
        <p:grpSpPr>
          <a:xfrm>
            <a:off x="416496" y="5265204"/>
            <a:ext cx="2098974" cy="838287"/>
            <a:chOff x="765794" y="5265204"/>
            <a:chExt cx="2098974" cy="838287"/>
          </a:xfrm>
        </p:grpSpPr>
        <p:sp>
          <p:nvSpPr>
            <p:cNvPr id="64" name="모서리가 둥근 직사각형 63"/>
            <p:cNvSpPr/>
            <p:nvPr/>
          </p:nvSpPr>
          <p:spPr>
            <a:xfrm>
              <a:off x="765794" y="5265204"/>
              <a:ext cx="2098974" cy="838287"/>
            </a:xfrm>
            <a:prstGeom prst="roundRect">
              <a:avLst>
                <a:gd name="adj" fmla="val 3482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2700" algn="ctr">
              <a:solidFill>
                <a:srgbClr val="7A9DC0"/>
              </a:solidFill>
              <a:prstDash val="sysDash"/>
              <a:miter lim="800000"/>
              <a:headEnd/>
              <a:tailEnd/>
            </a:ln>
            <a:effectLst/>
          </p:spPr>
          <p:txBody>
            <a:bodyPr lIns="0" tIns="0" rIns="0" bIns="0"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pPr marL="0" lvl="1" indent="-150813" algn="ctr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Worker Node 1</a:t>
              </a:r>
              <a:endParaRPr kumimoji="1"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모서리가 둥근 직사각형 64"/>
            <p:cNvSpPr/>
            <p:nvPr/>
          </p:nvSpPr>
          <p:spPr>
            <a:xfrm>
              <a:off x="1073119" y="5600365"/>
              <a:ext cx="1484323" cy="346260"/>
            </a:xfrm>
            <a:prstGeom prst="roundRect">
              <a:avLst>
                <a:gd name="adj" fmla="val 3482"/>
              </a:avLst>
            </a:prstGeom>
            <a:solidFill>
              <a:srgbClr val="FFC000">
                <a:lumMod val="40000"/>
                <a:lumOff val="60000"/>
              </a:srgbClr>
            </a:solidFill>
            <a:ln w="12700" algn="ctr">
              <a:solidFill>
                <a:srgbClr val="7A9DC0"/>
              </a:solidFill>
              <a:prstDash val="solid"/>
              <a:miter lim="800000"/>
              <a:headEnd/>
              <a:tailEnd/>
            </a:ln>
            <a:effectLst/>
          </p:spPr>
          <p:txBody>
            <a:bodyPr lIns="0" tIns="0" rIns="0" bIns="0" anchor="ctr"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pPr marL="0" marR="0" lvl="1" indent="-150813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kubelet</a:t>
              </a:r>
              <a:endParaRPr kumimoji="1" lang="en-US" altLang="ko-KR" sz="110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2756756" y="5249615"/>
            <a:ext cx="2098974" cy="838287"/>
            <a:chOff x="765794" y="5265204"/>
            <a:chExt cx="2098974" cy="838287"/>
          </a:xfrm>
        </p:grpSpPr>
        <p:sp>
          <p:nvSpPr>
            <p:cNvPr id="68" name="모서리가 둥근 직사각형 67"/>
            <p:cNvSpPr/>
            <p:nvPr/>
          </p:nvSpPr>
          <p:spPr>
            <a:xfrm>
              <a:off x="765794" y="5265204"/>
              <a:ext cx="2098974" cy="838287"/>
            </a:xfrm>
            <a:prstGeom prst="roundRect">
              <a:avLst>
                <a:gd name="adj" fmla="val 3482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2700" algn="ctr">
              <a:solidFill>
                <a:srgbClr val="7A9DC0"/>
              </a:solidFill>
              <a:prstDash val="sysDash"/>
              <a:miter lim="800000"/>
              <a:headEnd/>
              <a:tailEnd/>
            </a:ln>
            <a:effectLst/>
          </p:spPr>
          <p:txBody>
            <a:bodyPr lIns="0" tIns="0" rIns="0" bIns="0"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pPr marL="0" lvl="1" indent="-150813" algn="ctr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Worker Node 2</a:t>
              </a:r>
              <a:endParaRPr kumimoji="1"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모서리가 둥근 직사각형 68"/>
            <p:cNvSpPr/>
            <p:nvPr/>
          </p:nvSpPr>
          <p:spPr>
            <a:xfrm>
              <a:off x="1073119" y="5600365"/>
              <a:ext cx="1484323" cy="346260"/>
            </a:xfrm>
            <a:prstGeom prst="roundRect">
              <a:avLst>
                <a:gd name="adj" fmla="val 3482"/>
              </a:avLst>
            </a:prstGeom>
            <a:solidFill>
              <a:srgbClr val="FFC000">
                <a:lumMod val="40000"/>
                <a:lumOff val="60000"/>
              </a:srgbClr>
            </a:solidFill>
            <a:ln w="12700" algn="ctr">
              <a:solidFill>
                <a:srgbClr val="7A9DC0"/>
              </a:solidFill>
              <a:prstDash val="solid"/>
              <a:miter lim="800000"/>
              <a:headEnd/>
              <a:tailEnd/>
            </a:ln>
            <a:effectLst/>
          </p:spPr>
          <p:txBody>
            <a:bodyPr lIns="0" tIns="0" rIns="0" bIns="0" anchor="ctr"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pPr marL="0" marR="0" lvl="1" indent="-150813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kubelet</a:t>
              </a:r>
              <a:endParaRPr kumimoji="1" lang="en-US" altLang="ko-KR" sz="110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5075532" y="5244789"/>
            <a:ext cx="2098974" cy="838287"/>
            <a:chOff x="765794" y="5265204"/>
            <a:chExt cx="2098974" cy="838287"/>
          </a:xfrm>
        </p:grpSpPr>
        <p:sp>
          <p:nvSpPr>
            <p:cNvPr id="77" name="모서리가 둥근 직사각형 76"/>
            <p:cNvSpPr/>
            <p:nvPr/>
          </p:nvSpPr>
          <p:spPr>
            <a:xfrm>
              <a:off x="765794" y="5265204"/>
              <a:ext cx="2098974" cy="838287"/>
            </a:xfrm>
            <a:prstGeom prst="roundRect">
              <a:avLst>
                <a:gd name="adj" fmla="val 3482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2700" algn="ctr">
              <a:solidFill>
                <a:srgbClr val="7A9DC0"/>
              </a:solidFill>
              <a:prstDash val="sysDash"/>
              <a:miter lim="800000"/>
              <a:headEnd/>
              <a:tailEnd/>
            </a:ln>
            <a:effectLst/>
          </p:spPr>
          <p:txBody>
            <a:bodyPr lIns="0" tIns="0" rIns="0" bIns="0"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pPr marL="0" lvl="1" indent="-150813" algn="ctr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Worker Node 3</a:t>
              </a:r>
              <a:endParaRPr kumimoji="1"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모서리가 둥근 직사각형 77"/>
            <p:cNvSpPr/>
            <p:nvPr/>
          </p:nvSpPr>
          <p:spPr>
            <a:xfrm>
              <a:off x="1073119" y="5600365"/>
              <a:ext cx="1484323" cy="346260"/>
            </a:xfrm>
            <a:prstGeom prst="roundRect">
              <a:avLst>
                <a:gd name="adj" fmla="val 3482"/>
              </a:avLst>
            </a:prstGeom>
            <a:solidFill>
              <a:srgbClr val="FFC000">
                <a:lumMod val="40000"/>
                <a:lumOff val="60000"/>
              </a:srgbClr>
            </a:solidFill>
            <a:ln w="12700" algn="ctr">
              <a:solidFill>
                <a:srgbClr val="7A9DC0"/>
              </a:solidFill>
              <a:prstDash val="solid"/>
              <a:miter lim="800000"/>
              <a:headEnd/>
              <a:tailEnd/>
            </a:ln>
            <a:effectLst/>
          </p:spPr>
          <p:txBody>
            <a:bodyPr lIns="0" tIns="0" rIns="0" bIns="0" anchor="ctr"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pPr marL="0" marR="0" lvl="1" indent="-150813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kubelet</a:t>
              </a:r>
              <a:endParaRPr kumimoji="1" lang="en-US" altLang="ko-KR" sz="110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7437276" y="5229200"/>
            <a:ext cx="2098974" cy="838287"/>
            <a:chOff x="765794" y="5265204"/>
            <a:chExt cx="2098974" cy="838287"/>
          </a:xfrm>
        </p:grpSpPr>
        <p:sp>
          <p:nvSpPr>
            <p:cNvPr id="80" name="모서리가 둥근 직사각형 79"/>
            <p:cNvSpPr/>
            <p:nvPr/>
          </p:nvSpPr>
          <p:spPr>
            <a:xfrm>
              <a:off x="765794" y="5265204"/>
              <a:ext cx="2098974" cy="838287"/>
            </a:xfrm>
            <a:prstGeom prst="roundRect">
              <a:avLst>
                <a:gd name="adj" fmla="val 3482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2700" algn="ctr">
              <a:solidFill>
                <a:srgbClr val="7A9DC0"/>
              </a:solidFill>
              <a:prstDash val="sysDash"/>
              <a:miter lim="800000"/>
              <a:headEnd/>
              <a:tailEnd/>
            </a:ln>
            <a:effectLst/>
          </p:spPr>
          <p:txBody>
            <a:bodyPr lIns="0" tIns="0" rIns="0" bIns="0"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pPr marL="0" lvl="1" indent="-150813" algn="ctr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Worker Node 4</a:t>
              </a:r>
              <a:endParaRPr kumimoji="1"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모서리가 둥근 직사각형 80"/>
            <p:cNvSpPr/>
            <p:nvPr/>
          </p:nvSpPr>
          <p:spPr>
            <a:xfrm>
              <a:off x="1073119" y="5600365"/>
              <a:ext cx="1484323" cy="346260"/>
            </a:xfrm>
            <a:prstGeom prst="roundRect">
              <a:avLst>
                <a:gd name="adj" fmla="val 3482"/>
              </a:avLst>
            </a:prstGeom>
            <a:solidFill>
              <a:srgbClr val="FFC000">
                <a:lumMod val="40000"/>
                <a:lumOff val="60000"/>
              </a:srgbClr>
            </a:solidFill>
            <a:ln w="12700" algn="ctr">
              <a:solidFill>
                <a:srgbClr val="7A9DC0"/>
              </a:solidFill>
              <a:prstDash val="solid"/>
              <a:miter lim="800000"/>
              <a:headEnd/>
              <a:tailEnd/>
            </a:ln>
            <a:effectLst/>
          </p:spPr>
          <p:txBody>
            <a:bodyPr lIns="0" tIns="0" rIns="0" bIns="0" anchor="ctr"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pPr marL="0" marR="0" lvl="1" indent="-150813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kubelet</a:t>
              </a:r>
              <a:endParaRPr kumimoji="1" lang="en-US" altLang="ko-KR" sz="110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82" name="꺾인 연결선 81"/>
          <p:cNvCxnSpPr>
            <a:stCxn id="64" idx="0"/>
            <a:endCxn id="53" idx="2"/>
          </p:cNvCxnSpPr>
          <p:nvPr/>
        </p:nvCxnSpPr>
        <p:spPr>
          <a:xfrm rot="5400000" flipH="1" flipV="1">
            <a:off x="3007325" y="3291814"/>
            <a:ext cx="432048" cy="3514732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 84"/>
          <p:cNvCxnSpPr>
            <a:stCxn id="68" idx="0"/>
            <a:endCxn id="53" idx="2"/>
          </p:cNvCxnSpPr>
          <p:nvPr/>
        </p:nvCxnSpPr>
        <p:spPr>
          <a:xfrm rot="5400000" flipH="1" flipV="1">
            <a:off x="4185250" y="4454150"/>
            <a:ext cx="416459" cy="1174472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77" idx="0"/>
            <a:endCxn id="53" idx="2"/>
          </p:cNvCxnSpPr>
          <p:nvPr/>
        </p:nvCxnSpPr>
        <p:spPr>
          <a:xfrm rot="16200000" flipV="1">
            <a:off x="5347051" y="4466821"/>
            <a:ext cx="411633" cy="1144304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꺾인 연결선 90"/>
          <p:cNvCxnSpPr>
            <a:stCxn id="80" idx="0"/>
            <a:endCxn id="53" idx="2"/>
          </p:cNvCxnSpPr>
          <p:nvPr/>
        </p:nvCxnSpPr>
        <p:spPr>
          <a:xfrm rot="16200000" flipV="1">
            <a:off x="6535717" y="3278154"/>
            <a:ext cx="396044" cy="3506048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24" idx="3"/>
            <a:endCxn id="53" idx="0"/>
          </p:cNvCxnSpPr>
          <p:nvPr/>
        </p:nvCxnSpPr>
        <p:spPr>
          <a:xfrm flipH="1">
            <a:off x="4980715" y="2228772"/>
            <a:ext cx="823536" cy="2082707"/>
          </a:xfrm>
          <a:prstGeom prst="bentConnector4">
            <a:avLst>
              <a:gd name="adj1" fmla="val -27758"/>
              <a:gd name="adj2" fmla="val 83931"/>
            </a:avLst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34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8523937" cy="332399"/>
            <a:chOff x="802399" y="1030552"/>
            <a:chExt cx="8523937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8523937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Kubernetes </a:t>
              </a:r>
              <a:r>
                <a:rPr lang="ko-KR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환경에 앱 배포 파이프라인 일반적인 다이어그램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7660430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아래 다이어그램에 따라 지속적 배포 파이프라인을 구축한다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. (CI/CD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툴은 변경이 가능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)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8" name="사각형: 둥근 모서리 2">
            <a:extLst>
              <a:ext uri="{FF2B5EF4-FFF2-40B4-BE49-F238E27FC236}">
                <a16:creationId xmlns:a16="http://schemas.microsoft.com/office/drawing/2014/main" id="{78EDD92B-2A28-4916-9BB5-0E61B91B07A5}"/>
              </a:ext>
            </a:extLst>
          </p:cNvPr>
          <p:cNvSpPr/>
          <p:nvPr/>
        </p:nvSpPr>
        <p:spPr bwMode="gray">
          <a:xfrm>
            <a:off x="458913" y="1632652"/>
            <a:ext cx="2405855" cy="1688336"/>
          </a:xfrm>
          <a:prstGeom prst="rect">
            <a:avLst/>
          </a:prstGeom>
          <a:noFill/>
          <a:ln w="9525">
            <a:prstDash val="dash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t">
            <a:noAutofit/>
          </a:bodyPr>
          <a:lstStyle/>
          <a:p>
            <a:pPr>
              <a:buClrTx/>
              <a:buFontTx/>
              <a:buNone/>
            </a:pPr>
            <a:r>
              <a:rPr lang="en-US" altLang="ko-KR" sz="1000" dirty="0" smtClean="0">
                <a:latin typeface="+mn-ea"/>
              </a:rPr>
              <a:t> Developer</a:t>
            </a:r>
            <a:endParaRPr lang="ko-KR" altLang="en-US" sz="1000" dirty="0">
              <a:latin typeface="+mn-ea"/>
            </a:endParaRPr>
          </a:p>
        </p:txBody>
      </p:sp>
      <p:sp>
        <p:nvSpPr>
          <p:cNvPr id="69" name="사각형: 둥근 모서리 2">
            <a:extLst>
              <a:ext uri="{FF2B5EF4-FFF2-40B4-BE49-F238E27FC236}">
                <a16:creationId xmlns:a16="http://schemas.microsoft.com/office/drawing/2014/main" id="{78EDD92B-2A28-4916-9BB5-0E61B91B07A5}"/>
              </a:ext>
            </a:extLst>
          </p:cNvPr>
          <p:cNvSpPr/>
          <p:nvPr/>
        </p:nvSpPr>
        <p:spPr bwMode="gray">
          <a:xfrm>
            <a:off x="3115791" y="2132856"/>
            <a:ext cx="6337709" cy="1188132"/>
          </a:xfrm>
          <a:prstGeom prst="rect">
            <a:avLst/>
          </a:prstGeom>
          <a:noFill/>
          <a:ln w="9525">
            <a:prstDash val="dash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t">
            <a:noAutofit/>
          </a:bodyPr>
          <a:lstStyle/>
          <a:p>
            <a:pPr>
              <a:buClrTx/>
              <a:buFontTx/>
              <a:buNone/>
            </a:pPr>
            <a:r>
              <a:rPr lang="en-US" altLang="ko-KR" sz="1000" dirty="0" smtClean="0">
                <a:latin typeface="+mn-ea"/>
              </a:rPr>
              <a:t> CI Tool (Jenkins)</a:t>
            </a:r>
            <a:endParaRPr lang="ko-KR" altLang="en-US" sz="1000" dirty="0">
              <a:latin typeface="+mn-ea"/>
            </a:endParaRPr>
          </a:p>
        </p:txBody>
      </p:sp>
      <p:sp>
        <p:nvSpPr>
          <p:cNvPr id="70" name="사각형: 둥근 모서리 2">
            <a:extLst>
              <a:ext uri="{FF2B5EF4-FFF2-40B4-BE49-F238E27FC236}">
                <a16:creationId xmlns:a16="http://schemas.microsoft.com/office/drawing/2014/main" id="{78EDD92B-2A28-4916-9BB5-0E61B91B07A5}"/>
              </a:ext>
            </a:extLst>
          </p:cNvPr>
          <p:cNvSpPr/>
          <p:nvPr/>
        </p:nvSpPr>
        <p:spPr bwMode="gray">
          <a:xfrm>
            <a:off x="449161" y="3753036"/>
            <a:ext cx="9004339" cy="1188132"/>
          </a:xfrm>
          <a:prstGeom prst="rect">
            <a:avLst/>
          </a:prstGeom>
          <a:noFill/>
          <a:ln w="9525">
            <a:prstDash val="dash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t">
            <a:noAutofit/>
          </a:bodyPr>
          <a:lstStyle/>
          <a:p>
            <a:pPr>
              <a:buClrTx/>
              <a:buFontTx/>
              <a:buNone/>
            </a:pPr>
            <a:r>
              <a:rPr lang="en-US" altLang="ko-KR" sz="1000" dirty="0" smtClean="0">
                <a:latin typeface="+mn-ea"/>
              </a:rPr>
              <a:t>    CD Tool </a:t>
            </a:r>
          </a:p>
          <a:p>
            <a:pPr>
              <a:buClrTx/>
              <a:buFontTx/>
              <a:buNone/>
            </a:pPr>
            <a:r>
              <a:rPr lang="en-US" altLang="ko-KR" sz="1000" dirty="0" smtClean="0">
                <a:latin typeface="+mn-ea"/>
              </a:rPr>
              <a:t> (Spinnaker)</a:t>
            </a:r>
            <a:endParaRPr lang="ko-KR" altLang="en-US" sz="1000" dirty="0">
              <a:latin typeface="+mn-ea"/>
            </a:endParaRPr>
          </a:p>
        </p:txBody>
      </p:sp>
      <p:sp>
        <p:nvSpPr>
          <p:cNvPr id="71" name="Title 1"/>
          <p:cNvSpPr txBox="1">
            <a:spLocks/>
          </p:cNvSpPr>
          <p:nvPr/>
        </p:nvSpPr>
        <p:spPr>
          <a:xfrm>
            <a:off x="444941" y="5115595"/>
            <a:ext cx="9109866" cy="119263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342900" indent="-3429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개발자가 코드를 변경하여 저장소에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푸시합니다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.</a:t>
            </a:r>
          </a:p>
          <a:p>
            <a:pPr marL="342900" indent="-342900">
              <a:spcBef>
                <a:spcPts val="300"/>
              </a:spcBef>
              <a:buFont typeface="+mj-lt"/>
              <a:buAutoNum type="arabicPeriod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CI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툴에서 변경을 감지하고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Docker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이미지를 빌드하여 이미지를 테스트한 후 테스트한 이미지를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CD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툴인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Spinnaker</a:t>
            </a:r>
            <a:b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</a:b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에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푸시합니다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.</a:t>
            </a:r>
          </a:p>
          <a:p>
            <a:pPr marL="342900" indent="-342900">
              <a:spcBef>
                <a:spcPts val="300"/>
              </a:spcBef>
              <a:buFont typeface="+mj-lt"/>
              <a:buAutoNum type="arabicPeriod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Spinnaker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가 이미지를 감지하여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Canary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에게 배포한 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Canary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배포를 테스트합니다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.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marL="342900" indent="-3429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수동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승인을 받으면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Spinnaker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가 이미지를 프로덕션 환경에 배포합니다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956556" y="1908519"/>
            <a:ext cx="1332148" cy="491824"/>
            <a:chOff x="956556" y="1916832"/>
            <a:chExt cx="1332148" cy="491824"/>
          </a:xfrm>
        </p:grpSpPr>
        <p:sp>
          <p:nvSpPr>
            <p:cNvPr id="5" name="순서도: 판단 4"/>
            <p:cNvSpPr/>
            <p:nvPr/>
          </p:nvSpPr>
          <p:spPr>
            <a:xfrm>
              <a:off x="956556" y="1916832"/>
              <a:ext cx="1332148" cy="491824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01681" y="2058835"/>
              <a:ext cx="84189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/>
                <a:t>Change code</a:t>
              </a:r>
              <a:endParaRPr lang="ko-KR" altLang="en-US" sz="900" dirty="0"/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4949341" y="2602075"/>
            <a:ext cx="1155787" cy="443857"/>
            <a:chOff x="776535" y="2721714"/>
            <a:chExt cx="1692188" cy="443857"/>
          </a:xfrm>
        </p:grpSpPr>
        <p:sp>
          <p:nvSpPr>
            <p:cNvPr id="73" name="직사각형 72"/>
            <p:cNvSpPr/>
            <p:nvPr/>
          </p:nvSpPr>
          <p:spPr>
            <a:xfrm>
              <a:off x="776535" y="2721714"/>
              <a:ext cx="1692188" cy="44385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39073" y="2771636"/>
              <a:ext cx="1223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 smtClean="0"/>
                <a:t>Build Docker</a:t>
              </a:r>
            </a:p>
            <a:p>
              <a:pPr algn="ctr"/>
              <a:r>
                <a:rPr lang="en-US" altLang="ko-KR" sz="900" dirty="0" smtClean="0"/>
                <a:t>Image</a:t>
              </a:r>
              <a:endParaRPr lang="ko-KR" altLang="en-US" sz="900" dirty="0"/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3274774" y="2577136"/>
            <a:ext cx="1332148" cy="491824"/>
            <a:chOff x="956556" y="1916832"/>
            <a:chExt cx="1332148" cy="491824"/>
          </a:xfrm>
        </p:grpSpPr>
        <p:sp>
          <p:nvSpPr>
            <p:cNvPr id="78" name="순서도: 판단 77"/>
            <p:cNvSpPr/>
            <p:nvPr/>
          </p:nvSpPr>
          <p:spPr>
            <a:xfrm>
              <a:off x="956556" y="1916832"/>
              <a:ext cx="1332148" cy="491824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201681" y="1985413"/>
              <a:ext cx="788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 smtClean="0"/>
                <a:t>Detect New</a:t>
              </a:r>
            </a:p>
            <a:p>
              <a:pPr algn="ctr"/>
              <a:r>
                <a:rPr lang="en-US" altLang="ko-KR" sz="900" dirty="0" err="1" smtClean="0"/>
                <a:t>Git</a:t>
              </a:r>
              <a:r>
                <a:rPr lang="en-US" altLang="ko-KR" sz="900" dirty="0" smtClean="0"/>
                <a:t> Tag</a:t>
              </a:r>
              <a:endParaRPr lang="ko-KR" altLang="en-US" sz="900" dirty="0"/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784849" y="2600908"/>
            <a:ext cx="1692188" cy="443857"/>
            <a:chOff x="776535" y="2721714"/>
            <a:chExt cx="1692188" cy="443857"/>
          </a:xfrm>
        </p:grpSpPr>
        <p:sp>
          <p:nvSpPr>
            <p:cNvPr id="81" name="직사각형 80"/>
            <p:cNvSpPr/>
            <p:nvPr/>
          </p:nvSpPr>
          <p:spPr>
            <a:xfrm>
              <a:off x="776535" y="2721714"/>
              <a:ext cx="1692188" cy="44385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028564" y="2771636"/>
              <a:ext cx="12442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 smtClean="0"/>
                <a:t>Create a </a:t>
              </a:r>
              <a:r>
                <a:rPr lang="en-US" altLang="ko-KR" sz="900" dirty="0" err="1" smtClean="0"/>
                <a:t>Git</a:t>
              </a:r>
              <a:r>
                <a:rPr lang="en-US" altLang="ko-KR" sz="900" dirty="0" smtClean="0"/>
                <a:t> tag and</a:t>
              </a:r>
            </a:p>
            <a:p>
              <a:pPr algn="ctr"/>
              <a:r>
                <a:rPr lang="en-US" altLang="ko-KR" sz="900" dirty="0" smtClean="0"/>
                <a:t>Push to repository</a:t>
              </a:r>
              <a:endParaRPr lang="ko-KR" altLang="en-US" sz="900" dirty="0"/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6569521" y="2596131"/>
            <a:ext cx="1155787" cy="443857"/>
            <a:chOff x="776535" y="2721714"/>
            <a:chExt cx="1692188" cy="443857"/>
          </a:xfrm>
        </p:grpSpPr>
        <p:sp>
          <p:nvSpPr>
            <p:cNvPr id="84" name="직사각형 83"/>
            <p:cNvSpPr/>
            <p:nvPr/>
          </p:nvSpPr>
          <p:spPr>
            <a:xfrm>
              <a:off x="776535" y="2721714"/>
              <a:ext cx="1692188" cy="44385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189279" y="2771636"/>
              <a:ext cx="9228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 smtClean="0"/>
                <a:t>Run Unit</a:t>
              </a:r>
            </a:p>
            <a:p>
              <a:pPr algn="ctr"/>
              <a:r>
                <a:rPr lang="en-US" altLang="ko-KR" sz="900" dirty="0" smtClean="0"/>
                <a:t>Tests</a:t>
              </a:r>
              <a:endParaRPr lang="ko-KR" altLang="en-US" sz="900" dirty="0"/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8117693" y="2587818"/>
            <a:ext cx="1155787" cy="443857"/>
            <a:chOff x="776535" y="2721714"/>
            <a:chExt cx="1692188" cy="443857"/>
          </a:xfrm>
        </p:grpSpPr>
        <p:sp>
          <p:nvSpPr>
            <p:cNvPr id="87" name="직사각형 86"/>
            <p:cNvSpPr/>
            <p:nvPr/>
          </p:nvSpPr>
          <p:spPr>
            <a:xfrm>
              <a:off x="776535" y="2721714"/>
              <a:ext cx="1692188" cy="44385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056676" y="2771636"/>
              <a:ext cx="11880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 smtClean="0"/>
                <a:t>Push Docker</a:t>
              </a:r>
            </a:p>
            <a:p>
              <a:pPr algn="ctr"/>
              <a:r>
                <a:rPr lang="en-US" altLang="ko-KR" sz="900" dirty="0" smtClean="0"/>
                <a:t>Image</a:t>
              </a:r>
              <a:endParaRPr lang="ko-KR" altLang="en-US" sz="900" dirty="0"/>
            </a:p>
          </p:txBody>
        </p:sp>
      </p:grpSp>
      <p:cxnSp>
        <p:nvCxnSpPr>
          <p:cNvPr id="89" name="꺾인 연결선 88"/>
          <p:cNvCxnSpPr>
            <a:stCxn id="5" idx="2"/>
            <a:endCxn id="81" idx="0"/>
          </p:cNvCxnSpPr>
          <p:nvPr/>
        </p:nvCxnSpPr>
        <p:spPr>
          <a:xfrm rot="16200000" flipH="1">
            <a:off x="1526504" y="2496468"/>
            <a:ext cx="200565" cy="8313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stCxn id="81" idx="3"/>
            <a:endCxn id="78" idx="1"/>
          </p:cNvCxnSpPr>
          <p:nvPr/>
        </p:nvCxnSpPr>
        <p:spPr>
          <a:xfrm>
            <a:off x="2477037" y="2822837"/>
            <a:ext cx="797737" cy="21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 95"/>
          <p:cNvCxnSpPr>
            <a:stCxn id="78" idx="3"/>
            <a:endCxn id="73" idx="1"/>
          </p:cNvCxnSpPr>
          <p:nvPr/>
        </p:nvCxnSpPr>
        <p:spPr>
          <a:xfrm>
            <a:off x="4606922" y="2823048"/>
            <a:ext cx="342419" cy="95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 99"/>
          <p:cNvCxnSpPr>
            <a:stCxn id="73" idx="3"/>
            <a:endCxn id="84" idx="1"/>
          </p:cNvCxnSpPr>
          <p:nvPr/>
        </p:nvCxnSpPr>
        <p:spPr>
          <a:xfrm flipV="1">
            <a:off x="6105128" y="2818060"/>
            <a:ext cx="464393" cy="5944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꺾인 연결선 102"/>
          <p:cNvCxnSpPr>
            <a:stCxn id="84" idx="3"/>
            <a:endCxn id="87" idx="1"/>
          </p:cNvCxnSpPr>
          <p:nvPr/>
        </p:nvCxnSpPr>
        <p:spPr>
          <a:xfrm flipV="1">
            <a:off x="7725308" y="2809747"/>
            <a:ext cx="392385" cy="8313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그룹 105"/>
          <p:cNvGrpSpPr/>
          <p:nvPr/>
        </p:nvGrpSpPr>
        <p:grpSpPr>
          <a:xfrm>
            <a:off x="812540" y="4197316"/>
            <a:ext cx="1332148" cy="491824"/>
            <a:chOff x="956556" y="1916832"/>
            <a:chExt cx="1332148" cy="491824"/>
          </a:xfrm>
        </p:grpSpPr>
        <p:sp>
          <p:nvSpPr>
            <p:cNvPr id="107" name="순서도: 판단 106"/>
            <p:cNvSpPr/>
            <p:nvPr/>
          </p:nvSpPr>
          <p:spPr>
            <a:xfrm>
              <a:off x="956556" y="1916832"/>
              <a:ext cx="1332148" cy="491824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201681" y="1985413"/>
              <a:ext cx="788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 smtClean="0"/>
                <a:t>Detect New</a:t>
              </a:r>
            </a:p>
            <a:p>
              <a:pPr algn="ctr"/>
              <a:r>
                <a:rPr lang="en-US" altLang="ko-KR" sz="900" dirty="0" err="1" smtClean="0"/>
                <a:t>Git</a:t>
              </a:r>
              <a:r>
                <a:rPr lang="en-US" altLang="ko-KR" sz="900" dirty="0" smtClean="0"/>
                <a:t> Tag</a:t>
              </a:r>
              <a:endParaRPr lang="ko-KR" altLang="en-US" sz="900" dirty="0"/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2429061" y="4221088"/>
            <a:ext cx="1155787" cy="443857"/>
            <a:chOff x="776535" y="2721714"/>
            <a:chExt cx="1692188" cy="443857"/>
          </a:xfrm>
        </p:grpSpPr>
        <p:sp>
          <p:nvSpPr>
            <p:cNvPr id="110" name="직사각형 109"/>
            <p:cNvSpPr/>
            <p:nvPr/>
          </p:nvSpPr>
          <p:spPr>
            <a:xfrm>
              <a:off x="776535" y="2721714"/>
              <a:ext cx="1692188" cy="44385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1152901" y="2771636"/>
              <a:ext cx="995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 smtClean="0"/>
                <a:t>Deploy to</a:t>
              </a:r>
            </a:p>
            <a:p>
              <a:pPr algn="ctr"/>
              <a:r>
                <a:rPr lang="en-US" altLang="ko-KR" sz="900" dirty="0" smtClean="0"/>
                <a:t>Canary</a:t>
              </a:r>
              <a:endParaRPr lang="ko-KR" altLang="en-US" sz="900" dirty="0"/>
            </a:p>
          </p:txBody>
        </p:sp>
      </p:grpSp>
      <p:grpSp>
        <p:nvGrpSpPr>
          <p:cNvPr id="112" name="그룹 111"/>
          <p:cNvGrpSpPr/>
          <p:nvPr/>
        </p:nvGrpSpPr>
        <p:grpSpPr>
          <a:xfrm>
            <a:off x="4160912" y="4221088"/>
            <a:ext cx="1692188" cy="443857"/>
            <a:chOff x="776535" y="2721714"/>
            <a:chExt cx="1692188" cy="443857"/>
          </a:xfrm>
        </p:grpSpPr>
        <p:sp>
          <p:nvSpPr>
            <p:cNvPr id="113" name="직사각형 112"/>
            <p:cNvSpPr/>
            <p:nvPr/>
          </p:nvSpPr>
          <p:spPr>
            <a:xfrm>
              <a:off x="776535" y="2721714"/>
              <a:ext cx="1692188" cy="44385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1053415" y="2771636"/>
              <a:ext cx="11945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 smtClean="0"/>
                <a:t>Functional Tests of</a:t>
              </a:r>
            </a:p>
            <a:p>
              <a:pPr algn="ctr"/>
              <a:r>
                <a:rPr lang="en-US" altLang="ko-KR" sz="900" dirty="0" smtClean="0"/>
                <a:t>Canary Deployment</a:t>
              </a:r>
              <a:endParaRPr lang="ko-KR" altLang="en-US" sz="900" dirty="0"/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6459945" y="4221087"/>
            <a:ext cx="1085343" cy="443857"/>
            <a:chOff x="6351933" y="4221087"/>
            <a:chExt cx="1085343" cy="443857"/>
          </a:xfrm>
        </p:grpSpPr>
        <p:sp>
          <p:nvSpPr>
            <p:cNvPr id="115" name="순서도: 다른 페이지 연결선 114"/>
            <p:cNvSpPr/>
            <p:nvPr/>
          </p:nvSpPr>
          <p:spPr>
            <a:xfrm rot="16200000">
              <a:off x="6672676" y="3900344"/>
              <a:ext cx="443857" cy="1085343"/>
            </a:xfrm>
            <a:prstGeom prst="flowChartOffpageConnector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6501172" y="4257092"/>
              <a:ext cx="6383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 smtClean="0"/>
                <a:t>Manual</a:t>
              </a:r>
            </a:p>
            <a:p>
              <a:pPr algn="ctr"/>
              <a:r>
                <a:rPr lang="en-US" altLang="ko-KR" sz="900" dirty="0" smtClean="0"/>
                <a:t>Approval</a:t>
              </a:r>
              <a:endParaRPr lang="ko-KR" altLang="en-US" sz="900" dirty="0"/>
            </a:p>
          </p:txBody>
        </p:sp>
      </p:grpSp>
      <p:grpSp>
        <p:nvGrpSpPr>
          <p:cNvPr id="118" name="그룹 117"/>
          <p:cNvGrpSpPr/>
          <p:nvPr/>
        </p:nvGrpSpPr>
        <p:grpSpPr>
          <a:xfrm>
            <a:off x="8111737" y="4220321"/>
            <a:ext cx="1155787" cy="443857"/>
            <a:chOff x="767815" y="2729260"/>
            <a:chExt cx="1692188" cy="443857"/>
          </a:xfrm>
        </p:grpSpPr>
        <p:sp>
          <p:nvSpPr>
            <p:cNvPr id="119" name="직사각형 118"/>
            <p:cNvSpPr/>
            <p:nvPr/>
          </p:nvSpPr>
          <p:spPr>
            <a:xfrm>
              <a:off x="767815" y="2729260"/>
              <a:ext cx="1692188" cy="44385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1104789" y="2771636"/>
              <a:ext cx="10918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 smtClean="0"/>
                <a:t>Deploy to</a:t>
              </a:r>
            </a:p>
            <a:p>
              <a:pPr algn="ctr"/>
              <a:r>
                <a:rPr lang="en-US" altLang="ko-KR" sz="900" dirty="0" smtClean="0"/>
                <a:t>Production</a:t>
              </a:r>
              <a:endParaRPr lang="ko-KR" altLang="en-US" sz="900" dirty="0"/>
            </a:p>
          </p:txBody>
        </p:sp>
      </p:grpSp>
      <p:cxnSp>
        <p:nvCxnSpPr>
          <p:cNvPr id="121" name="꺾인 연결선 120"/>
          <p:cNvCxnSpPr>
            <a:stCxn id="87" idx="2"/>
            <a:endCxn id="107" idx="0"/>
          </p:cNvCxnSpPr>
          <p:nvPr/>
        </p:nvCxnSpPr>
        <p:spPr>
          <a:xfrm rot="5400000">
            <a:off x="4504281" y="6009"/>
            <a:ext cx="1165641" cy="7216973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꺾인 연결선 123"/>
          <p:cNvCxnSpPr>
            <a:stCxn id="107" idx="3"/>
            <a:endCxn id="110" idx="1"/>
          </p:cNvCxnSpPr>
          <p:nvPr/>
        </p:nvCxnSpPr>
        <p:spPr>
          <a:xfrm flipV="1">
            <a:off x="2144688" y="4443017"/>
            <a:ext cx="284373" cy="21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꺾인 연결선 126"/>
          <p:cNvCxnSpPr>
            <a:stCxn id="110" idx="3"/>
            <a:endCxn id="113" idx="1"/>
          </p:cNvCxnSpPr>
          <p:nvPr/>
        </p:nvCxnSpPr>
        <p:spPr>
          <a:xfrm>
            <a:off x="3584848" y="4443017"/>
            <a:ext cx="576064" cy="1270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꺾인 연결선 130"/>
          <p:cNvCxnSpPr>
            <a:stCxn id="113" idx="3"/>
            <a:endCxn id="115" idx="0"/>
          </p:cNvCxnSpPr>
          <p:nvPr/>
        </p:nvCxnSpPr>
        <p:spPr>
          <a:xfrm flipV="1">
            <a:off x="5853100" y="4443015"/>
            <a:ext cx="606845" cy="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꺾인 연결선 133"/>
          <p:cNvCxnSpPr>
            <a:stCxn id="115" idx="2"/>
            <a:endCxn id="119" idx="1"/>
          </p:cNvCxnSpPr>
          <p:nvPr/>
        </p:nvCxnSpPr>
        <p:spPr>
          <a:xfrm flipV="1">
            <a:off x="7545288" y="4442250"/>
            <a:ext cx="566449" cy="76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40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3618748" cy="332399"/>
            <a:chOff x="802399" y="1030552"/>
            <a:chExt cx="3618748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3618748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배포 파이프라인 구성도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2">
            <a:extLst>
              <a:ext uri="{FF2B5EF4-FFF2-40B4-BE49-F238E27FC236}">
                <a16:creationId xmlns:a16="http://schemas.microsoft.com/office/drawing/2014/main" id="{78EDD92B-2A28-4916-9BB5-0E61B91B07A5}"/>
              </a:ext>
            </a:extLst>
          </p:cNvPr>
          <p:cNvSpPr/>
          <p:nvPr/>
        </p:nvSpPr>
        <p:spPr bwMode="gray">
          <a:xfrm>
            <a:off x="242888" y="1260702"/>
            <a:ext cx="9369533" cy="5124478"/>
          </a:xfrm>
          <a:prstGeom prst="rect">
            <a:avLst/>
          </a:prstGeom>
          <a:noFill/>
          <a:ln w="9525">
            <a:prstDash val="dash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buClrTx/>
              <a:buFontTx/>
              <a:buNone/>
            </a:pPr>
            <a:endParaRPr lang="ko-KR" altLang="en-US" dirty="0">
              <a:latin typeface="+mn-ea"/>
            </a:endParaRPr>
          </a:p>
        </p:txBody>
      </p:sp>
      <p:pic>
        <p:nvPicPr>
          <p:cNvPr id="15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349" y="2552253"/>
            <a:ext cx="78105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653" y="1861932"/>
            <a:ext cx="828675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299" y="2658430"/>
            <a:ext cx="178117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424" y="4149080"/>
            <a:ext cx="1400175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299" y="3918570"/>
            <a:ext cx="178117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299" y="4854674"/>
            <a:ext cx="178117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941636" y="3325366"/>
            <a:ext cx="1512888" cy="2476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000" b="1" dirty="0">
                <a:latin typeface="+mn-ea"/>
                <a:ea typeface="+mn-ea"/>
              </a:rPr>
              <a:t>Developer</a:t>
            </a:r>
            <a:endParaRPr lang="ko-KR" altLang="en-US" sz="1000" b="1" dirty="0">
              <a:latin typeface="+mn-ea"/>
              <a:ea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813861" y="1014640"/>
            <a:ext cx="1511300" cy="2460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000" b="1" dirty="0" smtClean="0">
                <a:latin typeface="+mn-ea"/>
                <a:ea typeface="+mn-ea"/>
              </a:rPr>
              <a:t>Pipeline </a:t>
            </a:r>
            <a:r>
              <a:rPr lang="ko-KR" altLang="en-US" sz="1000" b="1" dirty="0" smtClean="0">
                <a:latin typeface="+mn-ea"/>
                <a:ea typeface="+mn-ea"/>
              </a:rPr>
              <a:t>구성</a:t>
            </a:r>
            <a:endParaRPr lang="ko-KR" altLang="en-US" sz="1000" b="1" dirty="0">
              <a:latin typeface="+mn-ea"/>
              <a:ea typeface="+mn-ea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68524" y="3848857"/>
            <a:ext cx="215900" cy="215900"/>
          </a:xfrm>
          <a:prstGeom prst="ellipse">
            <a:avLst/>
          </a:prstGeom>
          <a:solidFill>
            <a:srgbClr val="E6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 dirty="0"/>
              <a:t>1</a:t>
            </a:r>
            <a:endParaRPr lang="ko-KR" altLang="en-US" sz="800" dirty="0"/>
          </a:p>
        </p:txBody>
      </p:sp>
      <p:cxnSp>
        <p:nvCxnSpPr>
          <p:cNvPr id="27" name="꺾인 연결선 26"/>
          <p:cNvCxnSpPr>
            <a:stCxn id="15" idx="3"/>
            <a:endCxn id="1026" idx="1"/>
          </p:cNvCxnSpPr>
          <p:nvPr/>
        </p:nvCxnSpPr>
        <p:spPr>
          <a:xfrm flipV="1">
            <a:off x="2089399" y="1813964"/>
            <a:ext cx="1092324" cy="1128814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16" idx="3"/>
            <a:endCxn id="1028" idx="0"/>
          </p:cNvCxnSpPr>
          <p:nvPr/>
        </p:nvCxnSpPr>
        <p:spPr>
          <a:xfrm>
            <a:off x="6784328" y="2252457"/>
            <a:ext cx="1631373" cy="411350"/>
          </a:xfrm>
          <a:prstGeom prst="bentConnector2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026" idx="2"/>
            <a:endCxn id="19" idx="0"/>
          </p:cNvCxnSpPr>
          <p:nvPr/>
        </p:nvCxnSpPr>
        <p:spPr>
          <a:xfrm>
            <a:off x="4062693" y="2132856"/>
            <a:ext cx="14194" cy="525574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endCxn id="21" idx="0"/>
          </p:cNvCxnSpPr>
          <p:nvPr/>
        </p:nvCxnSpPr>
        <p:spPr>
          <a:xfrm>
            <a:off x="4076886" y="3239120"/>
            <a:ext cx="0" cy="67945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1" idx="2"/>
            <a:endCxn id="23" idx="0"/>
          </p:cNvCxnSpPr>
          <p:nvPr/>
        </p:nvCxnSpPr>
        <p:spPr>
          <a:xfrm>
            <a:off x="4076887" y="4509120"/>
            <a:ext cx="0" cy="345554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19" idx="3"/>
            <a:endCxn id="20" idx="1"/>
          </p:cNvCxnSpPr>
          <p:nvPr/>
        </p:nvCxnSpPr>
        <p:spPr bwMode="auto">
          <a:xfrm>
            <a:off x="4967474" y="2953705"/>
            <a:ext cx="2901950" cy="1585900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19" idx="3"/>
            <a:endCxn id="16" idx="1"/>
          </p:cNvCxnSpPr>
          <p:nvPr/>
        </p:nvCxnSpPr>
        <p:spPr bwMode="auto">
          <a:xfrm flipV="1">
            <a:off x="4967474" y="2252457"/>
            <a:ext cx="988179" cy="701248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19" idx="2"/>
            <a:endCxn id="23" idx="1"/>
          </p:cNvCxnSpPr>
          <p:nvPr/>
        </p:nvCxnSpPr>
        <p:spPr>
          <a:xfrm rot="5400000">
            <a:off x="2681109" y="3754170"/>
            <a:ext cx="1900969" cy="890588"/>
          </a:xfrm>
          <a:prstGeom prst="bentConnector4">
            <a:avLst>
              <a:gd name="adj1" fmla="val 42234"/>
              <a:gd name="adj2" fmla="val 125668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/>
          <p:cNvSpPr/>
          <p:nvPr/>
        </p:nvSpPr>
        <p:spPr>
          <a:xfrm>
            <a:off x="6925984" y="4182281"/>
            <a:ext cx="215900" cy="215900"/>
          </a:xfrm>
          <a:prstGeom prst="ellipse">
            <a:avLst/>
          </a:prstGeom>
          <a:solidFill>
            <a:srgbClr val="E6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 dirty="0"/>
              <a:t>7</a:t>
            </a:r>
            <a:endParaRPr lang="ko-KR" altLang="en-US" sz="800" dirty="0"/>
          </a:p>
        </p:txBody>
      </p:sp>
      <p:sp>
        <p:nvSpPr>
          <p:cNvPr id="43" name="타원 42"/>
          <p:cNvSpPr/>
          <p:nvPr/>
        </p:nvSpPr>
        <p:spPr>
          <a:xfrm>
            <a:off x="3965761" y="3429124"/>
            <a:ext cx="215900" cy="215900"/>
          </a:xfrm>
          <a:prstGeom prst="ellipse">
            <a:avLst/>
          </a:prstGeom>
          <a:solidFill>
            <a:srgbClr val="E6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 dirty="0"/>
              <a:t>4</a:t>
            </a:r>
            <a:endParaRPr lang="ko-KR" altLang="en-US" sz="800" dirty="0"/>
          </a:p>
        </p:txBody>
      </p:sp>
      <p:sp>
        <p:nvSpPr>
          <p:cNvPr id="44" name="타원 43"/>
          <p:cNvSpPr/>
          <p:nvPr/>
        </p:nvSpPr>
        <p:spPr>
          <a:xfrm>
            <a:off x="5587608" y="2336353"/>
            <a:ext cx="215900" cy="215900"/>
          </a:xfrm>
          <a:prstGeom prst="ellipse">
            <a:avLst/>
          </a:prstGeom>
          <a:solidFill>
            <a:srgbClr val="E6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 dirty="0"/>
              <a:t>5</a:t>
            </a:r>
            <a:endParaRPr lang="ko-KR" altLang="en-US" sz="800" dirty="0"/>
          </a:p>
        </p:txBody>
      </p:sp>
      <p:sp>
        <p:nvSpPr>
          <p:cNvPr id="45" name="타원 44"/>
          <p:cNvSpPr/>
          <p:nvPr/>
        </p:nvSpPr>
        <p:spPr>
          <a:xfrm>
            <a:off x="7274738" y="2347280"/>
            <a:ext cx="215900" cy="215900"/>
          </a:xfrm>
          <a:prstGeom prst="ellipse">
            <a:avLst/>
          </a:prstGeom>
          <a:solidFill>
            <a:srgbClr val="E6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 dirty="0"/>
              <a:t>6</a:t>
            </a:r>
            <a:endParaRPr lang="ko-KR" altLang="en-US" sz="800" dirty="0"/>
          </a:p>
        </p:txBody>
      </p:sp>
      <p:sp>
        <p:nvSpPr>
          <p:cNvPr id="46" name="타원 45"/>
          <p:cNvSpPr/>
          <p:nvPr/>
        </p:nvSpPr>
        <p:spPr>
          <a:xfrm>
            <a:off x="7730013" y="5243013"/>
            <a:ext cx="215900" cy="215900"/>
          </a:xfrm>
          <a:prstGeom prst="ellipse">
            <a:avLst/>
          </a:prstGeom>
          <a:solidFill>
            <a:srgbClr val="E6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 dirty="0"/>
              <a:t>8</a:t>
            </a:r>
            <a:endParaRPr lang="ko-KR" altLang="en-US" sz="800" dirty="0"/>
          </a:p>
        </p:txBody>
      </p:sp>
      <p:sp>
        <p:nvSpPr>
          <p:cNvPr id="47" name="타원 46"/>
          <p:cNvSpPr/>
          <p:nvPr/>
        </p:nvSpPr>
        <p:spPr>
          <a:xfrm>
            <a:off x="3973699" y="2276996"/>
            <a:ext cx="215900" cy="215900"/>
          </a:xfrm>
          <a:prstGeom prst="ellipse">
            <a:avLst/>
          </a:prstGeom>
          <a:solidFill>
            <a:srgbClr val="E6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48" name="타원 47"/>
          <p:cNvSpPr/>
          <p:nvPr/>
        </p:nvSpPr>
        <p:spPr>
          <a:xfrm>
            <a:off x="2368736" y="1866900"/>
            <a:ext cx="215900" cy="215900"/>
          </a:xfrm>
          <a:prstGeom prst="ellipse">
            <a:avLst/>
          </a:prstGeom>
          <a:solidFill>
            <a:srgbClr val="E6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 dirty="0"/>
              <a:t>1</a:t>
            </a:r>
            <a:endParaRPr lang="ko-KR" altLang="en-US" sz="800" dirty="0"/>
          </a:p>
        </p:txBody>
      </p:sp>
      <p:cxnSp>
        <p:nvCxnSpPr>
          <p:cNvPr id="49" name="직선 화살표 연결선 48"/>
          <p:cNvCxnSpPr>
            <a:stCxn id="15" idx="3"/>
            <a:endCxn id="19" idx="1"/>
          </p:cNvCxnSpPr>
          <p:nvPr/>
        </p:nvCxnSpPr>
        <p:spPr>
          <a:xfrm>
            <a:off x="2089399" y="2942778"/>
            <a:ext cx="1096900" cy="1092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/>
          <p:cNvSpPr/>
          <p:nvPr/>
        </p:nvSpPr>
        <p:spPr>
          <a:xfrm>
            <a:off x="2966166" y="2659158"/>
            <a:ext cx="215900" cy="215900"/>
          </a:xfrm>
          <a:prstGeom prst="ellipse">
            <a:avLst/>
          </a:prstGeom>
          <a:solidFill>
            <a:srgbClr val="E6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51" name="TextBox 50"/>
          <p:cNvSpPr txBox="1"/>
          <p:nvPr/>
        </p:nvSpPr>
        <p:spPr>
          <a:xfrm>
            <a:off x="884424" y="3825044"/>
            <a:ext cx="1512887" cy="261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100" dirty="0">
                <a:latin typeface="+mn-ea"/>
                <a:ea typeface="+mn-ea"/>
              </a:rPr>
              <a:t>commit</a:t>
            </a:r>
            <a:endParaRPr lang="ko-KR" altLang="en-US" sz="1100" dirty="0">
              <a:latin typeface="+mn-ea"/>
              <a:ea typeface="+mn-ea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668524" y="4107619"/>
            <a:ext cx="215900" cy="215900"/>
          </a:xfrm>
          <a:prstGeom prst="ellipse">
            <a:avLst/>
          </a:prstGeom>
          <a:solidFill>
            <a:srgbClr val="E6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53" name="TextBox 52"/>
          <p:cNvSpPr txBox="1"/>
          <p:nvPr/>
        </p:nvSpPr>
        <p:spPr>
          <a:xfrm>
            <a:off x="884424" y="4085394"/>
            <a:ext cx="1512887" cy="260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100" dirty="0" smtClean="0">
                <a:latin typeface="+mn-ea"/>
                <a:ea typeface="+mn-ea"/>
              </a:rPr>
              <a:t>pipeline </a:t>
            </a:r>
            <a:r>
              <a:rPr lang="en-US" altLang="ko-KR" sz="1100" dirty="0">
                <a:latin typeface="+mn-ea"/>
                <a:ea typeface="+mn-ea"/>
              </a:rPr>
              <a:t>job</a:t>
            </a:r>
            <a:endParaRPr lang="ko-KR" altLang="en-US" sz="1100" dirty="0">
              <a:latin typeface="+mn-ea"/>
              <a:ea typeface="+mn-ea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668524" y="4360032"/>
            <a:ext cx="215900" cy="215900"/>
          </a:xfrm>
          <a:prstGeom prst="ellipse">
            <a:avLst/>
          </a:prstGeom>
          <a:solidFill>
            <a:srgbClr val="E6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55" name="TextBox 54"/>
          <p:cNvSpPr txBox="1"/>
          <p:nvPr/>
        </p:nvSpPr>
        <p:spPr>
          <a:xfrm>
            <a:off x="884424" y="4337807"/>
            <a:ext cx="1816100" cy="2616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100" dirty="0" err="1">
                <a:latin typeface="+mn-ea"/>
                <a:ea typeface="+mn-ea"/>
              </a:rPr>
              <a:t>git</a:t>
            </a:r>
            <a:r>
              <a:rPr lang="en-US" altLang="ko-KR" sz="1100" dirty="0">
                <a:latin typeface="+mn-ea"/>
                <a:ea typeface="+mn-ea"/>
              </a:rPr>
              <a:t> </a:t>
            </a:r>
            <a:r>
              <a:rPr lang="en-US" altLang="ko-KR" sz="1100" dirty="0" smtClean="0">
                <a:latin typeface="+mn-ea"/>
                <a:ea typeface="+mn-ea"/>
              </a:rPr>
              <a:t>clone</a:t>
            </a:r>
            <a:endParaRPr lang="en-US" altLang="ko-KR" sz="1100" dirty="0">
              <a:latin typeface="+mn-ea"/>
              <a:ea typeface="+mn-ea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668524" y="4639357"/>
            <a:ext cx="215900" cy="215900"/>
          </a:xfrm>
          <a:prstGeom prst="ellipse">
            <a:avLst/>
          </a:prstGeom>
          <a:solidFill>
            <a:srgbClr val="E6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 dirty="0"/>
              <a:t>4</a:t>
            </a:r>
            <a:endParaRPr lang="ko-KR" altLang="en-US" sz="800" dirty="0"/>
          </a:p>
        </p:txBody>
      </p:sp>
      <p:sp>
        <p:nvSpPr>
          <p:cNvPr id="57" name="TextBox 56"/>
          <p:cNvSpPr txBox="1"/>
          <p:nvPr/>
        </p:nvSpPr>
        <p:spPr>
          <a:xfrm>
            <a:off x="884424" y="4617132"/>
            <a:ext cx="1816100" cy="430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100" dirty="0" smtClean="0">
                <a:latin typeface="+mn-ea"/>
              </a:rPr>
              <a:t>application</a:t>
            </a:r>
            <a:r>
              <a:rPr lang="en-US" altLang="ko-KR" sz="1100" dirty="0" smtClean="0">
                <a:latin typeface="+mn-ea"/>
                <a:ea typeface="+mn-ea"/>
              </a:rPr>
              <a:t> build</a:t>
            </a:r>
            <a:endParaRPr lang="en-US" altLang="ko-KR" sz="1100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sz="1100" dirty="0" smtClean="0">
                <a:latin typeface="+mn-ea"/>
              </a:rPr>
              <a:t>: </a:t>
            </a:r>
            <a:r>
              <a:rPr lang="en-US" altLang="ko-KR" sz="1100" dirty="0" err="1" smtClean="0">
                <a:latin typeface="+mn-ea"/>
              </a:rPr>
              <a:t>mvn</a:t>
            </a:r>
            <a:r>
              <a:rPr lang="en-US" altLang="ko-KR" sz="1100" dirty="0" smtClean="0">
                <a:latin typeface="+mn-ea"/>
              </a:rPr>
              <a:t> clean install</a:t>
            </a:r>
            <a:endParaRPr lang="ko-KR" altLang="en-US" sz="1100" dirty="0">
              <a:latin typeface="+mn-ea"/>
              <a:ea typeface="+mn-ea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668524" y="5031469"/>
            <a:ext cx="215900" cy="215900"/>
          </a:xfrm>
          <a:prstGeom prst="ellipse">
            <a:avLst/>
          </a:prstGeom>
          <a:solidFill>
            <a:srgbClr val="E6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 dirty="0"/>
              <a:t>5</a:t>
            </a:r>
            <a:endParaRPr lang="ko-KR" altLang="en-US" sz="800" dirty="0"/>
          </a:p>
        </p:txBody>
      </p:sp>
      <p:sp>
        <p:nvSpPr>
          <p:cNvPr id="59" name="TextBox 58"/>
          <p:cNvSpPr txBox="1"/>
          <p:nvPr/>
        </p:nvSpPr>
        <p:spPr>
          <a:xfrm>
            <a:off x="884424" y="5009244"/>
            <a:ext cx="1816100" cy="261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100" dirty="0" err="1">
                <a:latin typeface="+mn-ea"/>
                <a:ea typeface="+mn-ea"/>
              </a:rPr>
              <a:t>docker</a:t>
            </a:r>
            <a:r>
              <a:rPr lang="en-US" altLang="ko-KR" sz="1100" dirty="0">
                <a:latin typeface="+mn-ea"/>
                <a:ea typeface="+mn-ea"/>
              </a:rPr>
              <a:t> build</a:t>
            </a:r>
          </a:p>
        </p:txBody>
      </p:sp>
      <p:sp>
        <p:nvSpPr>
          <p:cNvPr id="60" name="타원 59"/>
          <p:cNvSpPr/>
          <p:nvPr/>
        </p:nvSpPr>
        <p:spPr>
          <a:xfrm>
            <a:off x="668524" y="5293407"/>
            <a:ext cx="215900" cy="215900"/>
          </a:xfrm>
          <a:prstGeom prst="ellipse">
            <a:avLst/>
          </a:prstGeom>
          <a:solidFill>
            <a:srgbClr val="E6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 dirty="0"/>
              <a:t>6</a:t>
            </a:r>
            <a:endParaRPr lang="ko-KR" altLang="en-US" sz="800" dirty="0"/>
          </a:p>
        </p:txBody>
      </p:sp>
      <p:sp>
        <p:nvSpPr>
          <p:cNvPr id="61" name="TextBox 60"/>
          <p:cNvSpPr txBox="1"/>
          <p:nvPr/>
        </p:nvSpPr>
        <p:spPr>
          <a:xfrm>
            <a:off x="884424" y="5271182"/>
            <a:ext cx="1816100" cy="430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100" dirty="0" err="1" smtClean="0">
                <a:latin typeface="+mn-ea"/>
              </a:rPr>
              <a:t>d</a:t>
            </a:r>
            <a:r>
              <a:rPr lang="en-US" altLang="ko-KR" sz="1100" dirty="0" err="1" smtClean="0">
                <a:latin typeface="+mn-ea"/>
                <a:ea typeface="+mn-ea"/>
              </a:rPr>
              <a:t>ocker</a:t>
            </a:r>
            <a:r>
              <a:rPr lang="en-US" altLang="ko-KR" sz="1100" dirty="0" smtClean="0">
                <a:latin typeface="+mn-ea"/>
                <a:ea typeface="+mn-ea"/>
              </a:rPr>
              <a:t> push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 smtClean="0">
                <a:latin typeface="+mn-ea"/>
              </a:rPr>
              <a:t>(private </a:t>
            </a:r>
            <a:r>
              <a:rPr lang="en-US" altLang="ko-KR" sz="1100" dirty="0" err="1" smtClean="0">
                <a:latin typeface="+mn-ea"/>
              </a:rPr>
              <a:t>docker</a:t>
            </a:r>
            <a:r>
              <a:rPr lang="en-US" altLang="ko-KR" sz="1100" dirty="0" smtClean="0">
                <a:latin typeface="+mn-ea"/>
              </a:rPr>
              <a:t> registry)</a:t>
            </a:r>
            <a:endParaRPr lang="en-US" altLang="ko-KR" sz="1100" dirty="0">
              <a:latin typeface="+mn-ea"/>
              <a:ea typeface="+mn-ea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668524" y="5723619"/>
            <a:ext cx="215900" cy="215900"/>
          </a:xfrm>
          <a:prstGeom prst="ellipse">
            <a:avLst/>
          </a:prstGeom>
          <a:solidFill>
            <a:srgbClr val="E6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 dirty="0"/>
              <a:t>7</a:t>
            </a:r>
            <a:endParaRPr lang="ko-KR" altLang="en-US" sz="800" dirty="0"/>
          </a:p>
        </p:txBody>
      </p:sp>
      <p:sp>
        <p:nvSpPr>
          <p:cNvPr id="63" name="TextBox 62"/>
          <p:cNvSpPr txBox="1"/>
          <p:nvPr/>
        </p:nvSpPr>
        <p:spPr>
          <a:xfrm>
            <a:off x="884424" y="5699807"/>
            <a:ext cx="18161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100" dirty="0" err="1" smtClean="0">
                <a:latin typeface="+mn-ea"/>
              </a:rPr>
              <a:t>kubenetes</a:t>
            </a:r>
            <a:r>
              <a:rPr lang="en-US" altLang="ko-KR" sz="1100" dirty="0" smtClean="0">
                <a:latin typeface="+mn-ea"/>
                <a:ea typeface="+mn-ea"/>
              </a:rPr>
              <a:t> </a:t>
            </a:r>
            <a:r>
              <a:rPr lang="en-US" altLang="ko-KR" sz="1100" dirty="0">
                <a:latin typeface="+mn-ea"/>
                <a:ea typeface="+mn-ea"/>
              </a:rPr>
              <a:t>deploy</a:t>
            </a:r>
            <a:endParaRPr lang="ko-KR" altLang="en-US" sz="1100" dirty="0">
              <a:latin typeface="+mn-ea"/>
              <a:ea typeface="+mn-ea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668524" y="5983969"/>
            <a:ext cx="215900" cy="215900"/>
          </a:xfrm>
          <a:prstGeom prst="ellipse">
            <a:avLst/>
          </a:prstGeom>
          <a:solidFill>
            <a:srgbClr val="E6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 dirty="0"/>
              <a:t>8</a:t>
            </a:r>
            <a:endParaRPr lang="ko-KR" altLang="en-US" sz="800" dirty="0"/>
          </a:p>
        </p:txBody>
      </p:sp>
      <p:sp>
        <p:nvSpPr>
          <p:cNvPr id="65" name="TextBox 64"/>
          <p:cNvSpPr txBox="1"/>
          <p:nvPr/>
        </p:nvSpPr>
        <p:spPr>
          <a:xfrm>
            <a:off x="884424" y="5960157"/>
            <a:ext cx="18161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100" dirty="0" smtClean="0">
                <a:latin typeface="+mn-ea"/>
              </a:rPr>
              <a:t>Deploy </a:t>
            </a:r>
            <a:r>
              <a:rPr lang="ko-KR" altLang="en-US" sz="1100" dirty="0" smtClean="0">
                <a:latin typeface="+mn-ea"/>
              </a:rPr>
              <a:t>확인</a:t>
            </a:r>
            <a:endParaRPr lang="ko-KR" altLang="en-US" sz="1100" dirty="0">
              <a:latin typeface="+mn-ea"/>
              <a:ea typeface="+mn-ea"/>
            </a:endParaRPr>
          </a:p>
        </p:txBody>
      </p:sp>
      <p:pic>
        <p:nvPicPr>
          <p:cNvPr id="1026" name="Picture 2" descr="gitlab 이미지 이미지 검색결과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723" y="1495071"/>
            <a:ext cx="1761939" cy="637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cker-distribution registry 이미지 이미지 검색결과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421" y="2663807"/>
            <a:ext cx="1592559" cy="55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409" y="5113387"/>
            <a:ext cx="78105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TextBox 70"/>
          <p:cNvSpPr txBox="1"/>
          <p:nvPr/>
        </p:nvSpPr>
        <p:spPr>
          <a:xfrm>
            <a:off x="6277490" y="5894437"/>
            <a:ext cx="1512888" cy="2476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000" b="1" dirty="0">
                <a:latin typeface="+mn-ea"/>
                <a:ea typeface="+mn-ea"/>
              </a:rPr>
              <a:t>Developer</a:t>
            </a:r>
            <a:endParaRPr lang="ko-KR" altLang="en-US" sz="1000" b="1" dirty="0">
              <a:latin typeface="+mn-ea"/>
              <a:ea typeface="+mn-ea"/>
            </a:endParaRPr>
          </a:p>
        </p:txBody>
      </p:sp>
      <p:cxnSp>
        <p:nvCxnSpPr>
          <p:cNvPr id="72" name="꺾인 연결선 71"/>
          <p:cNvCxnSpPr>
            <a:stCxn id="70" idx="3"/>
            <a:endCxn id="20" idx="2"/>
          </p:cNvCxnSpPr>
          <p:nvPr/>
        </p:nvCxnSpPr>
        <p:spPr bwMode="auto">
          <a:xfrm flipV="1">
            <a:off x="7424459" y="4930130"/>
            <a:ext cx="1145053" cy="573782"/>
          </a:xfrm>
          <a:prstGeom prst="bentConnector2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3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4187814" cy="332399"/>
            <a:chOff x="802399" y="1030552"/>
            <a:chExt cx="4187814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4187814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자동차 업계 기술 동향 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(3/3)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5606984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자동차 사례연구 ▶ 모든 서비스를 플랫폼으로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Mercedes-Benz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Ⅰ.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글로벌 기술 및 산업 동향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41" name="AutoShape 2"/>
          <p:cNvSpPr>
            <a:spLocks noChangeArrowheads="1"/>
          </p:cNvSpPr>
          <p:nvPr/>
        </p:nvSpPr>
        <p:spPr bwMode="gray">
          <a:xfrm>
            <a:off x="307974" y="1553079"/>
            <a:ext cx="4445215" cy="47922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6350" algn="ctr">
            <a:solidFill>
              <a:sysClr val="window" lastClr="FFFFFF">
                <a:lumMod val="75000"/>
              </a:sysClr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endParaRPr lang="ko-KR" altLang="ko-KR" kern="0" spc="-50" dirty="0">
              <a:solidFill>
                <a:prstClr val="black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42" name="모서리가 둥근 직사각형 41"/>
          <p:cNvSpPr/>
          <p:nvPr/>
        </p:nvSpPr>
        <p:spPr bwMode="gray">
          <a:xfrm>
            <a:off x="307974" y="1538943"/>
            <a:ext cx="4445215" cy="378455"/>
          </a:xfrm>
          <a:prstGeom prst="roundRect">
            <a:avLst>
              <a:gd name="adj" fmla="val 0"/>
            </a:avLst>
          </a:prstGeom>
          <a:solidFill>
            <a:srgbClr val="1F497D">
              <a:lumMod val="20000"/>
              <a:lumOff val="80000"/>
            </a:srgbClr>
          </a:solidFill>
          <a:ln w="6350" algn="ctr">
            <a:solidFill>
              <a:srgbClr val="4BACC6">
                <a:lumMod val="60000"/>
                <a:lumOff val="40000"/>
              </a:srgbClr>
            </a:solidFill>
            <a:round/>
            <a:headEnd/>
            <a:tailEnd/>
          </a:ln>
          <a:effectLst/>
        </p:spPr>
        <p:txBody>
          <a:bodyPr vert="horz" wrap="none" lIns="72000" tIns="72000" rIns="72000" bIns="90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latinLnBrk="0"/>
            <a:r>
              <a:rPr lang="ko-KR" altLang="en-US" sz="1400" b="1" kern="0" spc="-50" dirty="0">
                <a:solidFill>
                  <a:prstClr val="black"/>
                </a:solidFill>
                <a:latin typeface="맑은 고딕"/>
                <a:ea typeface="맑은 고딕"/>
                <a:cs typeface="Arial" pitchFamily="34" charset="0"/>
              </a:rPr>
              <a:t>기업 정보 및 </a:t>
            </a:r>
            <a:r>
              <a:rPr lang="ko-KR" altLang="en-US" sz="1400" b="1" kern="0" spc="-50" dirty="0" smtClean="0">
                <a:solidFill>
                  <a:prstClr val="black"/>
                </a:solidFill>
                <a:latin typeface="맑은 고딕"/>
                <a:ea typeface="맑은 고딕"/>
                <a:cs typeface="Arial" pitchFamily="34" charset="0"/>
              </a:rPr>
              <a:t>플랫폼 도입 성과</a:t>
            </a:r>
            <a:endParaRPr lang="ko-KR" altLang="en-US" sz="1400" b="1" kern="0" spc="-50" dirty="0">
              <a:solidFill>
                <a:prstClr val="black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43" name="AutoShape 2"/>
          <p:cNvSpPr>
            <a:spLocks noChangeArrowheads="1"/>
          </p:cNvSpPr>
          <p:nvPr/>
        </p:nvSpPr>
        <p:spPr bwMode="gray">
          <a:xfrm>
            <a:off x="5152810" y="1553079"/>
            <a:ext cx="4445215" cy="47922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6350" algn="ctr">
            <a:solidFill>
              <a:sysClr val="window" lastClr="FFFFFF">
                <a:lumMod val="75000"/>
              </a:sysClr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endParaRPr lang="ko-KR" altLang="ko-KR" kern="0" spc="-50" dirty="0">
              <a:solidFill>
                <a:prstClr val="black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44" name="모서리가 둥근 직사각형 43"/>
          <p:cNvSpPr/>
          <p:nvPr/>
        </p:nvSpPr>
        <p:spPr bwMode="gray">
          <a:xfrm>
            <a:off x="5152810" y="1538943"/>
            <a:ext cx="4445215" cy="378455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none" lIns="72000" tIns="72000" rIns="72000" bIns="90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latinLnBrk="0">
              <a:defRPr/>
            </a:pPr>
            <a:r>
              <a:rPr lang="ko-KR" altLang="en-US" kern="0" spc="-50" dirty="0" smtClean="0">
                <a:solidFill>
                  <a:prstClr val="white">
                    <a:lumMod val="95000"/>
                  </a:prstClr>
                </a:solidFill>
                <a:latin typeface="맑은 고딕"/>
                <a:ea typeface="맑은 고딕"/>
                <a:cs typeface="Arial" pitchFamily="34" charset="0"/>
              </a:rPr>
              <a:t>도입 성과 및 적용 분야</a:t>
            </a:r>
          </a:p>
        </p:txBody>
      </p:sp>
      <p:sp>
        <p:nvSpPr>
          <p:cNvPr id="45" name="모서리가 둥근 직사각형 44"/>
          <p:cNvSpPr/>
          <p:nvPr/>
        </p:nvSpPr>
        <p:spPr>
          <a:xfrm>
            <a:off x="446947" y="2097160"/>
            <a:ext cx="4167268" cy="1619265"/>
          </a:xfrm>
          <a:prstGeom prst="roundRect">
            <a:avLst>
              <a:gd name="adj" fmla="val 583"/>
            </a:avLst>
          </a:prstGeom>
          <a:gradFill flip="none" rotWithShape="1">
            <a:gsLst>
              <a:gs pos="0">
                <a:sysClr val="window" lastClr="FFFFFF">
                  <a:lumMod val="95000"/>
                </a:sysClr>
              </a:gs>
              <a:gs pos="100000">
                <a:sysClr val="window" lastClr="FFFFFF"/>
              </a:gs>
            </a:gsLst>
            <a:lin ang="5400000" scaled="1"/>
            <a:tileRect/>
          </a:gra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ysDot"/>
          </a:ln>
          <a:effectLst/>
        </p:spPr>
        <p:txBody>
          <a:bodyPr lIns="180000" tIns="36000" rIns="108000" bIns="36000" anchor="ctr"/>
          <a:lstStyle/>
          <a:p>
            <a:pPr eaLnBrk="0" fontAlgn="base" latinLnBrk="0" hangingPunct="0">
              <a:spcBef>
                <a:spcPts val="300"/>
              </a:spcBef>
              <a:spcAft>
                <a:spcPct val="0"/>
              </a:spcAft>
              <a:buClr>
                <a:srgbClr val="7E0000"/>
              </a:buClr>
              <a:defRPr/>
            </a:pPr>
            <a:endParaRPr lang="en-US" altLang="ko-KR" sz="1400" kern="0" spc="-5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5725" indent="-85725" eaLnBrk="0" fontAlgn="base" latinLnBrk="0" hangingPunct="0">
              <a:spcBef>
                <a:spcPts val="300"/>
              </a:spcBef>
              <a:spcAft>
                <a:spcPct val="0"/>
              </a:spcAft>
              <a:buClr>
                <a:srgbClr val="7E0000"/>
              </a:buClr>
              <a:buFont typeface="Arial" charset="0"/>
              <a:buChar char="•"/>
              <a:defRPr/>
            </a:pPr>
            <a:endParaRPr lang="en-US" altLang="ko-KR" sz="1400" kern="0" spc="-5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5725" indent="-85725" eaLnBrk="0" fontAlgn="base" latinLnBrk="0" hangingPunct="0">
              <a:spcBef>
                <a:spcPts val="300"/>
              </a:spcBef>
              <a:spcAft>
                <a:spcPct val="0"/>
              </a:spcAft>
              <a:buClr>
                <a:srgbClr val="7E0000"/>
              </a:buClr>
              <a:buFont typeface="Arial" charset="0"/>
              <a:buChar char="•"/>
              <a:defRPr/>
            </a:pPr>
            <a:endParaRPr lang="en-US" altLang="ko-KR" sz="1400" kern="0" spc="-5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5725" indent="-85725" eaLnBrk="0" fontAlgn="base" latinLnBrk="0" hangingPunct="0">
              <a:spcBef>
                <a:spcPts val="300"/>
              </a:spcBef>
              <a:spcAft>
                <a:spcPct val="0"/>
              </a:spcAft>
              <a:buClr>
                <a:srgbClr val="7E0000"/>
              </a:buClr>
              <a:buFont typeface="Arial" charset="0"/>
              <a:buChar char="•"/>
              <a:defRPr/>
            </a:pPr>
            <a:endParaRPr lang="ko-KR" altLang="en-US" sz="1400" kern="0" spc="-5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446947" y="3850986"/>
            <a:ext cx="4167268" cy="2330212"/>
            <a:chOff x="4892942" y="2614629"/>
            <a:chExt cx="3876247" cy="2216582"/>
          </a:xfrm>
        </p:grpSpPr>
        <p:sp>
          <p:nvSpPr>
            <p:cNvPr id="47" name="모서리가 둥근 직사각형 46"/>
            <p:cNvSpPr/>
            <p:nvPr/>
          </p:nvSpPr>
          <p:spPr>
            <a:xfrm>
              <a:off x="4892942" y="2909914"/>
              <a:ext cx="3876247" cy="1921297"/>
            </a:xfrm>
            <a:prstGeom prst="roundRect">
              <a:avLst>
                <a:gd name="adj" fmla="val 583"/>
              </a:avLst>
            </a:prstGeom>
            <a:gradFill flip="none" rotWithShape="1">
              <a:gsLst>
                <a:gs pos="0">
                  <a:sysClr val="window" lastClr="FFFFFF">
                    <a:lumMod val="95000"/>
                  </a:sysClr>
                </a:gs>
                <a:gs pos="100000">
                  <a:sysClr val="window" lastClr="FFFFFF"/>
                </a:gs>
              </a:gsLst>
              <a:lin ang="5400000" scaled="1"/>
              <a:tileRect/>
            </a:gra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ysDot"/>
            </a:ln>
            <a:effectLst/>
          </p:spPr>
          <p:txBody>
            <a:bodyPr lIns="180000" tIns="36000" rIns="108000" bIns="36000" anchor="ctr"/>
            <a:lstStyle/>
            <a:p>
              <a:pPr marL="88900" indent="-88900" latinLnBrk="0">
                <a:spcBef>
                  <a:spcPts val="6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PaaS </a:t>
              </a:r>
              <a:r>
                <a:rPr lang="ko-KR" altLang="en-US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환경에서 마이크로 서비스와 애자일 개발방법론과 </a:t>
              </a:r>
              <a:r>
                <a:rPr lang="en-US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/>
              </a:r>
              <a:br>
                <a:rPr lang="en-US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</a:br>
              <a:r>
                <a:rPr lang="ko-KR" altLang="en-US" sz="1100" b="1" u="sng" kern="0" dirty="0" err="1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데브옵스를</a:t>
              </a:r>
              <a:r>
                <a:rPr lang="ko-KR" altLang="en-US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 이용한 신속한 서비스</a:t>
              </a:r>
              <a:r>
                <a:rPr lang="en-US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 </a:t>
              </a:r>
              <a:r>
                <a:rPr lang="ko-KR" altLang="en-US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개발</a:t>
              </a:r>
              <a:endParaRPr lang="en-US" altLang="ko-KR" sz="1100" b="1" u="sng" kern="0" dirty="0" smtClean="0">
                <a:solidFill>
                  <a:prstClr val="black"/>
                </a:solidFill>
                <a:latin typeface="맑은 고딕"/>
                <a:ea typeface="맑은 고딕" pitchFamily="50" charset="-127"/>
              </a:endParaRPr>
            </a:p>
            <a:p>
              <a:pPr marL="88900" indent="-88900" latinLnBrk="0">
                <a:spcBef>
                  <a:spcPts val="6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고객 피드백을 신속하게 서비스에 반영</a:t>
              </a:r>
              <a:r>
                <a:rPr lang="ko-KR" altLang="en-US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하는 고객 중심의 </a:t>
              </a:r>
              <a:r>
                <a:rPr lang="en-US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/>
              </a:r>
              <a:br>
                <a:rPr lang="en-US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</a:br>
              <a:r>
                <a:rPr lang="ko-KR" altLang="en-US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접근 방식에 초점을 맞춤 </a:t>
              </a:r>
              <a:endParaRPr lang="en-US" altLang="ko-KR" sz="1100" kern="0" dirty="0" smtClean="0">
                <a:solidFill>
                  <a:prstClr val="black"/>
                </a:solidFill>
                <a:latin typeface="맑은 고딕"/>
                <a:ea typeface="맑은 고딕" pitchFamily="50" charset="-127"/>
              </a:endParaRPr>
            </a:p>
            <a:p>
              <a:pPr marL="88900" indent="-88900" latinLnBrk="0">
                <a:spcBef>
                  <a:spcPts val="6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2020</a:t>
              </a:r>
              <a:r>
                <a:rPr lang="ko-KR" altLang="en-US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년까지 모든 자동차가 배기가스 없이</a:t>
              </a:r>
              <a:r>
                <a:rPr lang="en-US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, </a:t>
              </a:r>
              <a:r>
                <a:rPr lang="ko-KR" altLang="en-US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연결되고</a:t>
              </a:r>
              <a:r>
                <a:rPr lang="en-US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, </a:t>
              </a:r>
              <a:br>
                <a:rPr lang="en-US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</a:br>
              <a:r>
                <a:rPr lang="ko-KR" altLang="en-US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자율 주행하는 기능을 </a:t>
              </a:r>
              <a:r>
                <a:rPr lang="ko-KR" altLang="en-US" sz="1100" kern="0" dirty="0" err="1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갖게하는</a:t>
              </a:r>
              <a:r>
                <a:rPr lang="ko-KR" altLang="en-US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 플랫폼으로 진화 </a:t>
              </a:r>
              <a:endParaRPr lang="ko-KR" altLang="en-US" sz="1100" u="sng" kern="0" dirty="0" smtClean="0">
                <a:solidFill>
                  <a:prstClr val="black"/>
                </a:solidFill>
                <a:latin typeface="맑은 고딕"/>
                <a:ea typeface="맑은 고딕" pitchFamily="50" charset="-127"/>
              </a:endParaRPr>
            </a:p>
          </p:txBody>
        </p:sp>
        <p:sp>
          <p:nvSpPr>
            <p:cNvPr id="48" name="직사각형 47"/>
            <p:cNvSpPr/>
            <p:nvPr/>
          </p:nvSpPr>
          <p:spPr bwMode="auto">
            <a:xfrm>
              <a:off x="4892942" y="2614629"/>
              <a:ext cx="3876247" cy="295285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lvl="1" algn="ctr" latinLnBrk="0">
                <a:defRPr/>
              </a:pPr>
              <a:r>
                <a:rPr lang="ko-KR" altLang="en-US" sz="1200" b="1" kern="0" spc="-5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플랫폼 도입 성과</a:t>
              </a:r>
            </a:p>
          </p:txBody>
        </p:sp>
      </p:grpSp>
      <p:sp>
        <p:nvSpPr>
          <p:cNvPr id="49" name="직사각형 48"/>
          <p:cNvSpPr>
            <a:spLocks noChangeArrowheads="1"/>
          </p:cNvSpPr>
          <p:nvPr/>
        </p:nvSpPr>
        <p:spPr bwMode="auto">
          <a:xfrm>
            <a:off x="1888682" y="2405799"/>
            <a:ext cx="2725533" cy="1310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0" tIns="36000" anchor="ctr"/>
          <a:lstStyle/>
          <a:p>
            <a:pPr marL="88900" indent="-8890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100" dirty="0" smtClean="0">
                <a:solidFill>
                  <a:prstClr val="black"/>
                </a:solidFill>
                <a:latin typeface="맑은 고딕"/>
                <a:ea typeface="맑은 고딕"/>
              </a:rPr>
              <a:t>국적 </a:t>
            </a:r>
            <a:r>
              <a:rPr kumimoji="1" lang="en-US" altLang="ko-KR" sz="1100" dirty="0">
                <a:solidFill>
                  <a:prstClr val="black"/>
                </a:solidFill>
                <a:latin typeface="맑은 고딕"/>
                <a:ea typeface="맑은 고딕"/>
              </a:rPr>
              <a:t>: </a:t>
            </a:r>
            <a:r>
              <a:rPr kumimoji="1" lang="ko-KR" altLang="en-US" sz="1100" dirty="0">
                <a:solidFill>
                  <a:prstClr val="black"/>
                </a:solidFill>
                <a:latin typeface="맑은 고딕"/>
                <a:ea typeface="맑은 고딕"/>
              </a:rPr>
              <a:t>독일</a:t>
            </a:r>
          </a:p>
          <a:p>
            <a:pPr marL="88900" indent="-8890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100" dirty="0" smtClean="0">
                <a:solidFill>
                  <a:prstClr val="black"/>
                </a:solidFill>
                <a:latin typeface="맑은 고딕"/>
                <a:ea typeface="맑은 고딕"/>
              </a:rPr>
              <a:t>분야 </a:t>
            </a:r>
            <a:r>
              <a:rPr kumimoji="1" lang="en-US" altLang="ko-KR" sz="1100" dirty="0">
                <a:solidFill>
                  <a:prstClr val="black"/>
                </a:solidFill>
                <a:latin typeface="맑은 고딕"/>
                <a:ea typeface="맑은 고딕"/>
              </a:rPr>
              <a:t>: </a:t>
            </a:r>
            <a:r>
              <a:rPr kumimoji="1" lang="ko-KR" altLang="en-US" sz="1100" dirty="0">
                <a:solidFill>
                  <a:prstClr val="black"/>
                </a:solidFill>
                <a:latin typeface="맑은 고딕"/>
                <a:ea typeface="맑은 고딕"/>
              </a:rPr>
              <a:t>자동차 제조</a:t>
            </a:r>
          </a:p>
          <a:p>
            <a:pPr marL="88900" indent="-8890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prstClr val="black"/>
                </a:solidFill>
                <a:latin typeface="맑은 고딕"/>
                <a:ea typeface="맑은 고딕"/>
              </a:rPr>
              <a:t>매출액 </a:t>
            </a:r>
            <a:r>
              <a:rPr kumimoji="1" lang="en-US" altLang="ko-KR" sz="1100" dirty="0">
                <a:solidFill>
                  <a:prstClr val="black"/>
                </a:solidFill>
                <a:latin typeface="맑은 고딕"/>
                <a:ea typeface="맑은 고딕"/>
              </a:rPr>
              <a:t>: </a:t>
            </a:r>
            <a:r>
              <a:rPr kumimoji="1" lang="ko-KR" altLang="en-US" sz="1100" dirty="0">
                <a:solidFill>
                  <a:prstClr val="black"/>
                </a:solidFill>
                <a:latin typeface="맑은 고딕"/>
                <a:ea typeface="맑은 고딕"/>
              </a:rPr>
              <a:t>유로 </a:t>
            </a:r>
            <a:r>
              <a:rPr kumimoji="1" lang="en-US" altLang="ko-KR" sz="1100" dirty="0">
                <a:solidFill>
                  <a:prstClr val="black"/>
                </a:solidFill>
                <a:latin typeface="맑은 고딕"/>
                <a:ea typeface="맑은 고딕"/>
              </a:rPr>
              <a:t>1,170 (2015)</a:t>
            </a:r>
          </a:p>
          <a:p>
            <a:pPr marL="88900" indent="-8890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prstClr val="black"/>
                </a:solidFill>
                <a:latin typeface="맑은 고딕"/>
                <a:ea typeface="맑은 고딕"/>
              </a:rPr>
              <a:t>재직인원 </a:t>
            </a:r>
            <a:r>
              <a:rPr kumimoji="1" lang="en-US" altLang="ko-KR" sz="1100" dirty="0">
                <a:solidFill>
                  <a:prstClr val="black"/>
                </a:solidFill>
                <a:latin typeface="맑은 고딕"/>
                <a:ea typeface="맑은 고딕"/>
              </a:rPr>
              <a:t>: 1</a:t>
            </a:r>
            <a:r>
              <a:rPr kumimoji="1" lang="ko-KR" altLang="en-US" sz="1100" dirty="0">
                <a:solidFill>
                  <a:prstClr val="black"/>
                </a:solidFill>
                <a:latin typeface="맑은 고딕"/>
                <a:ea typeface="맑은 고딕"/>
              </a:rPr>
              <a:t>만 여 명 </a:t>
            </a:r>
            <a:r>
              <a:rPr kumimoji="1" lang="en-US" altLang="ko-KR" sz="1100" dirty="0">
                <a:solidFill>
                  <a:prstClr val="black"/>
                </a:solidFill>
                <a:latin typeface="맑은 고딕"/>
                <a:ea typeface="맑은 고딕"/>
              </a:rPr>
              <a:t>(2015)</a:t>
            </a:r>
          </a:p>
        </p:txBody>
      </p:sp>
      <p:sp>
        <p:nvSpPr>
          <p:cNvPr id="50" name="직사각형 49"/>
          <p:cNvSpPr/>
          <p:nvPr/>
        </p:nvSpPr>
        <p:spPr bwMode="auto">
          <a:xfrm>
            <a:off x="446947" y="2081240"/>
            <a:ext cx="4167268" cy="310423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lvl="1" algn="ctr" latinLnBrk="0">
              <a:defRPr/>
            </a:pPr>
            <a:r>
              <a:rPr lang="ko-KR" altLang="en-US" sz="1200" b="1" kern="0" spc="-50" dirty="0" smtClean="0">
                <a:solidFill>
                  <a:prstClr val="black"/>
                </a:solidFill>
                <a:latin typeface="맑은 고딕"/>
                <a:ea typeface="맑은 고딕"/>
              </a:rPr>
              <a:t>기업 정보</a:t>
            </a:r>
          </a:p>
        </p:txBody>
      </p:sp>
      <p:sp>
        <p:nvSpPr>
          <p:cNvPr id="51" name="모서리가 둥근 직사각형 50"/>
          <p:cNvSpPr/>
          <p:nvPr/>
        </p:nvSpPr>
        <p:spPr bwMode="gray">
          <a:xfrm>
            <a:off x="5152809" y="1538942"/>
            <a:ext cx="4445215" cy="37845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4DABF5"/>
              </a:gs>
              <a:gs pos="47000">
                <a:srgbClr val="0173D4"/>
              </a:gs>
              <a:gs pos="100000">
                <a:srgbClr val="0048AC"/>
              </a:gs>
            </a:gsLst>
            <a:lin ang="2700000" scaled="1"/>
          </a:gradFill>
          <a:ln w="6350" algn="ctr">
            <a:solidFill>
              <a:srgbClr val="0173D4"/>
            </a:solidFill>
            <a:round/>
            <a:headEnd/>
            <a:tailEnd/>
          </a:ln>
          <a:effectLst/>
        </p:spPr>
        <p:txBody>
          <a:bodyPr vert="horz" wrap="none" lIns="72000" tIns="72000" rIns="72000" bIns="90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latinLnBrk="0"/>
            <a:r>
              <a:rPr lang="en-US" altLang="ko-KR" sz="1400" b="1" kern="0" spc="-50" dirty="0">
                <a:solidFill>
                  <a:prstClr val="white">
                    <a:lumMod val="95000"/>
                  </a:prstClr>
                </a:solidFill>
                <a:latin typeface="맑은 고딕"/>
                <a:ea typeface="맑은 고딕"/>
                <a:cs typeface="Arial" pitchFamily="34" charset="0"/>
              </a:rPr>
              <a:t>Mercedes me </a:t>
            </a:r>
            <a:r>
              <a:rPr lang="en-US" altLang="ko-KR" sz="1400" b="1" kern="0" spc="-50" dirty="0" smtClean="0">
                <a:solidFill>
                  <a:prstClr val="white">
                    <a:lumMod val="95000"/>
                  </a:prstClr>
                </a:solidFill>
                <a:latin typeface="맑은 고딕"/>
                <a:ea typeface="맑은 고딕"/>
                <a:cs typeface="Arial" pitchFamily="34" charset="0"/>
              </a:rPr>
              <a:t>app </a:t>
            </a:r>
            <a:r>
              <a:rPr lang="ko-KR" altLang="en-US" sz="1400" b="1" kern="0" spc="-50" dirty="0" smtClean="0">
                <a:solidFill>
                  <a:prstClr val="white">
                    <a:lumMod val="95000"/>
                  </a:prstClr>
                </a:solidFill>
                <a:latin typeface="맑은 고딕"/>
                <a:ea typeface="맑은 고딕"/>
                <a:cs typeface="Arial" pitchFamily="34" charset="0"/>
              </a:rPr>
              <a:t>개요</a:t>
            </a:r>
            <a:endParaRPr lang="ko-KR" altLang="en-US" sz="1400" b="1" kern="0" spc="-50" dirty="0">
              <a:solidFill>
                <a:prstClr val="white">
                  <a:lumMod val="95000"/>
                </a:prstClr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5285432" y="2135990"/>
            <a:ext cx="4167268" cy="1152042"/>
          </a:xfrm>
          <a:prstGeom prst="roundRect">
            <a:avLst>
              <a:gd name="adj" fmla="val 583"/>
            </a:avLst>
          </a:prstGeom>
          <a:noFill/>
          <a:ln w="12700" cap="flat" cmpd="sng" algn="ctr">
            <a:noFill/>
            <a:prstDash val="sysDot"/>
          </a:ln>
          <a:effectLst/>
        </p:spPr>
        <p:txBody>
          <a:bodyPr lIns="180000" tIns="36000" rIns="108000" bIns="36000" anchor="t"/>
          <a:lstStyle/>
          <a:p>
            <a:pPr marL="88900" indent="-88900" latinLnBrk="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1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스마트 </a:t>
            </a:r>
            <a:r>
              <a:rPr lang="ko-KR" altLang="en-US" sz="1100" kern="0" dirty="0" err="1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폰이나</a:t>
            </a:r>
            <a:r>
              <a:rPr lang="ko-KR" altLang="en-US" sz="11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Apple Watch</a:t>
            </a:r>
            <a:r>
              <a:rPr lang="ko-KR" altLang="en-US" sz="11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를 통해 자동차 진단 또는 원격 점화 등 </a:t>
            </a:r>
            <a:r>
              <a:rPr lang="ko-KR" altLang="en-US" sz="1100" b="1" u="sng" kern="0" dirty="0" err="1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자동자와</a:t>
            </a:r>
            <a:r>
              <a:rPr lang="ko-KR" altLang="en-US" sz="1100" b="1" u="sng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u="sng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＂</a:t>
            </a:r>
            <a:r>
              <a:rPr lang="ko-KR" altLang="en-US" sz="1100" b="1" u="sng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연결</a:t>
            </a:r>
            <a:r>
              <a:rPr lang="en-US" altLang="ko-KR" sz="1100" b="1" u="sng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＂</a:t>
            </a:r>
            <a:r>
              <a:rPr lang="ko-KR" altLang="en-US" sz="1100" b="1" u="sng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된 경험을 제공</a:t>
            </a:r>
            <a:r>
              <a:rPr lang="ko-KR" altLang="en-US" sz="11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하는 </a:t>
            </a:r>
            <a:r>
              <a:rPr lang="ko-KR" altLang="en-US" sz="1100" kern="0" dirty="0" err="1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앱</a:t>
            </a:r>
            <a:endParaRPr lang="en-US" altLang="ko-KR" sz="1100" kern="0" spc="-5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5499100" y="4839623"/>
            <a:ext cx="3959950" cy="397959"/>
          </a:xfrm>
          <a:prstGeom prst="roundRect">
            <a:avLst>
              <a:gd name="adj" fmla="val 583"/>
            </a:avLst>
          </a:prstGeom>
          <a:noFill/>
          <a:ln w="12700" cap="flat" cmpd="sng" algn="ctr">
            <a:noFill/>
            <a:prstDash val="sysDot"/>
          </a:ln>
          <a:effectLst/>
        </p:spPr>
        <p:txBody>
          <a:bodyPr lIns="180000" tIns="36000" rIns="108000" bIns="36000" anchor="t"/>
          <a:lstStyle/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1" lang="ko-KR" altLang="en-US" sz="1050" dirty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연결 </a:t>
            </a:r>
            <a:r>
              <a:rPr kumimoji="1" lang="en-US" altLang="ko-KR" sz="1050" dirty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: </a:t>
            </a:r>
            <a:r>
              <a:rPr kumimoji="1" lang="ko-KR" altLang="en-US" sz="1050" dirty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진단</a:t>
            </a:r>
            <a:r>
              <a:rPr kumimoji="1" lang="en-US" altLang="ko-KR" sz="1050" dirty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, </a:t>
            </a:r>
            <a:r>
              <a:rPr kumimoji="1" lang="ko-KR" altLang="en-US" sz="1050" dirty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원격 온라인 서비스</a:t>
            </a:r>
            <a:r>
              <a:rPr kumimoji="1" lang="en-US" altLang="ko-KR" sz="1050" dirty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, </a:t>
            </a:r>
            <a:r>
              <a:rPr kumimoji="1" lang="ko-KR" altLang="en-US" sz="1050" dirty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실시간 교통 정보 등에 </a:t>
            </a:r>
            <a:r>
              <a:rPr kumimoji="1" lang="en-US" altLang="ko-KR" sz="1050" dirty="0" smtClean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/>
            </a:r>
            <a:br>
              <a:rPr kumimoji="1" lang="en-US" altLang="ko-KR" sz="1050" dirty="0" smtClean="0">
                <a:solidFill>
                  <a:prstClr val="black"/>
                </a:solidFill>
                <a:latin typeface="맑은 고딕"/>
                <a:ea typeface="맑은 고딕" pitchFamily="50" charset="-127"/>
              </a:rPr>
            </a:br>
            <a:r>
              <a:rPr kumimoji="1" lang="ko-KR" altLang="en-US" sz="1050" dirty="0" smtClean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대한 </a:t>
            </a:r>
            <a:r>
              <a:rPr kumimoji="1" lang="ko-KR" altLang="en-US" sz="1050" dirty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세부 정보를 제공</a:t>
            </a:r>
          </a:p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1" lang="ko-KR" altLang="en-US" sz="1050" dirty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지원 </a:t>
            </a:r>
            <a:r>
              <a:rPr kumimoji="1" lang="en-US" altLang="ko-KR" sz="1050" dirty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: </a:t>
            </a:r>
            <a:r>
              <a:rPr kumimoji="1" lang="ko-KR" altLang="en-US" sz="1050" dirty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차량 수리</a:t>
            </a:r>
            <a:r>
              <a:rPr kumimoji="1" lang="en-US" altLang="ko-KR" sz="1050" dirty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, </a:t>
            </a:r>
            <a:r>
              <a:rPr kumimoji="1" lang="ko-KR" altLang="en-US" sz="1050" dirty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정품 부품 위치 확인 등 지원</a:t>
            </a:r>
          </a:p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1" lang="ko-KR" altLang="en-US" sz="1050" dirty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재정 </a:t>
            </a:r>
            <a:r>
              <a:rPr kumimoji="1" lang="en-US" altLang="ko-KR" sz="1050" dirty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: </a:t>
            </a:r>
            <a:r>
              <a:rPr kumimoji="1" lang="ko-KR" altLang="en-US" sz="1050" dirty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자동차 지불 계획</a:t>
            </a:r>
            <a:r>
              <a:rPr kumimoji="1" lang="en-US" altLang="ko-KR" sz="1050" dirty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, </a:t>
            </a:r>
            <a:r>
              <a:rPr kumimoji="1" lang="ko-KR" altLang="en-US" sz="1050" dirty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임대 및 보험 지원</a:t>
            </a:r>
          </a:p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1" lang="ko-KR" altLang="en-US" sz="1050" dirty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제안 </a:t>
            </a:r>
            <a:r>
              <a:rPr kumimoji="1" lang="en-US" altLang="ko-KR" sz="1050" dirty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: </a:t>
            </a:r>
            <a:r>
              <a:rPr kumimoji="1" lang="ko-KR" altLang="en-US" sz="1050" dirty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새로운 아이디어에 대한 제안</a:t>
            </a:r>
          </a:p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1" lang="ko-KR" altLang="en-US" sz="1050" dirty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이동 </a:t>
            </a:r>
            <a:r>
              <a:rPr kumimoji="1" lang="en-US" altLang="ko-KR" sz="1050" dirty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:</a:t>
            </a:r>
            <a:r>
              <a:rPr kumimoji="1" lang="ko-KR" altLang="en-US" sz="1050" dirty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공동 운전 등 </a:t>
            </a:r>
            <a:r>
              <a:rPr kumimoji="1" lang="ko-KR" altLang="en-US" sz="1050" dirty="0" smtClean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추가 </a:t>
            </a:r>
            <a:r>
              <a:rPr kumimoji="1" lang="ko-KR" altLang="en-US" sz="1050" dirty="0">
                <a:solidFill>
                  <a:prstClr val="black"/>
                </a:solidFill>
                <a:latin typeface="맑은 고딕"/>
                <a:ea typeface="맑은 고딕" pitchFamily="50" charset="-127"/>
              </a:rPr>
              <a:t>서비스</a:t>
            </a:r>
            <a:endParaRPr kumimoji="1" lang="en-US" altLang="ko-KR" sz="1050" b="1" u="sng" dirty="0">
              <a:solidFill>
                <a:prstClr val="black"/>
              </a:solidFill>
              <a:latin typeface="맑은 고딕"/>
              <a:ea typeface="맑은 고딕" pitchFamily="50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843" y="2687136"/>
            <a:ext cx="4029007" cy="2000305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5657" y="2617875"/>
            <a:ext cx="132397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4495591" cy="332399"/>
            <a:chOff x="802399" y="1030552"/>
            <a:chExt cx="4495591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4495591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헬스케어 업계 기술 동향 </a:t>
              </a:r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(1/3)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4446410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예방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·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정밀 의료 시대의 도래 ▶ 디지털 헬스케어</a:t>
            </a: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Ⅰ.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글로벌 기술 및 산업 동향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295275" y="1512481"/>
            <a:ext cx="9273329" cy="4832843"/>
            <a:chOff x="5124366" y="1440957"/>
            <a:chExt cx="4444238" cy="4832843"/>
          </a:xfrm>
        </p:grpSpPr>
        <p:sp>
          <p:nvSpPr>
            <p:cNvPr id="48" name="AutoShape 2"/>
            <p:cNvSpPr>
              <a:spLocks noChangeArrowheads="1"/>
            </p:cNvSpPr>
            <p:nvPr/>
          </p:nvSpPr>
          <p:spPr bwMode="gray">
            <a:xfrm>
              <a:off x="5124366" y="1455171"/>
              <a:ext cx="4444238" cy="4818629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6350" algn="ctr">
              <a:solidFill>
                <a:sysClr val="window" lastClr="FFFFFF">
                  <a:lumMod val="75000"/>
                </a:sysClr>
              </a:solidFill>
              <a:round/>
              <a:headEnd/>
              <a:tailEnd/>
            </a:ln>
            <a:effectLst>
              <a:outerShdw blurRad="50800" dist="25400" dir="4020000" algn="tl" rotWithShape="0">
                <a:prstClr val="black">
                  <a:alpha val="28000"/>
                </a:prstClr>
              </a:outerShdw>
            </a:effectLst>
          </p:spPr>
          <p:txBody>
            <a:bodyPr wrap="none" lIns="72000" tIns="72000" rIns="72000" bIns="72000" anchor="ctr"/>
            <a:lstStyle/>
            <a:p>
              <a:pPr algn="ctr" defTabSz="801688" eaLnBrk="0" latinLnBrk="0" hangingPunct="0">
                <a:defRPr/>
              </a:pPr>
              <a:endParaRPr lang="ko-KR" altLang="ko-KR" kern="0" spc="-5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gray">
            <a:xfrm>
              <a:off x="5124366" y="1440957"/>
              <a:ext cx="4444238" cy="380539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4DABF5"/>
                </a:gs>
                <a:gs pos="47000">
                  <a:srgbClr val="0173D4"/>
                </a:gs>
                <a:gs pos="100000">
                  <a:srgbClr val="0048AC"/>
                </a:gs>
              </a:gsLst>
              <a:lin ang="2700000" scaled="1"/>
            </a:gradFill>
            <a:ln w="6350" algn="ctr">
              <a:solidFill>
                <a:srgbClr val="0173D4"/>
              </a:solidFill>
              <a:round/>
              <a:headEnd/>
              <a:tailEnd/>
            </a:ln>
            <a:effectLst/>
          </p:spPr>
          <p:txBody>
            <a:bodyPr vert="horz" wrap="none" lIns="72000" tIns="72000" rIns="72000" bIns="90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01688" latinLnBrk="0">
                <a:defRPr/>
              </a:pPr>
              <a:r>
                <a:rPr lang="ko-KR" altLang="en-US" sz="1400" b="1" kern="0" spc="-50" dirty="0">
                  <a:solidFill>
                    <a:prstClr val="white">
                      <a:lumMod val="95000"/>
                    </a:prst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디지털 </a:t>
              </a:r>
              <a:r>
                <a:rPr lang="ko-KR" altLang="en-US" sz="1400" b="1" kern="0" spc="-50" dirty="0" err="1">
                  <a:solidFill>
                    <a:prstClr val="white">
                      <a:lumMod val="95000"/>
                    </a:prst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헬스케어</a:t>
              </a:r>
              <a:r>
                <a:rPr lang="ko-KR" altLang="en-US" sz="1400" b="1" kern="0" spc="-50" dirty="0">
                  <a:solidFill>
                    <a:prstClr val="white">
                      <a:lumMod val="95000"/>
                    </a:prst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 대두 배경</a:t>
              </a:r>
            </a:p>
          </p:txBody>
        </p:sp>
      </p:grpSp>
      <p:sp>
        <p:nvSpPr>
          <p:cNvPr id="50" name="대각선 방향의 모서리가 둥근 사각형 49"/>
          <p:cNvSpPr/>
          <p:nvPr/>
        </p:nvSpPr>
        <p:spPr>
          <a:xfrm>
            <a:off x="502244" y="5334056"/>
            <a:ext cx="8905529" cy="801718"/>
          </a:xfrm>
          <a:prstGeom prst="round2DiagRect">
            <a:avLst/>
          </a:prstGeom>
          <a:solidFill>
            <a:srgbClr val="CFDDE3">
              <a:alpha val="48000"/>
            </a:srgbClr>
          </a:solidFill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tlCol="0" anchor="t"/>
          <a:lstStyle/>
          <a:p>
            <a:pPr algn="ctr" latinLnBrk="0">
              <a:defRPr/>
            </a:pPr>
            <a:endParaRPr lang="ko-KR" altLang="en-US" sz="1000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25025" y="5495180"/>
            <a:ext cx="8649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dirty="0">
                <a:solidFill>
                  <a:srgbClr val="002060"/>
                </a:solidFill>
                <a:latin typeface="맑은 고딕"/>
                <a:ea typeface="맑은 고딕"/>
              </a:rPr>
              <a:t>디지털 </a:t>
            </a:r>
            <a:r>
              <a:rPr kumimoji="1" lang="ko-KR" altLang="en-US" sz="1400" b="1" dirty="0" err="1">
                <a:solidFill>
                  <a:srgbClr val="002060"/>
                </a:solidFill>
                <a:latin typeface="맑은 고딕"/>
                <a:ea typeface="맑은 고딕"/>
              </a:rPr>
              <a:t>헬스케어는</a:t>
            </a:r>
            <a:r>
              <a:rPr kumimoji="1" lang="ko-KR" altLang="en-US" sz="1400" b="1" dirty="0">
                <a:solidFill>
                  <a:srgbClr val="002060"/>
                </a:solidFill>
                <a:latin typeface="맑은 고딕"/>
                <a:ea typeface="맑은 고딕"/>
              </a:rPr>
              <a:t> </a:t>
            </a:r>
            <a:r>
              <a:rPr kumimoji="1" lang="ko-KR" altLang="en-US" sz="1400" b="1" dirty="0" err="1">
                <a:solidFill>
                  <a:srgbClr val="002060"/>
                </a:solidFill>
                <a:latin typeface="맑은 고딕"/>
                <a:ea typeface="맑은 고딕"/>
              </a:rPr>
              <a:t>웰빙</a:t>
            </a:r>
            <a:r>
              <a:rPr kumimoji="1" lang="en-US" altLang="ko-KR" sz="1400" b="1" dirty="0">
                <a:solidFill>
                  <a:srgbClr val="002060"/>
                </a:solidFill>
                <a:latin typeface="맑은 고딕"/>
                <a:ea typeface="맑은 고딕"/>
              </a:rPr>
              <a:t>/</a:t>
            </a:r>
            <a:r>
              <a:rPr kumimoji="1" lang="ko-KR" altLang="en-US" sz="1400" b="1" dirty="0">
                <a:solidFill>
                  <a:srgbClr val="002060"/>
                </a:solidFill>
                <a:latin typeface="맑은 고딕"/>
                <a:ea typeface="맑은 고딕"/>
              </a:rPr>
              <a:t>건강 </a:t>
            </a:r>
            <a:r>
              <a:rPr kumimoji="1" lang="ko-KR" altLang="en-US" sz="1400" b="1" dirty="0" err="1">
                <a:solidFill>
                  <a:srgbClr val="002060"/>
                </a:solidFill>
                <a:latin typeface="맑은 고딕"/>
                <a:ea typeface="맑은 고딕"/>
              </a:rPr>
              <a:t>트렌드에</a:t>
            </a:r>
            <a:r>
              <a:rPr kumimoji="1" lang="ko-KR" altLang="en-US" sz="1400" b="1" dirty="0">
                <a:solidFill>
                  <a:srgbClr val="002060"/>
                </a:solidFill>
                <a:latin typeface="맑은 고딕"/>
                <a:ea typeface="맑은 고딕"/>
              </a:rPr>
              <a:t> 맞춰 </a:t>
            </a:r>
            <a:r>
              <a:rPr kumimoji="1" lang="ko-KR" altLang="en-US" sz="1400" b="1" dirty="0" err="1">
                <a:solidFill>
                  <a:srgbClr val="002060"/>
                </a:solidFill>
                <a:latin typeface="맑은 고딕"/>
                <a:ea typeface="맑은 고딕"/>
              </a:rPr>
              <a:t>혁실과</a:t>
            </a:r>
            <a:r>
              <a:rPr kumimoji="1" lang="ko-KR" altLang="en-US" sz="1400" b="1" dirty="0">
                <a:solidFill>
                  <a:srgbClr val="002060"/>
                </a:solidFill>
                <a:latin typeface="맑은 고딕"/>
                <a:ea typeface="맑은 고딕"/>
              </a:rPr>
              <a:t> 발전을 거듭하고 있는 </a:t>
            </a:r>
            <a:r>
              <a:rPr kumimoji="1" lang="en-US" altLang="ko-KR" sz="1400" b="1" dirty="0">
                <a:solidFill>
                  <a:srgbClr val="002060"/>
                </a:solidFill>
                <a:latin typeface="맑은 고딕"/>
                <a:ea typeface="맑은 고딕"/>
              </a:rPr>
              <a:t>IT</a:t>
            </a:r>
            <a:r>
              <a:rPr kumimoji="1" lang="ko-KR" altLang="en-US" sz="1400" b="1" dirty="0">
                <a:solidFill>
                  <a:srgbClr val="002060"/>
                </a:solidFill>
                <a:latin typeface="맑은 고딕"/>
                <a:ea typeface="맑은 고딕"/>
              </a:rPr>
              <a:t>기술을 적용하여 </a:t>
            </a:r>
            <a:r>
              <a:rPr kumimoji="1" lang="en-US" altLang="ko-KR" sz="1400" b="1" dirty="0" smtClean="0">
                <a:solidFill>
                  <a:srgbClr val="002060"/>
                </a:solidFill>
                <a:latin typeface="맑은 고딕"/>
                <a:ea typeface="맑은 고딕"/>
              </a:rPr>
              <a:t/>
            </a:r>
            <a:br>
              <a:rPr kumimoji="1" lang="en-US" altLang="ko-KR" sz="1400" b="1" dirty="0" smtClean="0">
                <a:solidFill>
                  <a:srgbClr val="002060"/>
                </a:solidFill>
                <a:latin typeface="맑은 고딕"/>
                <a:ea typeface="맑은 고딕"/>
              </a:rPr>
            </a:br>
            <a:r>
              <a:rPr kumimoji="1" lang="ko-KR" altLang="en-US" sz="1400" b="1" dirty="0" smtClean="0">
                <a:solidFill>
                  <a:srgbClr val="002060"/>
                </a:solidFill>
                <a:latin typeface="맑은 고딕"/>
                <a:ea typeface="맑은 고딕"/>
              </a:rPr>
              <a:t>과도한 </a:t>
            </a:r>
            <a:r>
              <a:rPr kumimoji="1" lang="ko-KR" altLang="en-US" sz="1400" b="1" dirty="0">
                <a:solidFill>
                  <a:srgbClr val="002060"/>
                </a:solidFill>
                <a:latin typeface="맑은 고딕"/>
                <a:ea typeface="맑은 고딕"/>
              </a:rPr>
              <a:t>의료비 부담을 해소하는 한편 새로운 사업기회 창출을 위해 대두</a:t>
            </a:r>
            <a:endParaRPr kumimoji="1" lang="ko-KR" altLang="en-US" sz="1400" b="1" dirty="0" smtClean="0">
              <a:solidFill>
                <a:srgbClr val="002060"/>
              </a:solidFill>
              <a:latin typeface="맑은 고딕"/>
              <a:ea typeface="맑은 고딕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346200" y="3364549"/>
            <a:ext cx="7260000" cy="1661633"/>
            <a:chOff x="1629364" y="3465004"/>
            <a:chExt cx="6600000" cy="1510575"/>
          </a:xfrm>
        </p:grpSpPr>
        <p:grpSp>
          <p:nvGrpSpPr>
            <p:cNvPr id="53" name="그룹 52"/>
            <p:cNvGrpSpPr/>
            <p:nvPr/>
          </p:nvGrpSpPr>
          <p:grpSpPr>
            <a:xfrm>
              <a:off x="1629364" y="3465004"/>
              <a:ext cx="1200675" cy="936000"/>
              <a:chOff x="1304925" y="2470875"/>
              <a:chExt cx="1200675" cy="936000"/>
            </a:xfrm>
          </p:grpSpPr>
          <p:pic>
            <p:nvPicPr>
              <p:cNvPr id="74" name="그림 73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925" y="2470875"/>
                <a:ext cx="1200000" cy="720000"/>
              </a:xfrm>
              <a:prstGeom prst="rect">
                <a:avLst/>
              </a:prstGeom>
            </p:spPr>
          </p:pic>
          <p:sp>
            <p:nvSpPr>
              <p:cNvPr id="75" name="직사각형 74"/>
              <p:cNvSpPr/>
              <p:nvPr/>
            </p:nvSpPr>
            <p:spPr>
              <a:xfrm>
                <a:off x="1306800" y="3190875"/>
                <a:ext cx="1198800" cy="216000"/>
              </a:xfrm>
              <a:prstGeom prst="rect">
                <a:avLst/>
              </a:prstGeom>
              <a:solidFill>
                <a:srgbClr val="D2C9B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kern="0" smtClean="0">
                  <a:solidFill>
                    <a:prstClr val="white"/>
                  </a:solidFill>
                  <a:latin typeface="맑은 고딕"/>
                  <a:ea typeface="맑은 고딕"/>
                </a:endParaRPr>
              </a:p>
            </p:txBody>
          </p:sp>
          <p:pic>
            <p:nvPicPr>
              <p:cNvPr id="76" name="그림 75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4090" y="3205650"/>
                <a:ext cx="981819" cy="180000"/>
              </a:xfrm>
              <a:prstGeom prst="rect">
                <a:avLst/>
              </a:prstGeom>
            </p:spPr>
          </p:pic>
        </p:grpSp>
        <p:grpSp>
          <p:nvGrpSpPr>
            <p:cNvPr id="54" name="그룹 53"/>
            <p:cNvGrpSpPr/>
            <p:nvPr/>
          </p:nvGrpSpPr>
          <p:grpSpPr>
            <a:xfrm>
              <a:off x="3429364" y="3465004"/>
              <a:ext cx="1201200" cy="936000"/>
              <a:chOff x="2893200" y="2470875"/>
              <a:chExt cx="1201200" cy="936000"/>
            </a:xfrm>
          </p:grpSpPr>
          <p:pic>
            <p:nvPicPr>
              <p:cNvPr id="71" name="그림 70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93200" y="2470875"/>
                <a:ext cx="1200000" cy="720000"/>
              </a:xfrm>
              <a:prstGeom prst="rect">
                <a:avLst/>
              </a:prstGeom>
            </p:spPr>
          </p:pic>
          <p:sp>
            <p:nvSpPr>
              <p:cNvPr id="72" name="직사각형 71"/>
              <p:cNvSpPr/>
              <p:nvPr/>
            </p:nvSpPr>
            <p:spPr>
              <a:xfrm>
                <a:off x="2895600" y="3190875"/>
                <a:ext cx="1198800" cy="216000"/>
              </a:xfrm>
              <a:prstGeom prst="rect">
                <a:avLst/>
              </a:prstGeom>
              <a:solidFill>
                <a:srgbClr val="D2C9B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kern="0" smtClean="0">
                  <a:solidFill>
                    <a:prstClr val="white"/>
                  </a:solidFill>
                  <a:latin typeface="맑은 고딕"/>
                  <a:ea typeface="맑은 고딕"/>
                </a:endParaRPr>
              </a:p>
            </p:txBody>
          </p:sp>
          <p:pic>
            <p:nvPicPr>
              <p:cNvPr id="73" name="그림 72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6150" y="3205650"/>
                <a:ext cx="720000" cy="180000"/>
              </a:xfrm>
              <a:prstGeom prst="rect">
                <a:avLst/>
              </a:prstGeom>
            </p:spPr>
          </p:pic>
        </p:grpSp>
        <p:grpSp>
          <p:nvGrpSpPr>
            <p:cNvPr id="55" name="그룹 54"/>
            <p:cNvGrpSpPr/>
            <p:nvPr/>
          </p:nvGrpSpPr>
          <p:grpSpPr>
            <a:xfrm>
              <a:off x="7029364" y="3465004"/>
              <a:ext cx="1200000" cy="936000"/>
              <a:chOff x="4733925" y="2470875"/>
              <a:chExt cx="1200000" cy="936000"/>
            </a:xfrm>
          </p:grpSpPr>
          <p:pic>
            <p:nvPicPr>
              <p:cNvPr id="68" name="그림 67"/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33925" y="2470875"/>
                <a:ext cx="1200000" cy="720000"/>
              </a:xfrm>
              <a:prstGeom prst="rect">
                <a:avLst/>
              </a:prstGeom>
            </p:spPr>
          </p:pic>
          <p:sp>
            <p:nvSpPr>
              <p:cNvPr id="69" name="직사각형 68"/>
              <p:cNvSpPr/>
              <p:nvPr/>
            </p:nvSpPr>
            <p:spPr>
              <a:xfrm>
                <a:off x="4734000" y="3190875"/>
                <a:ext cx="1198800" cy="216000"/>
              </a:xfrm>
              <a:prstGeom prst="rect">
                <a:avLst/>
              </a:prstGeom>
              <a:solidFill>
                <a:srgbClr val="D2C9B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kern="0" smtClean="0">
                  <a:solidFill>
                    <a:prstClr val="white"/>
                  </a:solidFill>
                  <a:latin typeface="맑은 고딕"/>
                  <a:ea typeface="맑은 고딕"/>
                </a:endParaRPr>
              </a:p>
            </p:txBody>
          </p:sp>
          <p:pic>
            <p:nvPicPr>
              <p:cNvPr id="70" name="그림 69"/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8991" y="3205650"/>
                <a:ext cx="870968" cy="180000"/>
              </a:xfrm>
              <a:prstGeom prst="rect">
                <a:avLst/>
              </a:prstGeom>
            </p:spPr>
          </p:pic>
        </p:grpSp>
        <p:grpSp>
          <p:nvGrpSpPr>
            <p:cNvPr id="56" name="그룹 55"/>
            <p:cNvGrpSpPr/>
            <p:nvPr/>
          </p:nvGrpSpPr>
          <p:grpSpPr>
            <a:xfrm>
              <a:off x="5229364" y="3465004"/>
              <a:ext cx="1200375" cy="936000"/>
              <a:chOff x="6505200" y="2470875"/>
              <a:chExt cx="1200375" cy="936000"/>
            </a:xfrm>
          </p:grpSpPr>
          <p:pic>
            <p:nvPicPr>
              <p:cNvPr id="65" name="그림 64"/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05575" y="2470875"/>
                <a:ext cx="1200000" cy="720000"/>
              </a:xfrm>
              <a:prstGeom prst="rect">
                <a:avLst/>
              </a:prstGeom>
            </p:spPr>
          </p:pic>
          <p:sp>
            <p:nvSpPr>
              <p:cNvPr id="66" name="직사각형 65"/>
              <p:cNvSpPr/>
              <p:nvPr/>
            </p:nvSpPr>
            <p:spPr>
              <a:xfrm>
                <a:off x="6505200" y="3190875"/>
                <a:ext cx="1198800" cy="216000"/>
              </a:xfrm>
              <a:prstGeom prst="rect">
                <a:avLst/>
              </a:prstGeom>
              <a:solidFill>
                <a:srgbClr val="D2C9B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kern="0" smtClean="0">
                  <a:solidFill>
                    <a:prstClr val="white"/>
                  </a:solidFill>
                  <a:latin typeface="맑은 고딕"/>
                  <a:ea typeface="맑은 고딕"/>
                </a:endParaRPr>
              </a:p>
            </p:txBody>
          </p:sp>
          <p:pic>
            <p:nvPicPr>
              <p:cNvPr id="67" name="그림 66"/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63027" y="3205650"/>
                <a:ext cx="885246" cy="180000"/>
              </a:xfrm>
              <a:prstGeom prst="rect">
                <a:avLst/>
              </a:prstGeom>
            </p:spPr>
          </p:pic>
        </p:grpSp>
        <p:cxnSp>
          <p:nvCxnSpPr>
            <p:cNvPr id="57" name="꺾인 연결선 44"/>
            <p:cNvCxnSpPr>
              <a:stCxn id="75" idx="2"/>
              <a:endCxn id="63" idx="0"/>
            </p:cNvCxnSpPr>
            <p:nvPr/>
          </p:nvCxnSpPr>
          <p:spPr>
            <a:xfrm rot="16200000" flipH="1">
              <a:off x="3447833" y="3183809"/>
              <a:ext cx="269775" cy="2704163"/>
            </a:xfrm>
            <a:prstGeom prst="bentConnector3">
              <a:avLst/>
            </a:prstGeom>
            <a:noFill/>
            <a:ln w="9525" cap="flat" cmpd="sng" algn="ctr">
              <a:solidFill>
                <a:srgbClr val="AD9C73"/>
              </a:solidFill>
              <a:prstDash val="solid"/>
            </a:ln>
            <a:effectLst/>
          </p:spPr>
        </p:cxnSp>
        <p:cxnSp>
          <p:nvCxnSpPr>
            <p:cNvPr id="58" name="꺾인 연결선 45"/>
            <p:cNvCxnSpPr>
              <a:stCxn id="72" idx="2"/>
              <a:endCxn id="63" idx="0"/>
            </p:cNvCxnSpPr>
            <p:nvPr/>
          </p:nvCxnSpPr>
          <p:spPr>
            <a:xfrm rot="16200000" flipH="1">
              <a:off x="4348096" y="4084072"/>
              <a:ext cx="269775" cy="903638"/>
            </a:xfrm>
            <a:prstGeom prst="bentConnector3">
              <a:avLst/>
            </a:prstGeom>
            <a:noFill/>
            <a:ln w="9525" cap="flat" cmpd="sng" algn="ctr">
              <a:solidFill>
                <a:srgbClr val="AD9C73"/>
              </a:solidFill>
              <a:prstDash val="solid"/>
            </a:ln>
            <a:effectLst/>
          </p:spPr>
        </p:cxnSp>
        <p:cxnSp>
          <p:nvCxnSpPr>
            <p:cNvPr id="59" name="꺾인 연결선 46"/>
            <p:cNvCxnSpPr>
              <a:stCxn id="66" idx="2"/>
              <a:endCxn id="63" idx="0"/>
            </p:cNvCxnSpPr>
            <p:nvPr/>
          </p:nvCxnSpPr>
          <p:spPr>
            <a:xfrm rot="5400000">
              <a:off x="5246896" y="4088910"/>
              <a:ext cx="269775" cy="893962"/>
            </a:xfrm>
            <a:prstGeom prst="bentConnector3">
              <a:avLst/>
            </a:prstGeom>
            <a:noFill/>
            <a:ln w="9525" cap="flat" cmpd="sng" algn="ctr">
              <a:solidFill>
                <a:srgbClr val="AD9C73"/>
              </a:solidFill>
              <a:prstDash val="solid"/>
              <a:tailEnd type="triangle"/>
            </a:ln>
            <a:effectLst/>
          </p:spPr>
        </p:cxnSp>
        <p:cxnSp>
          <p:nvCxnSpPr>
            <p:cNvPr id="60" name="꺾인 연결선 47"/>
            <p:cNvCxnSpPr>
              <a:stCxn id="69" idx="2"/>
              <a:endCxn id="63" idx="0"/>
            </p:cNvCxnSpPr>
            <p:nvPr/>
          </p:nvCxnSpPr>
          <p:spPr>
            <a:xfrm rot="5400000">
              <a:off x="6146934" y="3188873"/>
              <a:ext cx="269775" cy="2694037"/>
            </a:xfrm>
            <a:prstGeom prst="bentConnector3">
              <a:avLst/>
            </a:prstGeom>
            <a:noFill/>
            <a:ln w="9525" cap="flat" cmpd="sng" algn="ctr">
              <a:solidFill>
                <a:srgbClr val="AD9C73"/>
              </a:solidFill>
              <a:prstDash val="solid"/>
              <a:tailEnd type="triangle"/>
            </a:ln>
            <a:effectLst/>
          </p:spPr>
        </p:cxnSp>
        <p:grpSp>
          <p:nvGrpSpPr>
            <p:cNvPr id="62" name="그룹 61"/>
            <p:cNvGrpSpPr/>
            <p:nvPr/>
          </p:nvGrpSpPr>
          <p:grpSpPr>
            <a:xfrm>
              <a:off x="3620352" y="4670779"/>
              <a:ext cx="2628900" cy="304800"/>
              <a:chOff x="3257550" y="3524250"/>
              <a:chExt cx="2628900" cy="304800"/>
            </a:xfrm>
          </p:grpSpPr>
          <p:sp>
            <p:nvSpPr>
              <p:cNvPr id="63" name="모서리가 둥근 직사각형 62"/>
              <p:cNvSpPr/>
              <p:nvPr/>
            </p:nvSpPr>
            <p:spPr>
              <a:xfrm>
                <a:off x="3257550" y="3524250"/>
                <a:ext cx="2628900" cy="304800"/>
              </a:xfrm>
              <a:prstGeom prst="roundRect">
                <a:avLst>
                  <a:gd name="adj" fmla="val 50000"/>
                </a:avLst>
              </a:prstGeom>
              <a:solidFill>
                <a:srgbClr val="D2C9B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kern="0" smtClean="0">
                  <a:solidFill>
                    <a:prstClr val="white"/>
                  </a:solidFill>
                  <a:latin typeface="맑은 고딕"/>
                  <a:ea typeface="맑은 고딕"/>
                </a:endParaRPr>
              </a:p>
            </p:txBody>
          </p:sp>
          <p:pic>
            <p:nvPicPr>
              <p:cNvPr id="64" name="그림 63"/>
              <p:cNvPicPr>
                <a:picLocks noChangeAspect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3063" y="3568650"/>
                <a:ext cx="2297873" cy="216000"/>
              </a:xfrm>
              <a:prstGeom prst="rect">
                <a:avLst/>
              </a:prstGeom>
            </p:spPr>
          </p:pic>
        </p:grpSp>
      </p:grpSp>
      <p:grpSp>
        <p:nvGrpSpPr>
          <p:cNvPr id="77" name="그룹 76"/>
          <p:cNvGrpSpPr/>
          <p:nvPr/>
        </p:nvGrpSpPr>
        <p:grpSpPr>
          <a:xfrm>
            <a:off x="469454" y="2113761"/>
            <a:ext cx="9066804" cy="957729"/>
            <a:chOff x="488504" y="2353387"/>
            <a:chExt cx="9066804" cy="957729"/>
          </a:xfrm>
        </p:grpSpPr>
        <p:sp>
          <p:nvSpPr>
            <p:cNvPr id="78" name="TextBox 77"/>
            <p:cNvSpPr txBox="1"/>
            <p:nvPr/>
          </p:nvSpPr>
          <p:spPr>
            <a:xfrm>
              <a:off x="1388604" y="2420795"/>
              <a:ext cx="8166704" cy="184666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>
              <a:defPPr>
                <a:defRPr lang="ko-KR"/>
              </a:defPPr>
              <a:lvl1pPr marL="171450" indent="-171450">
                <a:buFont typeface="Arial" panose="020B0604020202020204" pitchFamily="34" charset="0"/>
                <a:buChar char="•"/>
                <a:defRPr sz="1000" b="1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McKinsey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 따르면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미국 </a:t>
              </a: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GDP</a:t>
              </a: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에서 의료비가 차지하는 비중은 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2014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 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17%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에서 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2050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 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35%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까지 늘어날 전망</a:t>
              </a:r>
              <a:endPara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388604" y="2741824"/>
              <a:ext cx="8166704" cy="184666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>
              <a:defPPr>
                <a:defRPr lang="ko-KR"/>
              </a:defPPr>
              <a:lvl1pPr marL="171450" indent="-171450">
                <a:buFont typeface="Arial" panose="020B0604020202020204" pitchFamily="34" charset="0"/>
                <a:buChar char="•"/>
                <a:defRPr sz="1000" b="1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전체 의료비 지출 가운데 </a:t>
              </a:r>
              <a:r>
                <a:rPr kumimoji="0" lang="ko-KR" alt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비감염성질환</a:t>
              </a: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만성질환</a:t>
              </a: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) </a:t>
              </a: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진료비의 비중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은 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80%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 대부분을 차지</a:t>
              </a: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388604" y="3061219"/>
              <a:ext cx="8166704" cy="184666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>
              <a:defPPr>
                <a:defRPr lang="ko-KR"/>
              </a:defPPr>
              <a:lvl1pPr marL="171450" indent="-171450">
                <a:buFont typeface="Arial" panose="020B0604020202020204" pitchFamily="34" charset="0"/>
                <a:buChar char="•"/>
                <a:defRPr sz="1000" b="1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2014</a:t>
              </a: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 세계 의료 산업 시장 규모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는 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9.2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 달러로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의료 산업은 </a:t>
              </a: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세계 </a:t>
              </a: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GDP</a:t>
              </a: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</a:t>
              </a: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12%</a:t>
              </a: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차지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하는 세계 최대 산업</a:t>
              </a:r>
              <a:endPara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04" y="2975819"/>
              <a:ext cx="824832" cy="335297"/>
            </a:xfrm>
            <a:prstGeom prst="rect">
              <a:avLst/>
            </a:prstGeom>
          </p:spPr>
        </p:pic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04" y="2353387"/>
              <a:ext cx="476123" cy="335297"/>
            </a:xfrm>
            <a:prstGeom prst="rect">
              <a:avLst/>
            </a:prstGeom>
          </p:spPr>
        </p:pic>
        <p:pic>
          <p:nvPicPr>
            <p:cNvPr id="83" name="그림 82"/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04" y="2664603"/>
              <a:ext cx="476123" cy="3352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279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4495591" cy="332399"/>
            <a:chOff x="802399" y="1030552"/>
            <a:chExt cx="4495591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4495591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헬스케어 업계 기술 동향 </a:t>
              </a:r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(2/3)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6950301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헬스케어 사례연구 ▶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Humana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의 개발 주기의 혁신을 통한 고객 서비스 극대화</a:t>
            </a: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Ⅰ.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글로벌 기술 및 산업 동향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30" name="AutoShape 2"/>
          <p:cNvSpPr>
            <a:spLocks noChangeArrowheads="1"/>
          </p:cNvSpPr>
          <p:nvPr/>
        </p:nvSpPr>
        <p:spPr bwMode="gray">
          <a:xfrm>
            <a:off x="307974" y="1553079"/>
            <a:ext cx="4445215" cy="47922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6350" algn="ctr">
            <a:solidFill>
              <a:sysClr val="window" lastClr="FFFFFF">
                <a:lumMod val="75000"/>
              </a:sysClr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endParaRPr lang="ko-KR" altLang="ko-KR" kern="0" spc="-50" dirty="0">
              <a:solidFill>
                <a:prstClr val="black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31" name="모서리가 둥근 직사각형 30"/>
          <p:cNvSpPr/>
          <p:nvPr/>
        </p:nvSpPr>
        <p:spPr bwMode="gray">
          <a:xfrm>
            <a:off x="307974" y="1538943"/>
            <a:ext cx="4445215" cy="378455"/>
          </a:xfrm>
          <a:prstGeom prst="roundRect">
            <a:avLst>
              <a:gd name="adj" fmla="val 0"/>
            </a:avLst>
          </a:prstGeom>
          <a:solidFill>
            <a:srgbClr val="1F497D">
              <a:lumMod val="20000"/>
              <a:lumOff val="80000"/>
            </a:srgbClr>
          </a:solidFill>
          <a:ln w="6350" algn="ctr">
            <a:solidFill>
              <a:srgbClr val="4BACC6">
                <a:lumMod val="60000"/>
                <a:lumOff val="40000"/>
              </a:srgbClr>
            </a:solidFill>
            <a:round/>
            <a:headEnd/>
            <a:tailEnd/>
          </a:ln>
          <a:effectLst/>
        </p:spPr>
        <p:txBody>
          <a:bodyPr vert="horz" wrap="none" lIns="72000" tIns="72000" rIns="72000" bIns="90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latinLnBrk="0"/>
            <a:r>
              <a:rPr lang="ko-KR" altLang="en-US" sz="1400" b="1" kern="0" spc="-50" dirty="0">
                <a:solidFill>
                  <a:prstClr val="black"/>
                </a:solidFill>
                <a:latin typeface="맑은 고딕"/>
                <a:ea typeface="맑은 고딕"/>
                <a:cs typeface="Arial" pitchFamily="34" charset="0"/>
              </a:rPr>
              <a:t>기업 정보 및 </a:t>
            </a:r>
            <a:r>
              <a:rPr lang="ko-KR" altLang="en-US" sz="1400" b="1" kern="0" spc="-50" dirty="0" smtClean="0">
                <a:solidFill>
                  <a:prstClr val="black"/>
                </a:solidFill>
                <a:latin typeface="맑은 고딕"/>
                <a:ea typeface="맑은 고딕"/>
                <a:cs typeface="Arial" pitchFamily="34" charset="0"/>
              </a:rPr>
              <a:t>플랫폼 도입 성과</a:t>
            </a:r>
            <a:endParaRPr lang="ko-KR" altLang="en-US" sz="1400" b="1" kern="0" spc="-50" dirty="0">
              <a:solidFill>
                <a:prstClr val="black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32" name="AutoShape 2"/>
          <p:cNvSpPr>
            <a:spLocks noChangeArrowheads="1"/>
          </p:cNvSpPr>
          <p:nvPr/>
        </p:nvSpPr>
        <p:spPr bwMode="gray">
          <a:xfrm>
            <a:off x="5152810" y="1553079"/>
            <a:ext cx="4445215" cy="47922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6350" algn="ctr">
            <a:solidFill>
              <a:sysClr val="window" lastClr="FFFFFF">
                <a:lumMod val="75000"/>
              </a:sysClr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endParaRPr lang="ko-KR" altLang="ko-KR" kern="0" spc="-50" dirty="0">
              <a:solidFill>
                <a:prstClr val="black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33" name="모서리가 둥근 직사각형 32"/>
          <p:cNvSpPr/>
          <p:nvPr/>
        </p:nvSpPr>
        <p:spPr bwMode="gray">
          <a:xfrm>
            <a:off x="5152810" y="1538943"/>
            <a:ext cx="4445215" cy="378455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none" lIns="72000" tIns="72000" rIns="72000" bIns="90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latinLnBrk="0">
              <a:defRPr/>
            </a:pPr>
            <a:r>
              <a:rPr lang="ko-KR" altLang="en-US" kern="0" spc="-50" dirty="0" smtClean="0">
                <a:solidFill>
                  <a:prstClr val="white">
                    <a:lumMod val="95000"/>
                  </a:prstClr>
                </a:solidFill>
                <a:latin typeface="맑은 고딕"/>
                <a:ea typeface="맑은 고딕"/>
                <a:cs typeface="Arial" pitchFamily="34" charset="0"/>
              </a:rPr>
              <a:t>도입 성과 및 적용 분야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46947" y="2097160"/>
            <a:ext cx="4167268" cy="1619265"/>
          </a:xfrm>
          <a:prstGeom prst="roundRect">
            <a:avLst>
              <a:gd name="adj" fmla="val 583"/>
            </a:avLst>
          </a:prstGeom>
          <a:gradFill flip="none" rotWithShape="1">
            <a:gsLst>
              <a:gs pos="0">
                <a:sysClr val="window" lastClr="FFFFFF">
                  <a:lumMod val="95000"/>
                </a:sysClr>
              </a:gs>
              <a:gs pos="100000">
                <a:sysClr val="window" lastClr="FFFFFF"/>
              </a:gs>
            </a:gsLst>
            <a:lin ang="5400000" scaled="1"/>
            <a:tileRect/>
          </a:gra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ysDot"/>
          </a:ln>
          <a:effectLst/>
        </p:spPr>
        <p:txBody>
          <a:bodyPr lIns="180000" tIns="36000" rIns="108000" bIns="36000" anchor="ctr"/>
          <a:lstStyle/>
          <a:p>
            <a:pPr eaLnBrk="0" fontAlgn="base" latinLnBrk="0" hangingPunct="0">
              <a:spcBef>
                <a:spcPts val="300"/>
              </a:spcBef>
              <a:spcAft>
                <a:spcPct val="0"/>
              </a:spcAft>
              <a:buClr>
                <a:srgbClr val="7E0000"/>
              </a:buClr>
              <a:defRPr/>
            </a:pPr>
            <a:endParaRPr lang="en-US" altLang="ko-KR" sz="1400" kern="0" spc="-5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5725" indent="-85725" eaLnBrk="0" fontAlgn="base" latinLnBrk="0" hangingPunct="0">
              <a:spcBef>
                <a:spcPts val="300"/>
              </a:spcBef>
              <a:spcAft>
                <a:spcPct val="0"/>
              </a:spcAft>
              <a:buClr>
                <a:srgbClr val="7E0000"/>
              </a:buClr>
              <a:buFont typeface="Arial" charset="0"/>
              <a:buChar char="•"/>
              <a:defRPr/>
            </a:pPr>
            <a:endParaRPr lang="en-US" altLang="ko-KR" sz="1400" kern="0" spc="-5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5725" indent="-85725" eaLnBrk="0" fontAlgn="base" latinLnBrk="0" hangingPunct="0">
              <a:spcBef>
                <a:spcPts val="300"/>
              </a:spcBef>
              <a:spcAft>
                <a:spcPct val="0"/>
              </a:spcAft>
              <a:buClr>
                <a:srgbClr val="7E0000"/>
              </a:buClr>
              <a:buFont typeface="Arial" charset="0"/>
              <a:buChar char="•"/>
              <a:defRPr/>
            </a:pPr>
            <a:endParaRPr lang="en-US" altLang="ko-KR" sz="1400" kern="0" spc="-5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5725" indent="-85725" eaLnBrk="0" fontAlgn="base" latinLnBrk="0" hangingPunct="0">
              <a:spcBef>
                <a:spcPts val="300"/>
              </a:spcBef>
              <a:spcAft>
                <a:spcPct val="0"/>
              </a:spcAft>
              <a:buClr>
                <a:srgbClr val="7E0000"/>
              </a:buClr>
              <a:buFont typeface="Arial" charset="0"/>
              <a:buChar char="•"/>
              <a:defRPr/>
            </a:pPr>
            <a:endParaRPr lang="ko-KR" altLang="en-US" sz="1400" kern="0" spc="-5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446947" y="3850986"/>
            <a:ext cx="4167268" cy="2330212"/>
            <a:chOff x="4892942" y="2614629"/>
            <a:chExt cx="3876247" cy="2216582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4892942" y="2909914"/>
              <a:ext cx="3876247" cy="1921297"/>
            </a:xfrm>
            <a:prstGeom prst="roundRect">
              <a:avLst>
                <a:gd name="adj" fmla="val 583"/>
              </a:avLst>
            </a:prstGeom>
            <a:gradFill flip="none" rotWithShape="1">
              <a:gsLst>
                <a:gs pos="0">
                  <a:sysClr val="window" lastClr="FFFFFF">
                    <a:lumMod val="95000"/>
                  </a:sysClr>
                </a:gs>
                <a:gs pos="100000">
                  <a:sysClr val="window" lastClr="FFFFFF"/>
                </a:gs>
              </a:gsLst>
              <a:lin ang="5400000" scaled="1"/>
              <a:tileRect/>
            </a:gra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ysDot"/>
            </a:ln>
            <a:effectLst/>
          </p:spPr>
          <p:txBody>
            <a:bodyPr lIns="180000" tIns="36000" rIns="108000" bIns="36000" anchor="ctr"/>
            <a:lstStyle/>
            <a:p>
              <a:pPr marL="88900" indent="-88900" latinLnBrk="0">
                <a:spcBef>
                  <a:spcPts val="6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어플리케이션 개발 및 운영을 위한 효율적인 협업 프로세스를 학습</a:t>
              </a:r>
              <a:r>
                <a:rPr lang="en-US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, </a:t>
              </a:r>
              <a:r>
                <a:rPr lang="ko-KR" altLang="en-US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독자 연구 시설인 </a:t>
              </a:r>
              <a:r>
                <a:rPr lang="en-US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DEC (Digital Experience Center) </a:t>
              </a:r>
              <a:r>
                <a:rPr lang="ko-KR" altLang="en-US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설립 후 </a:t>
              </a:r>
              <a:r>
                <a:rPr lang="en-US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Cloud Foundry </a:t>
              </a:r>
              <a:r>
                <a:rPr lang="ko-KR" altLang="en-US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기반 </a:t>
              </a:r>
              <a:r>
                <a:rPr lang="ko-KR" altLang="en-US" sz="1100" kern="0" dirty="0" err="1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모바일</a:t>
              </a:r>
              <a:r>
                <a:rPr lang="ko-KR" altLang="en-US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 </a:t>
              </a:r>
              <a:r>
                <a:rPr lang="ko-KR" altLang="en-US" sz="1100" kern="0" dirty="0" err="1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앱</a:t>
              </a:r>
              <a:r>
                <a:rPr lang="ko-KR" altLang="en-US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 개발에 기술적 효율성 제고</a:t>
              </a:r>
            </a:p>
            <a:p>
              <a:pPr marL="88900" indent="-88900" latinLnBrk="0">
                <a:spcBef>
                  <a:spcPts val="6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어플리케이션 개발 주기를 획기적으로 단축하고</a:t>
              </a:r>
              <a:r>
                <a:rPr lang="en-US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 </a:t>
              </a:r>
              <a:r>
                <a:rPr lang="ko-KR" altLang="en-US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비즈니스 생산성 증가</a:t>
              </a:r>
              <a:endParaRPr lang="en-US" altLang="ko-KR" sz="1100" b="1" u="sng" kern="0" dirty="0" smtClean="0">
                <a:solidFill>
                  <a:prstClr val="black"/>
                </a:solidFill>
                <a:latin typeface="맑은 고딕"/>
                <a:ea typeface="맑은 고딕" pitchFamily="50" charset="-127"/>
              </a:endParaRPr>
            </a:p>
            <a:p>
              <a:pPr marL="88900" indent="-88900" latinLnBrk="0">
                <a:spcBef>
                  <a:spcPts val="6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1400</a:t>
              </a:r>
              <a:r>
                <a:rPr lang="ko-KR" altLang="en-US" sz="1100" b="1" u="sng" kern="0" dirty="0" err="1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만명에</a:t>
              </a:r>
              <a:r>
                <a:rPr lang="ko-KR" altLang="en-US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 달하는 전세계 고객 데이터베이스 처리와 </a:t>
              </a:r>
              <a:r>
                <a:rPr lang="en-US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/>
              </a:r>
              <a:br>
                <a:rPr lang="en-US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</a:br>
              <a:r>
                <a:rPr lang="ko-KR" altLang="en-US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실시간 </a:t>
              </a:r>
              <a:r>
                <a:rPr lang="ko-KR" altLang="en-US" sz="1100" b="1" u="sng" kern="0" dirty="0" err="1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헬스케어</a:t>
              </a:r>
              <a:r>
                <a:rPr lang="ko-KR" altLang="en-US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 서비스를 더욱 효율적으로 운영</a:t>
              </a:r>
              <a:r>
                <a:rPr lang="ko-KR" altLang="en-US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 가능 </a:t>
              </a:r>
            </a:p>
          </p:txBody>
        </p:sp>
        <p:sp>
          <p:nvSpPr>
            <p:cNvPr id="38" name="직사각형 37"/>
            <p:cNvSpPr/>
            <p:nvPr/>
          </p:nvSpPr>
          <p:spPr bwMode="auto">
            <a:xfrm>
              <a:off x="4892942" y="2614629"/>
              <a:ext cx="3876247" cy="295285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lvl="1" algn="ctr" latinLnBrk="0">
                <a:defRPr/>
              </a:pPr>
              <a:r>
                <a:rPr lang="ko-KR" altLang="en-US" sz="1200" b="1" kern="0" spc="-5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플랫폼 도입 성과</a:t>
              </a:r>
            </a:p>
          </p:txBody>
        </p:sp>
      </p:grpSp>
      <p:sp>
        <p:nvSpPr>
          <p:cNvPr id="39" name="직사각형 38"/>
          <p:cNvSpPr>
            <a:spLocks noChangeArrowheads="1"/>
          </p:cNvSpPr>
          <p:nvPr/>
        </p:nvSpPr>
        <p:spPr bwMode="auto">
          <a:xfrm>
            <a:off x="2110933" y="2405799"/>
            <a:ext cx="2353118" cy="1310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0" tIns="36000" anchor="ctr"/>
          <a:lstStyle/>
          <a:p>
            <a:pPr marL="88900" indent="-8890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100" dirty="0" smtClean="0">
                <a:solidFill>
                  <a:prstClr val="black"/>
                </a:solidFill>
                <a:latin typeface="맑은 고딕"/>
                <a:ea typeface="맑은 고딕"/>
              </a:rPr>
              <a:t>국적 </a:t>
            </a:r>
            <a:r>
              <a:rPr kumimoji="1" lang="en-US" altLang="ko-KR" sz="1100" dirty="0">
                <a:solidFill>
                  <a:prstClr val="black"/>
                </a:solidFill>
                <a:latin typeface="맑은 고딕"/>
                <a:ea typeface="맑은 고딕"/>
              </a:rPr>
              <a:t>: </a:t>
            </a:r>
            <a:r>
              <a:rPr kumimoji="1" lang="ko-KR" altLang="en-US" sz="1100" dirty="0">
                <a:solidFill>
                  <a:prstClr val="black"/>
                </a:solidFill>
                <a:latin typeface="맑은 고딕"/>
                <a:ea typeface="맑은 고딕"/>
              </a:rPr>
              <a:t>미국</a:t>
            </a:r>
          </a:p>
          <a:p>
            <a:pPr marL="88900" indent="-8890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100" dirty="0" smtClean="0">
                <a:solidFill>
                  <a:prstClr val="black"/>
                </a:solidFill>
                <a:latin typeface="맑은 고딕"/>
                <a:ea typeface="맑은 고딕"/>
              </a:rPr>
              <a:t>업종 </a:t>
            </a:r>
            <a:r>
              <a:rPr kumimoji="1" lang="en-US" altLang="ko-KR" sz="1100" dirty="0">
                <a:solidFill>
                  <a:prstClr val="black"/>
                </a:solidFill>
                <a:latin typeface="맑은 고딕"/>
                <a:ea typeface="맑은 고딕"/>
              </a:rPr>
              <a:t>: </a:t>
            </a:r>
            <a:r>
              <a:rPr kumimoji="1" lang="ko-KR" altLang="en-US" sz="1100" dirty="0">
                <a:solidFill>
                  <a:prstClr val="black"/>
                </a:solidFill>
                <a:latin typeface="맑은 고딕"/>
                <a:ea typeface="맑은 고딕"/>
              </a:rPr>
              <a:t>의료</a:t>
            </a:r>
            <a:r>
              <a:rPr kumimoji="1" lang="en-US" altLang="ko-KR" sz="1100" dirty="0">
                <a:solidFill>
                  <a:prstClr val="black"/>
                </a:solidFill>
                <a:latin typeface="맑은 고딕"/>
                <a:ea typeface="맑은 고딕"/>
              </a:rPr>
              <a:t>/</a:t>
            </a:r>
            <a:r>
              <a:rPr kumimoji="1" lang="ko-KR" altLang="en-US" sz="1100" dirty="0">
                <a:solidFill>
                  <a:prstClr val="black"/>
                </a:solidFill>
                <a:latin typeface="맑은 고딕"/>
                <a:ea typeface="맑은 고딕"/>
              </a:rPr>
              <a:t>복지 서비스</a:t>
            </a:r>
          </a:p>
          <a:p>
            <a:pPr marL="88900" indent="-8890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100" dirty="0" smtClean="0">
                <a:solidFill>
                  <a:prstClr val="black"/>
                </a:solidFill>
                <a:latin typeface="맑은 고딕"/>
                <a:ea typeface="맑은 고딕"/>
              </a:rPr>
              <a:t>매출 </a:t>
            </a:r>
            <a:r>
              <a:rPr kumimoji="1" lang="en-US" altLang="ko-KR" sz="1100" dirty="0">
                <a:solidFill>
                  <a:prstClr val="black"/>
                </a:solidFill>
                <a:latin typeface="맑은 고딕"/>
                <a:ea typeface="맑은 고딕"/>
              </a:rPr>
              <a:t>: 413</a:t>
            </a:r>
            <a:r>
              <a:rPr kumimoji="1" lang="ko-KR" altLang="en-US" sz="1100" dirty="0">
                <a:solidFill>
                  <a:prstClr val="black"/>
                </a:solidFill>
                <a:latin typeface="맑은 고딕"/>
                <a:ea typeface="맑은 고딕"/>
              </a:rPr>
              <a:t>억 달러</a:t>
            </a:r>
          </a:p>
          <a:p>
            <a:pPr marL="88900" indent="-8890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prstClr val="black"/>
                </a:solidFill>
                <a:latin typeface="맑은 고딕"/>
                <a:ea typeface="맑은 고딕"/>
              </a:rPr>
              <a:t>재직인원 </a:t>
            </a:r>
            <a:r>
              <a:rPr kumimoji="1" lang="en-US" altLang="ko-KR" sz="1100" dirty="0">
                <a:solidFill>
                  <a:prstClr val="black"/>
                </a:solidFill>
                <a:latin typeface="맑은 고딕"/>
                <a:ea typeface="맑은 고딕"/>
              </a:rPr>
              <a:t>: 52,000</a:t>
            </a:r>
            <a:r>
              <a:rPr kumimoji="1" lang="ko-KR" altLang="en-US" sz="1100" dirty="0">
                <a:solidFill>
                  <a:prstClr val="black"/>
                </a:solidFill>
                <a:latin typeface="맑은 고딕"/>
                <a:ea typeface="맑은 고딕"/>
              </a:rPr>
              <a:t>명</a:t>
            </a:r>
          </a:p>
        </p:txBody>
      </p:sp>
      <p:sp>
        <p:nvSpPr>
          <p:cNvPr id="40" name="직사각형 39"/>
          <p:cNvSpPr/>
          <p:nvPr/>
        </p:nvSpPr>
        <p:spPr bwMode="auto">
          <a:xfrm>
            <a:off x="446947" y="2081240"/>
            <a:ext cx="4167268" cy="310423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lvl="1" algn="ctr" latinLnBrk="0">
              <a:defRPr/>
            </a:pPr>
            <a:r>
              <a:rPr lang="ko-KR" altLang="en-US" sz="1200" b="1" kern="0" spc="-50" dirty="0" smtClean="0">
                <a:solidFill>
                  <a:prstClr val="black"/>
                </a:solidFill>
                <a:latin typeface="맑은 고딕"/>
                <a:ea typeface="맑은 고딕"/>
              </a:rPr>
              <a:t>기업 정보</a:t>
            </a:r>
          </a:p>
        </p:txBody>
      </p:sp>
      <p:sp>
        <p:nvSpPr>
          <p:cNvPr id="41" name="모서리가 둥근 직사각형 40"/>
          <p:cNvSpPr/>
          <p:nvPr/>
        </p:nvSpPr>
        <p:spPr bwMode="gray">
          <a:xfrm>
            <a:off x="5152809" y="1538942"/>
            <a:ext cx="4445215" cy="37845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4DABF5"/>
              </a:gs>
              <a:gs pos="47000">
                <a:srgbClr val="0173D4"/>
              </a:gs>
              <a:gs pos="100000">
                <a:srgbClr val="0048AC"/>
              </a:gs>
            </a:gsLst>
            <a:lin ang="2700000" scaled="1"/>
          </a:gradFill>
          <a:ln w="6350" algn="ctr">
            <a:solidFill>
              <a:srgbClr val="0173D4"/>
            </a:solidFill>
            <a:round/>
            <a:headEnd/>
            <a:tailEnd/>
          </a:ln>
          <a:effectLst/>
        </p:spPr>
        <p:txBody>
          <a:bodyPr vert="horz" wrap="none" lIns="72000" tIns="72000" rIns="72000" bIns="90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latinLnBrk="0"/>
            <a:r>
              <a:rPr lang="en-US" altLang="ko-KR" sz="1400" b="1" kern="0" spc="-50" dirty="0" err="1">
                <a:solidFill>
                  <a:prstClr val="white">
                    <a:lumMod val="95000"/>
                  </a:prstClr>
                </a:solidFill>
                <a:latin typeface="맑은 고딕"/>
                <a:ea typeface="맑은 고딕"/>
                <a:cs typeface="Arial" pitchFamily="34" charset="0"/>
              </a:rPr>
              <a:t>HealthSuite</a:t>
            </a:r>
            <a:r>
              <a:rPr lang="en-US" altLang="ko-KR" sz="1400" b="1" kern="0" spc="-50" dirty="0">
                <a:solidFill>
                  <a:prstClr val="white">
                    <a:lumMod val="95000"/>
                  </a:prstClr>
                </a:solidFill>
                <a:latin typeface="맑은 고딕"/>
                <a:ea typeface="맑은 고딕"/>
                <a:cs typeface="Arial" pitchFamily="34" charset="0"/>
              </a:rPr>
              <a:t> Digital </a:t>
            </a:r>
            <a:r>
              <a:rPr lang="en-US" altLang="ko-KR" sz="1400" b="1" kern="0" spc="-50" dirty="0" smtClean="0">
                <a:solidFill>
                  <a:prstClr val="white">
                    <a:lumMod val="95000"/>
                  </a:prstClr>
                </a:solidFill>
                <a:latin typeface="맑은 고딕"/>
                <a:ea typeface="맑은 고딕"/>
                <a:cs typeface="Arial" pitchFamily="34" charset="0"/>
              </a:rPr>
              <a:t>Platform </a:t>
            </a:r>
            <a:r>
              <a:rPr lang="ko-KR" altLang="en-US" sz="1400" b="1" kern="0" spc="-50" dirty="0" smtClean="0">
                <a:solidFill>
                  <a:prstClr val="white">
                    <a:lumMod val="95000"/>
                  </a:prstClr>
                </a:solidFill>
                <a:latin typeface="맑은 고딕"/>
                <a:ea typeface="맑은 고딕"/>
                <a:cs typeface="Arial" pitchFamily="34" charset="0"/>
              </a:rPr>
              <a:t>개요</a:t>
            </a:r>
            <a:endParaRPr lang="ko-KR" altLang="en-US" sz="1400" b="1" kern="0" spc="-50" dirty="0">
              <a:solidFill>
                <a:prstClr val="white">
                  <a:lumMod val="95000"/>
                </a:prstClr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5285432" y="2106109"/>
            <a:ext cx="4167268" cy="1152042"/>
          </a:xfrm>
          <a:prstGeom prst="roundRect">
            <a:avLst>
              <a:gd name="adj" fmla="val 583"/>
            </a:avLst>
          </a:prstGeom>
          <a:noFill/>
          <a:ln w="12700" cap="flat" cmpd="sng" algn="ctr">
            <a:noFill/>
            <a:prstDash val="sysDot"/>
          </a:ln>
          <a:effectLst/>
        </p:spPr>
        <p:txBody>
          <a:bodyPr lIns="180000" tIns="36000" rIns="108000" bIns="36000" anchor="t"/>
          <a:lstStyle/>
          <a:p>
            <a:pPr marL="88900" indent="-88900" latinLnBrk="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1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Cloud Foundry </a:t>
            </a:r>
            <a:r>
              <a:rPr lang="ko-KR" altLang="en-US" sz="11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기반으로 실시간 고객  건강관리 플랫폼 및 </a:t>
            </a:r>
            <a:r>
              <a:rPr lang="ko-KR" altLang="en-US" sz="1100" kern="0" dirty="0" err="1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모바일</a:t>
            </a:r>
            <a:r>
              <a:rPr lang="ko-KR" altLang="en-US" sz="11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어플리케이션 개발</a:t>
            </a:r>
            <a:r>
              <a:rPr lang="en-US" altLang="ko-KR" sz="11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1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서비스 운영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92" y="2916402"/>
            <a:ext cx="1481417" cy="302444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761" y="2884564"/>
            <a:ext cx="2239416" cy="1643456"/>
          </a:xfrm>
          <a:prstGeom prst="rect">
            <a:avLst/>
          </a:prstGeom>
        </p:spPr>
      </p:pic>
      <p:grpSp>
        <p:nvGrpSpPr>
          <p:cNvPr id="45" name="그룹 44"/>
          <p:cNvGrpSpPr/>
          <p:nvPr/>
        </p:nvGrpSpPr>
        <p:grpSpPr>
          <a:xfrm>
            <a:off x="6278983" y="4907957"/>
            <a:ext cx="2180360" cy="1240440"/>
            <a:chOff x="5164179" y="3312234"/>
            <a:chExt cx="3988073" cy="2324948"/>
          </a:xfrm>
        </p:grpSpPr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4179" y="3312234"/>
              <a:ext cx="1306932" cy="2320471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8012" y="3316711"/>
              <a:ext cx="1306932" cy="2320471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4944" y="3312235"/>
              <a:ext cx="1307308" cy="2320471"/>
            </a:xfrm>
            <a:prstGeom prst="rect">
              <a:avLst/>
            </a:prstGeom>
          </p:spPr>
        </p:pic>
      </p:grpSp>
      <p:sp>
        <p:nvSpPr>
          <p:cNvPr id="49" name="직사각형 48"/>
          <p:cNvSpPr/>
          <p:nvPr/>
        </p:nvSpPr>
        <p:spPr>
          <a:xfrm>
            <a:off x="6268317" y="2641227"/>
            <a:ext cx="2194832" cy="276999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 latinLnBrk="0">
              <a:defRPr/>
            </a:pPr>
            <a:r>
              <a:rPr lang="ko-KR" altLang="en-US" sz="1200" b="1" u="sng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실시간 고객 건강관리 플랫폼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6423077" y="4594845"/>
            <a:ext cx="18870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1200" b="1" u="sng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실시간 고객 건강관리 </a:t>
            </a:r>
            <a:r>
              <a:rPr lang="ko-KR" altLang="en-US" sz="1200" b="1" u="sng" kern="0" dirty="0" err="1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앱</a:t>
            </a:r>
            <a:endParaRPr lang="ko-KR" altLang="en-US" sz="1200" b="1" u="sng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215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4495591" cy="332399"/>
            <a:chOff x="802399" y="1030552"/>
            <a:chExt cx="4495591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4495591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헬스케어 업계 기술 동향 </a:t>
              </a:r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(3/3)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6115136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헬스케어 사례연구 ▶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Philips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의 헬스케어 플랫폼 기반의 생태계 전략</a:t>
            </a: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Ⅰ.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글로벌 기술 및 산업 동향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29" name="AutoShape 2"/>
          <p:cNvSpPr>
            <a:spLocks noChangeArrowheads="1"/>
          </p:cNvSpPr>
          <p:nvPr/>
        </p:nvSpPr>
        <p:spPr bwMode="gray">
          <a:xfrm>
            <a:off x="307974" y="1553079"/>
            <a:ext cx="4445215" cy="47922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6350" algn="ctr">
            <a:solidFill>
              <a:sysClr val="window" lastClr="FFFFFF">
                <a:lumMod val="75000"/>
              </a:sysClr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endParaRPr lang="ko-KR" altLang="ko-KR" kern="0" spc="-50" dirty="0">
              <a:solidFill>
                <a:prstClr val="black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30" name="모서리가 둥근 직사각형 29"/>
          <p:cNvSpPr/>
          <p:nvPr/>
        </p:nvSpPr>
        <p:spPr bwMode="gray">
          <a:xfrm>
            <a:off x="307974" y="1538943"/>
            <a:ext cx="4445215" cy="378455"/>
          </a:xfrm>
          <a:prstGeom prst="roundRect">
            <a:avLst>
              <a:gd name="adj" fmla="val 0"/>
            </a:avLst>
          </a:prstGeom>
          <a:solidFill>
            <a:srgbClr val="1F497D">
              <a:lumMod val="20000"/>
              <a:lumOff val="80000"/>
            </a:srgbClr>
          </a:solidFill>
          <a:ln w="6350" algn="ctr">
            <a:solidFill>
              <a:srgbClr val="4BACC6">
                <a:lumMod val="60000"/>
                <a:lumOff val="40000"/>
              </a:srgbClr>
            </a:solidFill>
            <a:round/>
            <a:headEnd/>
            <a:tailEnd/>
          </a:ln>
          <a:effectLst/>
        </p:spPr>
        <p:txBody>
          <a:bodyPr vert="horz" wrap="none" lIns="72000" tIns="72000" rIns="72000" bIns="90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latinLnBrk="0"/>
            <a:r>
              <a:rPr lang="ko-KR" altLang="en-US" sz="1400" b="1" kern="0" spc="-50" dirty="0">
                <a:solidFill>
                  <a:prstClr val="black"/>
                </a:solidFill>
                <a:latin typeface="맑은 고딕"/>
                <a:ea typeface="맑은 고딕"/>
                <a:cs typeface="Arial" pitchFamily="34" charset="0"/>
              </a:rPr>
              <a:t>기업 정보 및 </a:t>
            </a:r>
            <a:r>
              <a:rPr lang="ko-KR" altLang="en-US" sz="1400" b="1" kern="0" spc="-50" dirty="0" smtClean="0">
                <a:solidFill>
                  <a:prstClr val="black"/>
                </a:solidFill>
                <a:latin typeface="맑은 고딕"/>
                <a:ea typeface="맑은 고딕"/>
                <a:cs typeface="Arial" pitchFamily="34" charset="0"/>
              </a:rPr>
              <a:t>플랫폼 도입 성과</a:t>
            </a:r>
            <a:endParaRPr lang="ko-KR" altLang="en-US" sz="1400" b="1" kern="0" spc="-50" dirty="0">
              <a:solidFill>
                <a:prstClr val="black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31" name="AutoShape 2"/>
          <p:cNvSpPr>
            <a:spLocks noChangeArrowheads="1"/>
          </p:cNvSpPr>
          <p:nvPr/>
        </p:nvSpPr>
        <p:spPr bwMode="gray">
          <a:xfrm>
            <a:off x="5152810" y="1553079"/>
            <a:ext cx="4445215" cy="47922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6350" algn="ctr">
            <a:solidFill>
              <a:sysClr val="window" lastClr="FFFFFF">
                <a:lumMod val="75000"/>
              </a:sysClr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endParaRPr lang="ko-KR" altLang="ko-KR" kern="0" spc="-50" dirty="0">
              <a:solidFill>
                <a:prstClr val="black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32" name="모서리가 둥근 직사각형 31"/>
          <p:cNvSpPr/>
          <p:nvPr/>
        </p:nvSpPr>
        <p:spPr bwMode="gray">
          <a:xfrm>
            <a:off x="5152810" y="1538943"/>
            <a:ext cx="4445215" cy="378455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none" lIns="72000" tIns="72000" rIns="72000" bIns="90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latinLnBrk="0">
              <a:defRPr/>
            </a:pPr>
            <a:r>
              <a:rPr lang="ko-KR" altLang="en-US" kern="0" spc="-50" dirty="0" smtClean="0">
                <a:solidFill>
                  <a:prstClr val="white">
                    <a:lumMod val="95000"/>
                  </a:prstClr>
                </a:solidFill>
                <a:latin typeface="맑은 고딕"/>
                <a:ea typeface="맑은 고딕"/>
                <a:cs typeface="Arial" pitchFamily="34" charset="0"/>
              </a:rPr>
              <a:t>도입 성과 및 적용 분야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446947" y="2097160"/>
            <a:ext cx="4167268" cy="1619265"/>
          </a:xfrm>
          <a:prstGeom prst="roundRect">
            <a:avLst>
              <a:gd name="adj" fmla="val 583"/>
            </a:avLst>
          </a:prstGeom>
          <a:gradFill flip="none" rotWithShape="1">
            <a:gsLst>
              <a:gs pos="0">
                <a:sysClr val="window" lastClr="FFFFFF">
                  <a:lumMod val="95000"/>
                </a:sysClr>
              </a:gs>
              <a:gs pos="100000">
                <a:sysClr val="window" lastClr="FFFFFF"/>
              </a:gs>
            </a:gsLst>
            <a:lin ang="5400000" scaled="1"/>
            <a:tileRect/>
          </a:gra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ysDot"/>
          </a:ln>
          <a:effectLst/>
        </p:spPr>
        <p:txBody>
          <a:bodyPr lIns="180000" tIns="36000" rIns="108000" bIns="36000" anchor="ctr"/>
          <a:lstStyle/>
          <a:p>
            <a:pPr eaLnBrk="0" fontAlgn="base" latinLnBrk="0" hangingPunct="0">
              <a:spcBef>
                <a:spcPts val="300"/>
              </a:spcBef>
              <a:spcAft>
                <a:spcPct val="0"/>
              </a:spcAft>
              <a:buClr>
                <a:srgbClr val="7E0000"/>
              </a:buClr>
              <a:defRPr/>
            </a:pPr>
            <a:endParaRPr lang="en-US" altLang="ko-KR" sz="1400" kern="0" spc="-5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5725" indent="-85725" eaLnBrk="0" fontAlgn="base" latinLnBrk="0" hangingPunct="0">
              <a:spcBef>
                <a:spcPts val="300"/>
              </a:spcBef>
              <a:spcAft>
                <a:spcPct val="0"/>
              </a:spcAft>
              <a:buClr>
                <a:srgbClr val="7E0000"/>
              </a:buClr>
              <a:buFont typeface="Arial" charset="0"/>
              <a:buChar char="•"/>
              <a:defRPr/>
            </a:pPr>
            <a:endParaRPr lang="en-US" altLang="ko-KR" sz="1400" kern="0" spc="-5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5725" indent="-85725" eaLnBrk="0" fontAlgn="base" latinLnBrk="0" hangingPunct="0">
              <a:spcBef>
                <a:spcPts val="300"/>
              </a:spcBef>
              <a:spcAft>
                <a:spcPct val="0"/>
              </a:spcAft>
              <a:buClr>
                <a:srgbClr val="7E0000"/>
              </a:buClr>
              <a:buFont typeface="Arial" charset="0"/>
              <a:buChar char="•"/>
              <a:defRPr/>
            </a:pPr>
            <a:endParaRPr lang="en-US" altLang="ko-KR" sz="1400" kern="0" spc="-5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5725" indent="-85725" eaLnBrk="0" fontAlgn="base" latinLnBrk="0" hangingPunct="0">
              <a:spcBef>
                <a:spcPts val="300"/>
              </a:spcBef>
              <a:spcAft>
                <a:spcPct val="0"/>
              </a:spcAft>
              <a:buClr>
                <a:srgbClr val="7E0000"/>
              </a:buClr>
              <a:buFont typeface="Arial" charset="0"/>
              <a:buChar char="•"/>
              <a:defRPr/>
            </a:pPr>
            <a:endParaRPr lang="ko-KR" altLang="en-US" sz="1400" kern="0" spc="-5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446947" y="3850986"/>
            <a:ext cx="4167268" cy="2330212"/>
            <a:chOff x="4892942" y="2614629"/>
            <a:chExt cx="3876247" cy="2216582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4892942" y="2909914"/>
              <a:ext cx="3876247" cy="1921297"/>
            </a:xfrm>
            <a:prstGeom prst="roundRect">
              <a:avLst>
                <a:gd name="adj" fmla="val 583"/>
              </a:avLst>
            </a:prstGeom>
            <a:gradFill flip="none" rotWithShape="1">
              <a:gsLst>
                <a:gs pos="0">
                  <a:sysClr val="window" lastClr="FFFFFF">
                    <a:lumMod val="95000"/>
                  </a:sysClr>
                </a:gs>
                <a:gs pos="100000">
                  <a:sysClr val="window" lastClr="FFFFFF"/>
                </a:gs>
              </a:gsLst>
              <a:lin ang="5400000" scaled="1"/>
              <a:tileRect/>
            </a:gra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ysDot"/>
            </a:ln>
            <a:effectLst/>
          </p:spPr>
          <p:txBody>
            <a:bodyPr lIns="180000" tIns="36000" rIns="108000" bIns="36000" anchor="ctr"/>
            <a:lstStyle/>
            <a:p>
              <a:pPr marL="88900" indent="-88900" latinLnBrk="0">
                <a:spcBef>
                  <a:spcPts val="6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Cloud Foundry</a:t>
              </a:r>
              <a:r>
                <a:rPr lang="ko-KR" altLang="en-US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를 통해 다양한 </a:t>
              </a:r>
              <a:r>
                <a:rPr lang="ko-KR" altLang="en-US" sz="1100" b="1" u="sng" kern="0" dirty="0" err="1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퍼블릭</a:t>
              </a:r>
              <a:r>
                <a:rPr lang="en-US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, </a:t>
              </a:r>
              <a:r>
                <a:rPr lang="ko-KR" altLang="en-US" sz="1100" b="1" u="sng" kern="0" dirty="0" err="1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프라이빗</a:t>
              </a:r>
              <a:r>
                <a:rPr lang="ko-KR" altLang="en-US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 등 </a:t>
              </a:r>
              <a:r>
                <a:rPr lang="en-US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/>
              </a:r>
              <a:br>
                <a:rPr lang="en-US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</a:br>
              <a:r>
                <a:rPr lang="ko-KR" altLang="en-US" sz="1100" b="1" u="sng" kern="0" dirty="0" err="1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하이브리드</a:t>
              </a:r>
              <a:r>
                <a:rPr lang="ko-KR" altLang="en-US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 </a:t>
              </a:r>
              <a:r>
                <a:rPr lang="ko-KR" altLang="en-US" sz="1100" b="1" u="sng" kern="0" dirty="0" err="1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클라우드</a:t>
              </a:r>
              <a:r>
                <a:rPr lang="ko-KR" altLang="en-US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 환경에서 신속하게 서비스에 접근하고 고객 데이터를 더욱 안전하게 보호</a:t>
              </a:r>
            </a:p>
            <a:p>
              <a:pPr marL="88900" indent="-88900" latinLnBrk="0">
                <a:spcBef>
                  <a:spcPts val="6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기존 시스템에서 수 주에서</a:t>
              </a:r>
              <a:r>
                <a:rPr lang="en-US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 </a:t>
              </a:r>
              <a:r>
                <a:rPr lang="ko-KR" altLang="en-US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수 개월씩 소요되던 </a:t>
              </a:r>
              <a:r>
                <a:rPr lang="en-US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S/W </a:t>
              </a:r>
              <a:r>
                <a:rPr lang="ko-KR" altLang="en-US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배포가</a:t>
              </a:r>
              <a:r>
                <a:rPr lang="en-US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/>
              </a:r>
              <a:br>
                <a:rPr lang="en-US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</a:br>
              <a:r>
                <a:rPr lang="ko-KR" altLang="en-US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단 몇 분 안에 가능하게 되면서 시장 변화에 신속한 대응</a:t>
              </a:r>
              <a:endParaRPr lang="en-US" altLang="ko-KR" sz="1100" b="1" u="sng" kern="0" dirty="0" smtClean="0">
                <a:solidFill>
                  <a:prstClr val="black"/>
                </a:solidFill>
                <a:latin typeface="맑은 고딕"/>
                <a:ea typeface="맑은 고딕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 bwMode="auto">
            <a:xfrm>
              <a:off x="4892942" y="2614629"/>
              <a:ext cx="3876247" cy="295285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lvl="1" algn="ctr" latinLnBrk="0">
                <a:defRPr/>
              </a:pPr>
              <a:r>
                <a:rPr lang="ko-KR" altLang="en-US" sz="1200" b="1" kern="0" spc="-5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플랫폼 도입 성과</a:t>
              </a:r>
            </a:p>
          </p:txBody>
        </p:sp>
      </p:grpSp>
      <p:sp>
        <p:nvSpPr>
          <p:cNvPr id="38" name="직사각형 37"/>
          <p:cNvSpPr>
            <a:spLocks noChangeArrowheads="1"/>
          </p:cNvSpPr>
          <p:nvPr/>
        </p:nvSpPr>
        <p:spPr bwMode="auto">
          <a:xfrm>
            <a:off x="2110933" y="2405799"/>
            <a:ext cx="2353118" cy="1310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0" tIns="36000" anchor="ctr"/>
          <a:lstStyle/>
          <a:p>
            <a:pPr marL="88900" indent="-8890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100" dirty="0" smtClean="0">
                <a:solidFill>
                  <a:prstClr val="black"/>
                </a:solidFill>
                <a:latin typeface="맑은 고딕"/>
                <a:ea typeface="맑은 고딕"/>
              </a:rPr>
              <a:t>국적 </a:t>
            </a:r>
            <a:r>
              <a:rPr kumimoji="1" lang="en-US" altLang="ko-KR" sz="1100" dirty="0">
                <a:solidFill>
                  <a:prstClr val="black"/>
                </a:solidFill>
                <a:latin typeface="맑은 고딕"/>
                <a:ea typeface="맑은 고딕"/>
              </a:rPr>
              <a:t>: </a:t>
            </a:r>
            <a:r>
              <a:rPr kumimoji="1" lang="ko-KR" altLang="en-US" sz="1100" dirty="0">
                <a:solidFill>
                  <a:prstClr val="black"/>
                </a:solidFill>
                <a:latin typeface="맑은 고딕"/>
                <a:ea typeface="맑은 고딕"/>
              </a:rPr>
              <a:t>미국</a:t>
            </a:r>
          </a:p>
          <a:p>
            <a:pPr marL="88900" indent="-8890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100" dirty="0" smtClean="0">
                <a:solidFill>
                  <a:prstClr val="black"/>
                </a:solidFill>
                <a:latin typeface="맑은 고딕"/>
                <a:ea typeface="맑은 고딕"/>
              </a:rPr>
              <a:t>업종 </a:t>
            </a:r>
            <a:r>
              <a:rPr kumimoji="1" lang="en-US" altLang="ko-KR" sz="1100" dirty="0">
                <a:solidFill>
                  <a:prstClr val="black"/>
                </a:solidFill>
                <a:latin typeface="맑은 고딕"/>
                <a:ea typeface="맑은 고딕"/>
              </a:rPr>
              <a:t>: </a:t>
            </a:r>
            <a:r>
              <a:rPr kumimoji="1" lang="ko-KR" altLang="en-US" sz="1100" dirty="0">
                <a:solidFill>
                  <a:prstClr val="black"/>
                </a:solidFill>
                <a:latin typeface="맑은 고딕"/>
                <a:ea typeface="맑은 고딕"/>
              </a:rPr>
              <a:t>자동차 </a:t>
            </a:r>
            <a:r>
              <a:rPr kumimoji="1" lang="ko-KR" altLang="en-US" sz="1100" dirty="0" err="1">
                <a:solidFill>
                  <a:prstClr val="black"/>
                </a:solidFill>
                <a:latin typeface="맑은 고딕"/>
                <a:ea typeface="맑은 고딕"/>
              </a:rPr>
              <a:t>렌탈</a:t>
            </a:r>
            <a:endParaRPr kumimoji="1" lang="ko-KR" altLang="en-US" sz="110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88900" indent="-8890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100" dirty="0" smtClean="0">
                <a:solidFill>
                  <a:prstClr val="black"/>
                </a:solidFill>
                <a:latin typeface="맑은 고딕"/>
                <a:ea typeface="맑은 고딕"/>
              </a:rPr>
              <a:t>매출 </a:t>
            </a:r>
            <a:r>
              <a:rPr kumimoji="1" lang="en-US" altLang="ko-KR" sz="1100" dirty="0">
                <a:solidFill>
                  <a:prstClr val="black"/>
                </a:solidFill>
                <a:latin typeface="맑은 고딕"/>
                <a:ea typeface="맑은 고딕"/>
              </a:rPr>
              <a:t>: 17</a:t>
            </a:r>
            <a:r>
              <a:rPr kumimoji="1" lang="ko-KR" altLang="en-US" sz="1100" dirty="0">
                <a:solidFill>
                  <a:prstClr val="black"/>
                </a:solidFill>
                <a:latin typeface="맑은 고딕"/>
                <a:ea typeface="맑은 고딕"/>
              </a:rPr>
              <a:t>억 달러</a:t>
            </a:r>
          </a:p>
          <a:p>
            <a:pPr marL="88900" indent="-8890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prstClr val="black"/>
                </a:solidFill>
                <a:latin typeface="맑은 고딕"/>
                <a:ea typeface="맑은 고딕"/>
              </a:rPr>
              <a:t>재직인원 </a:t>
            </a:r>
            <a:r>
              <a:rPr kumimoji="1" lang="en-US" altLang="ko-KR" sz="1100" dirty="0">
                <a:solidFill>
                  <a:prstClr val="black"/>
                </a:solidFill>
                <a:latin typeface="맑은 고딕"/>
                <a:ea typeface="맑은 고딕"/>
              </a:rPr>
              <a:t>: 29,350</a:t>
            </a:r>
            <a:r>
              <a:rPr kumimoji="1" lang="ko-KR" altLang="en-US" sz="1100" dirty="0">
                <a:solidFill>
                  <a:prstClr val="black"/>
                </a:solidFill>
                <a:latin typeface="맑은 고딕"/>
                <a:ea typeface="맑은 고딕"/>
              </a:rPr>
              <a:t>명</a:t>
            </a:r>
          </a:p>
        </p:txBody>
      </p:sp>
      <p:sp>
        <p:nvSpPr>
          <p:cNvPr id="39" name="직사각형 38"/>
          <p:cNvSpPr/>
          <p:nvPr/>
        </p:nvSpPr>
        <p:spPr bwMode="auto">
          <a:xfrm>
            <a:off x="446947" y="2081240"/>
            <a:ext cx="4167268" cy="310423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lvl="1" algn="ctr" latinLnBrk="0">
              <a:defRPr/>
            </a:pPr>
            <a:r>
              <a:rPr lang="ko-KR" altLang="en-US" sz="1200" b="1" kern="0" spc="-50" dirty="0" smtClean="0">
                <a:solidFill>
                  <a:prstClr val="black"/>
                </a:solidFill>
                <a:latin typeface="맑은 고딕"/>
                <a:ea typeface="맑은 고딕"/>
              </a:rPr>
              <a:t>기업 정보</a:t>
            </a:r>
          </a:p>
        </p:txBody>
      </p:sp>
      <p:sp>
        <p:nvSpPr>
          <p:cNvPr id="40" name="모서리가 둥근 직사각형 39"/>
          <p:cNvSpPr/>
          <p:nvPr/>
        </p:nvSpPr>
        <p:spPr bwMode="gray">
          <a:xfrm>
            <a:off x="5152809" y="1538942"/>
            <a:ext cx="4445215" cy="37845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4DABF5"/>
              </a:gs>
              <a:gs pos="47000">
                <a:srgbClr val="0173D4"/>
              </a:gs>
              <a:gs pos="100000">
                <a:srgbClr val="0048AC"/>
              </a:gs>
            </a:gsLst>
            <a:lin ang="2700000" scaled="1"/>
          </a:gradFill>
          <a:ln w="6350" algn="ctr">
            <a:solidFill>
              <a:srgbClr val="0173D4"/>
            </a:solidFill>
            <a:round/>
            <a:headEnd/>
            <a:tailEnd/>
          </a:ln>
          <a:effectLst/>
        </p:spPr>
        <p:txBody>
          <a:bodyPr vert="horz" wrap="none" lIns="72000" tIns="72000" rIns="72000" bIns="90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latinLnBrk="0"/>
            <a:r>
              <a:rPr lang="en-US" altLang="ko-KR" sz="1400" b="1" kern="0" spc="-50" dirty="0" err="1">
                <a:solidFill>
                  <a:prstClr val="white">
                    <a:lumMod val="95000"/>
                  </a:prstClr>
                </a:solidFill>
                <a:latin typeface="맑은 고딕"/>
                <a:ea typeface="맑은 고딕"/>
                <a:cs typeface="Arial" pitchFamily="34" charset="0"/>
              </a:rPr>
              <a:t>HealthSuite</a:t>
            </a:r>
            <a:r>
              <a:rPr lang="en-US" altLang="ko-KR" sz="1400" b="1" kern="0" spc="-50" dirty="0">
                <a:solidFill>
                  <a:prstClr val="white">
                    <a:lumMod val="95000"/>
                  </a:prstClr>
                </a:solidFill>
                <a:latin typeface="맑은 고딕"/>
                <a:ea typeface="맑은 고딕"/>
                <a:cs typeface="Arial" pitchFamily="34" charset="0"/>
              </a:rPr>
              <a:t> Digital </a:t>
            </a:r>
            <a:r>
              <a:rPr lang="en-US" altLang="ko-KR" sz="1400" b="1" kern="0" spc="-50" dirty="0" smtClean="0">
                <a:solidFill>
                  <a:prstClr val="white">
                    <a:lumMod val="95000"/>
                  </a:prstClr>
                </a:solidFill>
                <a:latin typeface="맑은 고딕"/>
                <a:ea typeface="맑은 고딕"/>
                <a:cs typeface="Arial" pitchFamily="34" charset="0"/>
              </a:rPr>
              <a:t>Platform </a:t>
            </a:r>
            <a:r>
              <a:rPr lang="ko-KR" altLang="en-US" sz="1400" b="1" kern="0" spc="-50" dirty="0" smtClean="0">
                <a:solidFill>
                  <a:prstClr val="white">
                    <a:lumMod val="95000"/>
                  </a:prstClr>
                </a:solidFill>
                <a:latin typeface="맑은 고딕"/>
                <a:ea typeface="맑은 고딕"/>
                <a:cs typeface="Arial" pitchFamily="34" charset="0"/>
              </a:rPr>
              <a:t>개요</a:t>
            </a:r>
            <a:endParaRPr lang="ko-KR" altLang="en-US" sz="1400" b="1" kern="0" spc="-50" dirty="0">
              <a:solidFill>
                <a:prstClr val="white">
                  <a:lumMod val="95000"/>
                </a:prstClr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5285432" y="2106109"/>
            <a:ext cx="4167268" cy="1152042"/>
          </a:xfrm>
          <a:prstGeom prst="roundRect">
            <a:avLst>
              <a:gd name="adj" fmla="val 583"/>
            </a:avLst>
          </a:prstGeom>
          <a:noFill/>
          <a:ln w="12700" cap="flat" cmpd="sng" algn="ctr">
            <a:noFill/>
            <a:prstDash val="sysDot"/>
          </a:ln>
          <a:effectLst/>
        </p:spPr>
        <p:txBody>
          <a:bodyPr lIns="180000" tIns="36000" rIns="108000" bIns="36000" anchor="t"/>
          <a:lstStyle/>
          <a:p>
            <a:pPr marL="88900" indent="-88900" latinLnBrk="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1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Cloud Foundry</a:t>
            </a:r>
            <a:r>
              <a:rPr lang="ko-KR" altLang="en-US" sz="11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를</a:t>
            </a:r>
            <a:r>
              <a:rPr lang="en-US" altLang="ko-KR" sz="11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기반으로 건강관리 서비스 플랫폼인 ‘</a:t>
            </a:r>
            <a:r>
              <a:rPr lang="en-US" altLang="ko-KR" sz="1100" kern="0" dirty="0" err="1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HealthSuite</a:t>
            </a:r>
            <a:r>
              <a:rPr lang="en-US" altLang="ko-KR" sz="11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Digital Platform’</a:t>
            </a:r>
            <a:r>
              <a:rPr lang="ko-KR" altLang="en-US" sz="11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을 개발하여 </a:t>
            </a:r>
            <a:r>
              <a:rPr lang="ko-KR" altLang="en-US" sz="1100" kern="0" dirty="0" err="1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헬스케어</a:t>
            </a:r>
            <a:r>
              <a:rPr lang="ko-KR" altLang="en-US" sz="11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서비스 생태계 구성</a:t>
            </a:r>
          </a:p>
        </p:txBody>
      </p:sp>
      <p:pic>
        <p:nvPicPr>
          <p:cNvPr id="42" name="Picture 2" descr="Philips logo new.sv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87" y="2958737"/>
            <a:ext cx="1495041" cy="27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그룹 42"/>
          <p:cNvGrpSpPr/>
          <p:nvPr/>
        </p:nvGrpSpPr>
        <p:grpSpPr>
          <a:xfrm>
            <a:off x="5245863" y="2773543"/>
            <a:ext cx="4167278" cy="3467681"/>
            <a:chOff x="5241707" y="2731112"/>
            <a:chExt cx="4167278" cy="3467681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1707" y="2731112"/>
              <a:ext cx="4167278" cy="2243255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55155" y="5220136"/>
              <a:ext cx="1366624" cy="978657"/>
            </a:xfrm>
            <a:prstGeom prst="rect">
              <a:avLst/>
            </a:prstGeom>
          </p:spPr>
        </p:pic>
        <p:sp>
          <p:nvSpPr>
            <p:cNvPr id="46" name="모서리가 둥근 직사각형 45"/>
            <p:cNvSpPr/>
            <p:nvPr/>
          </p:nvSpPr>
          <p:spPr>
            <a:xfrm>
              <a:off x="5763880" y="4918226"/>
              <a:ext cx="1470740" cy="218592"/>
            </a:xfrm>
            <a:prstGeom prst="roundRect">
              <a:avLst>
                <a:gd name="adj" fmla="val 20456"/>
              </a:avLst>
            </a:prstGeom>
            <a:solidFill>
              <a:srgbClr val="31859C"/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000" b="1" kern="0" spc="-50" dirty="0" smtClean="0">
                  <a:solidFill>
                    <a:prstClr val="white"/>
                  </a:solidFill>
                  <a:latin typeface="맑은 고딕"/>
                  <a:ea typeface="맑은 고딕"/>
                  <a:cs typeface="Arial" pitchFamily="34" charset="0"/>
                </a:rPr>
                <a:t>Philips Application</a:t>
              </a:r>
              <a:endParaRPr lang="en-US" altLang="ko-KR" sz="1000" b="1" kern="0" dirty="0" smtClean="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7531947" y="4918226"/>
              <a:ext cx="1470740" cy="218592"/>
            </a:xfrm>
            <a:prstGeom prst="roundRect">
              <a:avLst>
                <a:gd name="adj" fmla="val 20456"/>
              </a:avLst>
            </a:prstGeom>
            <a:solidFill>
              <a:srgbClr val="31859C"/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000" b="1" kern="0" spc="-50" dirty="0" smtClean="0">
                  <a:solidFill>
                    <a:prstClr val="white"/>
                  </a:solidFill>
                  <a:latin typeface="맑은 고딕"/>
                  <a:ea typeface="맑은 고딕"/>
                  <a:cs typeface="Arial" pitchFamily="34" charset="0"/>
                </a:rPr>
                <a:t>3rd Patty Application</a:t>
              </a:r>
              <a:endParaRPr lang="en-US" altLang="ko-KR" sz="1000" b="1" kern="0" dirty="0" smtClean="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48" name="왼쪽/오른쪽 화살표 47"/>
            <p:cNvSpPr/>
            <p:nvPr/>
          </p:nvSpPr>
          <p:spPr>
            <a:xfrm>
              <a:off x="5394443" y="4428815"/>
              <a:ext cx="3949062" cy="524860"/>
            </a:xfrm>
            <a:prstGeom prst="leftRightArrow">
              <a:avLst/>
            </a:prstGeom>
            <a:solidFill>
              <a:srgbClr val="002060"/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000" b="1" kern="0" spc="-50" dirty="0" err="1" smtClean="0">
                  <a:solidFill>
                    <a:prstClr val="white">
                      <a:lumMod val="95000"/>
                    </a:prstClr>
                  </a:solidFill>
                  <a:latin typeface="맑은 고딕"/>
                  <a:ea typeface="맑은 고딕"/>
                  <a:cs typeface="Arial" pitchFamily="34" charset="0"/>
                </a:rPr>
                <a:t>HealthSuite</a:t>
              </a:r>
              <a:r>
                <a:rPr lang="en-US" altLang="ko-KR" sz="1000" b="1" kern="0" spc="-50" dirty="0" smtClean="0">
                  <a:solidFill>
                    <a:prstClr val="white">
                      <a:lumMod val="95000"/>
                    </a:prstClr>
                  </a:solidFill>
                  <a:latin typeface="맑은 고딕"/>
                  <a:ea typeface="맑은 고딕"/>
                  <a:cs typeface="Arial" pitchFamily="34" charset="0"/>
                </a:rPr>
                <a:t> Digital Platform</a:t>
              </a:r>
              <a:endParaRPr lang="en-US" altLang="ko-KR" sz="1000" b="1" kern="0" dirty="0" smtClean="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08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3918510" cy="332399"/>
            <a:chOff x="802399" y="1030552"/>
            <a:chExt cx="3918510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3918510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기타 업계 기술 동향 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(1/2)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4114460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보험 사례연구 ▶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Allstate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의 개발 생산성 혁신</a:t>
            </a: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Ⅰ.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글로벌 기술 및 산업 동향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31" name="AutoShape 2"/>
          <p:cNvSpPr>
            <a:spLocks noChangeArrowheads="1"/>
          </p:cNvSpPr>
          <p:nvPr/>
        </p:nvSpPr>
        <p:spPr bwMode="gray">
          <a:xfrm>
            <a:off x="307974" y="1553079"/>
            <a:ext cx="4445215" cy="47922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6350" algn="ctr">
            <a:solidFill>
              <a:sysClr val="window" lastClr="FFFFFF">
                <a:lumMod val="75000"/>
              </a:sysClr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endParaRPr lang="ko-KR" altLang="ko-KR" kern="0" spc="-50" dirty="0">
              <a:solidFill>
                <a:prstClr val="black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32" name="모서리가 둥근 직사각형 31"/>
          <p:cNvSpPr/>
          <p:nvPr/>
        </p:nvSpPr>
        <p:spPr bwMode="gray">
          <a:xfrm>
            <a:off x="307974" y="1538943"/>
            <a:ext cx="4445215" cy="378455"/>
          </a:xfrm>
          <a:prstGeom prst="roundRect">
            <a:avLst>
              <a:gd name="adj" fmla="val 0"/>
            </a:avLst>
          </a:prstGeom>
          <a:solidFill>
            <a:srgbClr val="1F497D">
              <a:lumMod val="20000"/>
              <a:lumOff val="80000"/>
            </a:srgbClr>
          </a:solidFill>
          <a:ln w="6350" algn="ctr">
            <a:solidFill>
              <a:srgbClr val="4BACC6">
                <a:lumMod val="60000"/>
                <a:lumOff val="40000"/>
              </a:srgbClr>
            </a:solidFill>
            <a:round/>
            <a:headEnd/>
            <a:tailEnd/>
          </a:ln>
          <a:effectLst/>
        </p:spPr>
        <p:txBody>
          <a:bodyPr vert="horz" wrap="none" lIns="72000" tIns="72000" rIns="72000" bIns="90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latinLnBrk="0"/>
            <a:r>
              <a:rPr lang="ko-KR" altLang="en-US" sz="1400" b="1" kern="0" spc="-50" dirty="0">
                <a:solidFill>
                  <a:prstClr val="black"/>
                </a:solidFill>
                <a:latin typeface="맑은 고딕"/>
                <a:ea typeface="맑은 고딕"/>
                <a:cs typeface="Arial" pitchFamily="34" charset="0"/>
              </a:rPr>
              <a:t>기업 정보 및 </a:t>
            </a:r>
            <a:r>
              <a:rPr lang="ko-KR" altLang="en-US" sz="1400" b="1" kern="0" spc="-50" dirty="0" smtClean="0">
                <a:solidFill>
                  <a:prstClr val="black"/>
                </a:solidFill>
                <a:latin typeface="맑은 고딕"/>
                <a:ea typeface="맑은 고딕"/>
                <a:cs typeface="Arial" pitchFamily="34" charset="0"/>
              </a:rPr>
              <a:t>플랫폼 도입 성과</a:t>
            </a:r>
            <a:endParaRPr lang="ko-KR" altLang="en-US" sz="1400" b="1" kern="0" spc="-50" dirty="0">
              <a:solidFill>
                <a:prstClr val="black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33" name="AutoShape 2"/>
          <p:cNvSpPr>
            <a:spLocks noChangeArrowheads="1"/>
          </p:cNvSpPr>
          <p:nvPr/>
        </p:nvSpPr>
        <p:spPr bwMode="gray">
          <a:xfrm>
            <a:off x="5152810" y="1553079"/>
            <a:ext cx="4445215" cy="47922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6350" algn="ctr">
            <a:solidFill>
              <a:sysClr val="window" lastClr="FFFFFF">
                <a:lumMod val="75000"/>
              </a:sysClr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endParaRPr lang="ko-KR" altLang="ko-KR" kern="0" spc="-50" dirty="0">
              <a:solidFill>
                <a:prstClr val="black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34" name="모서리가 둥근 직사각형 33"/>
          <p:cNvSpPr/>
          <p:nvPr/>
        </p:nvSpPr>
        <p:spPr bwMode="gray">
          <a:xfrm>
            <a:off x="5152810" y="1538943"/>
            <a:ext cx="4445215" cy="378455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none" lIns="72000" tIns="72000" rIns="72000" bIns="90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latinLnBrk="0">
              <a:defRPr/>
            </a:pPr>
            <a:r>
              <a:rPr lang="ko-KR" altLang="en-US" kern="0" spc="-50" dirty="0" smtClean="0">
                <a:solidFill>
                  <a:prstClr val="white">
                    <a:lumMod val="95000"/>
                  </a:prstClr>
                </a:solidFill>
                <a:latin typeface="맑은 고딕"/>
                <a:ea typeface="맑은 고딕"/>
                <a:cs typeface="Arial" pitchFamily="34" charset="0"/>
              </a:rPr>
              <a:t>도입 성과 및 적용 분야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446947" y="2097160"/>
            <a:ext cx="4167268" cy="1619265"/>
          </a:xfrm>
          <a:prstGeom prst="roundRect">
            <a:avLst>
              <a:gd name="adj" fmla="val 583"/>
            </a:avLst>
          </a:prstGeom>
          <a:gradFill flip="none" rotWithShape="1">
            <a:gsLst>
              <a:gs pos="0">
                <a:sysClr val="window" lastClr="FFFFFF">
                  <a:lumMod val="95000"/>
                </a:sysClr>
              </a:gs>
              <a:gs pos="100000">
                <a:sysClr val="window" lastClr="FFFFFF"/>
              </a:gs>
            </a:gsLst>
            <a:lin ang="5400000" scaled="1"/>
            <a:tileRect/>
          </a:gra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ysDot"/>
          </a:ln>
          <a:effectLst/>
        </p:spPr>
        <p:txBody>
          <a:bodyPr lIns="180000" tIns="36000" rIns="108000" bIns="36000" anchor="ctr"/>
          <a:lstStyle/>
          <a:p>
            <a:pPr eaLnBrk="0" fontAlgn="base" latinLnBrk="0" hangingPunct="0">
              <a:spcBef>
                <a:spcPts val="300"/>
              </a:spcBef>
              <a:spcAft>
                <a:spcPct val="0"/>
              </a:spcAft>
              <a:buClr>
                <a:srgbClr val="7E0000"/>
              </a:buClr>
              <a:defRPr/>
            </a:pPr>
            <a:endParaRPr lang="en-US" altLang="ko-KR" sz="1400" kern="0" spc="-5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5725" indent="-85725" eaLnBrk="0" fontAlgn="base" latinLnBrk="0" hangingPunct="0">
              <a:spcBef>
                <a:spcPts val="300"/>
              </a:spcBef>
              <a:spcAft>
                <a:spcPct val="0"/>
              </a:spcAft>
              <a:buClr>
                <a:srgbClr val="7E0000"/>
              </a:buClr>
              <a:buFont typeface="Arial" charset="0"/>
              <a:buChar char="•"/>
              <a:defRPr/>
            </a:pPr>
            <a:endParaRPr lang="en-US" altLang="ko-KR" sz="1400" kern="0" spc="-5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5725" indent="-85725" eaLnBrk="0" fontAlgn="base" latinLnBrk="0" hangingPunct="0">
              <a:spcBef>
                <a:spcPts val="300"/>
              </a:spcBef>
              <a:spcAft>
                <a:spcPct val="0"/>
              </a:spcAft>
              <a:buClr>
                <a:srgbClr val="7E0000"/>
              </a:buClr>
              <a:buFont typeface="Arial" charset="0"/>
              <a:buChar char="•"/>
              <a:defRPr/>
            </a:pPr>
            <a:endParaRPr lang="en-US" altLang="ko-KR" sz="1400" kern="0" spc="-5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5725" indent="-85725" eaLnBrk="0" fontAlgn="base" latinLnBrk="0" hangingPunct="0">
              <a:spcBef>
                <a:spcPts val="300"/>
              </a:spcBef>
              <a:spcAft>
                <a:spcPct val="0"/>
              </a:spcAft>
              <a:buClr>
                <a:srgbClr val="7E0000"/>
              </a:buClr>
              <a:buFont typeface="Arial" charset="0"/>
              <a:buChar char="•"/>
              <a:defRPr/>
            </a:pPr>
            <a:endParaRPr lang="ko-KR" altLang="en-US" sz="1400" kern="0" spc="-5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446947" y="3850986"/>
            <a:ext cx="4167268" cy="2330212"/>
            <a:chOff x="4892942" y="2614629"/>
            <a:chExt cx="3876247" cy="2216582"/>
          </a:xfrm>
        </p:grpSpPr>
        <p:sp>
          <p:nvSpPr>
            <p:cNvPr id="38" name="모서리가 둥근 직사각형 37"/>
            <p:cNvSpPr/>
            <p:nvPr/>
          </p:nvSpPr>
          <p:spPr>
            <a:xfrm>
              <a:off x="4892942" y="2909914"/>
              <a:ext cx="3876247" cy="1921297"/>
            </a:xfrm>
            <a:prstGeom prst="roundRect">
              <a:avLst>
                <a:gd name="adj" fmla="val 583"/>
              </a:avLst>
            </a:prstGeom>
            <a:gradFill flip="none" rotWithShape="1">
              <a:gsLst>
                <a:gs pos="0">
                  <a:sysClr val="window" lastClr="FFFFFF">
                    <a:lumMod val="95000"/>
                  </a:sysClr>
                </a:gs>
                <a:gs pos="100000">
                  <a:sysClr val="window" lastClr="FFFFFF"/>
                </a:gs>
              </a:gsLst>
              <a:lin ang="5400000" scaled="1"/>
              <a:tileRect/>
            </a:gra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ysDot"/>
            </a:ln>
            <a:effectLst/>
          </p:spPr>
          <p:txBody>
            <a:bodyPr lIns="180000" tIns="36000" rIns="108000" bIns="36000" anchor="ctr"/>
            <a:lstStyle/>
            <a:p>
              <a:pPr marL="88900" indent="-88900" latinLnBrk="0">
                <a:spcBef>
                  <a:spcPts val="6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사용자 경험 개선을 위해 </a:t>
              </a:r>
              <a:r>
                <a:rPr lang="ko-KR" altLang="en-US" sz="1100" kern="0" dirty="0" err="1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재로그인이</a:t>
              </a:r>
              <a:r>
                <a:rPr lang="ko-KR" altLang="en-US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 필요 없는 </a:t>
              </a:r>
              <a:r>
                <a:rPr lang="en-US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UI</a:t>
              </a:r>
              <a:r>
                <a:rPr lang="ko-KR" altLang="en-US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를 실현하면서도 사용자 정보 보안을 유지할 수 있도록 어플리케이션 개발</a:t>
              </a:r>
            </a:p>
            <a:p>
              <a:pPr marL="88900" indent="-88900" latinLnBrk="0">
                <a:spcBef>
                  <a:spcPts val="6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15</a:t>
              </a:r>
              <a:r>
                <a:rPr lang="ko-KR" altLang="en-US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분 이내로 배포 가능한 어플리케이션 개발환경</a:t>
              </a:r>
              <a:r>
                <a:rPr lang="ko-KR" altLang="en-US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으로 기존대비 더욱 신속한 어플리케이션 개발 및 배포 </a:t>
              </a:r>
              <a:r>
                <a:rPr lang="ko-KR" altLang="en-US" sz="1100" kern="0" dirty="0" err="1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싸이클</a:t>
              </a:r>
              <a:r>
                <a:rPr lang="ko-KR" altLang="en-US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 확보</a:t>
              </a:r>
            </a:p>
            <a:p>
              <a:pPr marL="88900" indent="-88900" latinLnBrk="0">
                <a:spcBef>
                  <a:spcPts val="6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어플리케이션 개발 생산성 </a:t>
              </a:r>
              <a:r>
                <a:rPr lang="en-US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350% </a:t>
              </a:r>
              <a:r>
                <a:rPr lang="ko-KR" altLang="en-US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개선</a:t>
              </a:r>
            </a:p>
            <a:p>
              <a:pPr marL="88900" indent="-88900" latinLnBrk="0">
                <a:spcBef>
                  <a:spcPts val="6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하루 </a:t>
              </a:r>
              <a:r>
                <a:rPr lang="en-US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18,000</a:t>
              </a:r>
              <a:r>
                <a:rPr lang="ko-KR" altLang="en-US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건 이상의 고객 상담 및 문의 데이터를 </a:t>
              </a:r>
              <a:r>
                <a:rPr lang="en-US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/>
              </a:r>
              <a:br>
                <a:rPr lang="en-US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</a:br>
              <a:r>
                <a:rPr lang="ko-KR" altLang="en-US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안정성</a:t>
              </a:r>
              <a:r>
                <a:rPr lang="en-US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/</a:t>
              </a:r>
              <a:r>
                <a:rPr lang="ko-KR" altLang="en-US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신속성 있게 처리 가능한 환경 마련</a:t>
              </a:r>
            </a:p>
          </p:txBody>
        </p:sp>
        <p:sp>
          <p:nvSpPr>
            <p:cNvPr id="39" name="직사각형 38"/>
            <p:cNvSpPr/>
            <p:nvPr/>
          </p:nvSpPr>
          <p:spPr bwMode="auto">
            <a:xfrm>
              <a:off x="4892942" y="2614629"/>
              <a:ext cx="3876247" cy="295285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lvl="1" algn="ctr" latinLnBrk="0">
                <a:defRPr/>
              </a:pPr>
              <a:r>
                <a:rPr lang="ko-KR" altLang="en-US" sz="1200" b="1" kern="0" spc="-5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플랫폼 도입 성과</a:t>
              </a:r>
            </a:p>
          </p:txBody>
        </p:sp>
      </p:grpSp>
      <p:sp>
        <p:nvSpPr>
          <p:cNvPr id="40" name="직사각형 39"/>
          <p:cNvSpPr>
            <a:spLocks noChangeArrowheads="1"/>
          </p:cNvSpPr>
          <p:nvPr/>
        </p:nvSpPr>
        <p:spPr bwMode="auto">
          <a:xfrm>
            <a:off x="2230121" y="2405799"/>
            <a:ext cx="2233930" cy="1310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0" tIns="36000" anchor="ctr"/>
          <a:lstStyle/>
          <a:p>
            <a:pPr marL="88900" indent="-8890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100" dirty="0" smtClean="0">
                <a:solidFill>
                  <a:prstClr val="black"/>
                </a:solidFill>
                <a:latin typeface="맑은 고딕"/>
                <a:ea typeface="맑은 고딕"/>
              </a:rPr>
              <a:t>국적 </a:t>
            </a:r>
            <a:r>
              <a:rPr kumimoji="1" lang="en-US" altLang="ko-KR" sz="1100" dirty="0">
                <a:solidFill>
                  <a:prstClr val="black"/>
                </a:solidFill>
                <a:latin typeface="맑은 고딕"/>
                <a:ea typeface="맑은 고딕"/>
              </a:rPr>
              <a:t>: </a:t>
            </a:r>
            <a:r>
              <a:rPr kumimoji="1" lang="ko-KR" altLang="en-US" sz="1100" dirty="0">
                <a:solidFill>
                  <a:prstClr val="black"/>
                </a:solidFill>
                <a:latin typeface="맑은 고딕"/>
                <a:ea typeface="맑은 고딕"/>
              </a:rPr>
              <a:t>미국</a:t>
            </a:r>
          </a:p>
          <a:p>
            <a:pPr marL="88900" indent="-8890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100" dirty="0" smtClean="0">
                <a:solidFill>
                  <a:prstClr val="black"/>
                </a:solidFill>
                <a:latin typeface="맑은 고딕"/>
                <a:ea typeface="맑은 고딕"/>
              </a:rPr>
              <a:t>업종 </a:t>
            </a:r>
            <a:r>
              <a:rPr kumimoji="1" lang="en-US" altLang="ko-KR" sz="1100" dirty="0">
                <a:solidFill>
                  <a:prstClr val="black"/>
                </a:solidFill>
                <a:latin typeface="맑은 고딕"/>
                <a:ea typeface="맑은 고딕"/>
              </a:rPr>
              <a:t>: </a:t>
            </a:r>
            <a:r>
              <a:rPr kumimoji="1" lang="ko-KR" altLang="en-US" sz="1100" dirty="0">
                <a:solidFill>
                  <a:prstClr val="black"/>
                </a:solidFill>
                <a:latin typeface="맑은 고딕"/>
                <a:ea typeface="맑은 고딕"/>
              </a:rPr>
              <a:t>보험</a:t>
            </a:r>
          </a:p>
          <a:p>
            <a:pPr marL="88900" indent="-8890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100" dirty="0" smtClean="0">
                <a:solidFill>
                  <a:prstClr val="black"/>
                </a:solidFill>
                <a:latin typeface="맑은 고딕"/>
                <a:ea typeface="맑은 고딕"/>
              </a:rPr>
              <a:t>매출 </a:t>
            </a:r>
            <a:r>
              <a:rPr kumimoji="1" lang="en-US" altLang="ko-KR" sz="1100" dirty="0">
                <a:solidFill>
                  <a:prstClr val="black"/>
                </a:solidFill>
                <a:latin typeface="맑은 고딕"/>
                <a:ea typeface="맑은 고딕"/>
              </a:rPr>
              <a:t>: 352</a:t>
            </a:r>
            <a:r>
              <a:rPr kumimoji="1" lang="ko-KR" altLang="en-US" sz="1100" dirty="0">
                <a:solidFill>
                  <a:prstClr val="black"/>
                </a:solidFill>
                <a:latin typeface="맑은 고딕"/>
                <a:ea typeface="맑은 고딕"/>
              </a:rPr>
              <a:t>억 달러</a:t>
            </a:r>
          </a:p>
          <a:p>
            <a:pPr marL="88900" indent="-8890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prstClr val="black"/>
                </a:solidFill>
                <a:latin typeface="맑은 고딕"/>
                <a:ea typeface="맑은 고딕"/>
              </a:rPr>
              <a:t>재직인원 </a:t>
            </a:r>
            <a:r>
              <a:rPr kumimoji="1" lang="en-US" altLang="ko-KR" sz="1100" dirty="0">
                <a:solidFill>
                  <a:prstClr val="black"/>
                </a:solidFill>
                <a:latin typeface="맑은 고딕"/>
                <a:ea typeface="맑은 고딕"/>
              </a:rPr>
              <a:t>: 40,200</a:t>
            </a:r>
            <a:r>
              <a:rPr kumimoji="1" lang="ko-KR" altLang="en-US" sz="1100" dirty="0">
                <a:solidFill>
                  <a:prstClr val="black"/>
                </a:solidFill>
                <a:latin typeface="맑은 고딕"/>
                <a:ea typeface="맑은 고딕"/>
              </a:rPr>
              <a:t>명</a:t>
            </a:r>
          </a:p>
        </p:txBody>
      </p:sp>
      <p:sp>
        <p:nvSpPr>
          <p:cNvPr id="41" name="직사각형 40"/>
          <p:cNvSpPr/>
          <p:nvPr/>
        </p:nvSpPr>
        <p:spPr bwMode="auto">
          <a:xfrm>
            <a:off x="446947" y="2081240"/>
            <a:ext cx="4167268" cy="310423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lvl="1" algn="ctr" latinLnBrk="0">
              <a:defRPr/>
            </a:pPr>
            <a:r>
              <a:rPr lang="ko-KR" altLang="en-US" sz="1200" b="1" kern="0" spc="-50" dirty="0" smtClean="0">
                <a:solidFill>
                  <a:prstClr val="black"/>
                </a:solidFill>
                <a:latin typeface="맑은 고딕"/>
                <a:ea typeface="맑은 고딕"/>
              </a:rPr>
              <a:t>기업 정보</a:t>
            </a:r>
          </a:p>
        </p:txBody>
      </p:sp>
      <p:sp>
        <p:nvSpPr>
          <p:cNvPr id="42" name="모서리가 둥근 직사각형 41"/>
          <p:cNvSpPr/>
          <p:nvPr/>
        </p:nvSpPr>
        <p:spPr bwMode="gray">
          <a:xfrm>
            <a:off x="5152809" y="1538942"/>
            <a:ext cx="4445215" cy="37845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4DABF5"/>
              </a:gs>
              <a:gs pos="47000">
                <a:srgbClr val="0173D4"/>
              </a:gs>
              <a:gs pos="100000">
                <a:srgbClr val="0048AC"/>
              </a:gs>
            </a:gsLst>
            <a:lin ang="2700000" scaled="1"/>
          </a:gradFill>
          <a:ln w="6350" algn="ctr">
            <a:solidFill>
              <a:srgbClr val="0173D4"/>
            </a:solidFill>
            <a:round/>
            <a:headEnd/>
            <a:tailEnd/>
          </a:ln>
          <a:effectLst/>
        </p:spPr>
        <p:txBody>
          <a:bodyPr vert="horz" wrap="none" lIns="72000" tIns="72000" rIns="72000" bIns="90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latinLnBrk="0"/>
            <a:r>
              <a:rPr lang="en-US" altLang="ko-KR" sz="1400" b="1" kern="0" spc="-50" dirty="0">
                <a:solidFill>
                  <a:prstClr val="white">
                    <a:lumMod val="95000"/>
                  </a:prstClr>
                </a:solidFill>
                <a:latin typeface="맑은 고딕"/>
                <a:ea typeface="맑은 고딕"/>
                <a:cs typeface="Arial" pitchFamily="34" charset="0"/>
              </a:rPr>
              <a:t>Allstate </a:t>
            </a:r>
            <a:r>
              <a:rPr lang="en-US" altLang="ko-KR" sz="1400" b="1" kern="0" spc="-50" dirty="0" smtClean="0">
                <a:solidFill>
                  <a:prstClr val="white">
                    <a:lumMod val="95000"/>
                  </a:prstClr>
                </a:solidFill>
                <a:latin typeface="맑은 고딕"/>
                <a:ea typeface="맑은 고딕"/>
                <a:cs typeface="Arial" pitchFamily="34" charset="0"/>
              </a:rPr>
              <a:t>Platform </a:t>
            </a:r>
            <a:r>
              <a:rPr lang="ko-KR" altLang="en-US" sz="1400" b="1" kern="0" spc="-50" dirty="0" smtClean="0">
                <a:solidFill>
                  <a:prstClr val="white">
                    <a:lumMod val="95000"/>
                  </a:prstClr>
                </a:solidFill>
                <a:latin typeface="맑은 고딕"/>
                <a:ea typeface="맑은 고딕"/>
                <a:cs typeface="Arial" pitchFamily="34" charset="0"/>
              </a:rPr>
              <a:t>개요</a:t>
            </a:r>
            <a:endParaRPr lang="ko-KR" altLang="en-US" sz="1400" b="1" kern="0" spc="-50" dirty="0">
              <a:solidFill>
                <a:prstClr val="white">
                  <a:lumMod val="95000"/>
                </a:prstClr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285432" y="2106109"/>
            <a:ext cx="4167268" cy="1152042"/>
          </a:xfrm>
          <a:prstGeom prst="roundRect">
            <a:avLst>
              <a:gd name="adj" fmla="val 583"/>
            </a:avLst>
          </a:prstGeom>
          <a:noFill/>
          <a:ln w="12700" cap="flat" cmpd="sng" algn="ctr">
            <a:noFill/>
            <a:prstDash val="sysDot"/>
          </a:ln>
          <a:effectLst/>
        </p:spPr>
        <p:txBody>
          <a:bodyPr lIns="180000" tIns="36000" rIns="108000" bIns="36000" anchor="t"/>
          <a:lstStyle/>
          <a:p>
            <a:pPr marL="88900" indent="-88900" latinLnBrk="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1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자사 보험 가입 고객용 어플리케이션 개발 및 배포에 </a:t>
            </a:r>
            <a:r>
              <a:rPr lang="en-US" altLang="ko-KR" sz="11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1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1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Cloud Foundry </a:t>
            </a:r>
            <a:r>
              <a:rPr lang="ko-KR" altLang="en-US" sz="11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플랫폼 적용</a:t>
            </a: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93" y="2559850"/>
            <a:ext cx="1324992" cy="1020692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5221232" y="2674826"/>
            <a:ext cx="2194832" cy="276999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 latinLnBrk="0">
              <a:defRPr/>
            </a:pPr>
            <a:r>
              <a:rPr lang="en-US" altLang="ko-KR" sz="1200" b="1" u="sng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Allstate</a:t>
            </a:r>
            <a:r>
              <a:rPr lang="ko-KR" altLang="en-US" sz="1200" b="1" u="sng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에서 결성한 </a:t>
            </a:r>
          </a:p>
          <a:p>
            <a:pPr algn="ctr" latinLnBrk="0">
              <a:defRPr/>
            </a:pPr>
            <a:r>
              <a:rPr lang="ko-KR" altLang="en-US" sz="1200" b="1" u="sng" kern="0" dirty="0" err="1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개발자팀</a:t>
            </a:r>
            <a:r>
              <a:rPr lang="ko-KR" altLang="en-US" sz="1200" b="1" u="sng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u="sng" kern="0" dirty="0" err="1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CompoZed</a:t>
            </a:r>
            <a:endParaRPr lang="en-US" altLang="ko-KR" sz="1200" b="1" u="sng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7140261" y="4491219"/>
            <a:ext cx="2194832" cy="46166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 latinLnBrk="0">
              <a:defRPr/>
            </a:pPr>
            <a:r>
              <a:rPr lang="en-US" altLang="ko-KR" sz="1200" b="1" u="sng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Cloud Foundry </a:t>
            </a:r>
            <a:r>
              <a:rPr lang="ko-KR" altLang="en-US" sz="1200" b="1" u="sng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기반의 </a:t>
            </a:r>
          </a:p>
          <a:p>
            <a:pPr algn="ctr" latinLnBrk="0">
              <a:defRPr/>
            </a:pPr>
            <a:r>
              <a:rPr lang="ko-KR" altLang="en-US" sz="1200" b="1" u="sng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고객 보험 관리 어플리케이션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088" y="3067512"/>
            <a:ext cx="1345634" cy="1345634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2"/>
          <a:stretch/>
        </p:blipFill>
        <p:spPr>
          <a:xfrm>
            <a:off x="7218842" y="4981596"/>
            <a:ext cx="2052608" cy="1224773"/>
          </a:xfrm>
          <a:prstGeom prst="rect">
            <a:avLst/>
          </a:prstGeom>
        </p:spPr>
      </p:pic>
      <p:sp>
        <p:nvSpPr>
          <p:cNvPr id="49" name="굽은 화살표 48"/>
          <p:cNvSpPr/>
          <p:nvPr/>
        </p:nvSpPr>
        <p:spPr>
          <a:xfrm flipV="1">
            <a:off x="6018928" y="4450024"/>
            <a:ext cx="1046070" cy="971638"/>
          </a:xfrm>
          <a:prstGeom prst="bentArrow">
            <a:avLst/>
          </a:prstGeom>
          <a:solidFill>
            <a:sysClr val="window" lastClr="FFFFFF">
              <a:lumMod val="65000"/>
            </a:sysClr>
          </a:solidFill>
          <a:ln w="635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algn="ctr" latinLnBrk="0">
              <a:defRPr/>
            </a:pPr>
            <a:endParaRPr lang="ko-KR" altLang="en-US" sz="1000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굽은 화살표 49"/>
          <p:cNvSpPr/>
          <p:nvPr/>
        </p:nvSpPr>
        <p:spPr>
          <a:xfrm rot="5400000">
            <a:off x="7029615" y="3475973"/>
            <a:ext cx="1046070" cy="971638"/>
          </a:xfrm>
          <a:prstGeom prst="bentArrow">
            <a:avLst/>
          </a:prstGeom>
          <a:solidFill>
            <a:sysClr val="window" lastClr="FFFFFF">
              <a:lumMod val="65000"/>
            </a:sysClr>
          </a:solidFill>
          <a:ln w="635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algn="ctr" latinLnBrk="0">
              <a:defRPr/>
            </a:pPr>
            <a:endParaRPr lang="ko-KR" altLang="en-US" sz="1000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932500" y="3511644"/>
            <a:ext cx="1635675" cy="440941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latinLnBrk="0">
              <a:defRPr/>
            </a:pPr>
            <a:r>
              <a:rPr lang="en-US" altLang="ko-KR" sz="1200" b="1" kern="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en-US" sz="1200" b="1" kern="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분 이내에</a:t>
            </a:r>
            <a:endParaRPr lang="en-US" altLang="ko-KR" sz="1200" b="1" kern="0" dirty="0" smtClean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  <a:p>
            <a:pPr latinLnBrk="0">
              <a:defRPr/>
            </a:pPr>
            <a:r>
              <a:rPr lang="ko-KR" altLang="en-US" sz="1200" b="1" kern="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어플리케이션 배포</a:t>
            </a:r>
            <a:endParaRPr lang="en-US" altLang="ko-KR" sz="1200" b="1" kern="0" dirty="0" smtClean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15165" y="5415345"/>
            <a:ext cx="1635675" cy="440941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r" latinLnBrk="0">
              <a:defRPr/>
            </a:pPr>
            <a:r>
              <a:rPr lang="ko-KR" altLang="en-US" sz="1200" b="1" kern="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어플리케이션 개발</a:t>
            </a:r>
            <a:endParaRPr lang="en-US" altLang="ko-KR" sz="1200" b="1" kern="0" dirty="0" smtClean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r" latinLnBrk="0">
              <a:defRPr/>
            </a:pPr>
            <a:r>
              <a:rPr lang="ko-KR" altLang="en-US" sz="1200" b="1" kern="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생산성 </a:t>
            </a:r>
            <a:r>
              <a:rPr lang="en-US" altLang="ko-KR" sz="1200" b="1" kern="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350% </a:t>
            </a:r>
            <a:r>
              <a:rPr lang="ko-KR" altLang="en-US" sz="1200" b="1" kern="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향상</a:t>
            </a:r>
            <a:endParaRPr lang="en-US" altLang="ko-KR" sz="1200" b="1" kern="0" dirty="0" smtClean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901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88504" y="512676"/>
            <a:ext cx="8856984" cy="530145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>
              <a:spcBef>
                <a:spcPts val="300"/>
              </a:spcBef>
            </a:pP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목   차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1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. </a:t>
            </a:r>
            <a:r>
              <a:rPr lang="ko-KR" alt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클라우드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산업 개요</a:t>
            </a:r>
            <a:endParaRPr lang="en-US" altLang="ko-KR" sz="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2. </a:t>
            </a:r>
            <a:r>
              <a:rPr lang="ko-KR" altLang="en-US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클라우드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 컴퓨팅</a:t>
            </a:r>
            <a:endParaRPr lang="en-US" altLang="ko-KR" sz="2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  <a:p>
            <a:pPr marL="601200" lvl="1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ko-KR" alt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클라우드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컴퓨팅 개념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  <a:p>
            <a:pPr marL="601200" lvl="1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Trend</a:t>
            </a:r>
          </a:p>
          <a:p>
            <a:pPr marL="601200" lvl="1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Background</a:t>
            </a:r>
          </a:p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3. Kubernetes</a:t>
            </a:r>
          </a:p>
          <a:p>
            <a:pPr marL="601200" lvl="1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Docker</a:t>
            </a:r>
          </a:p>
          <a:p>
            <a:pPr marL="601200" lvl="1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Container Orchestration</a:t>
            </a:r>
          </a:p>
          <a:p>
            <a:pPr marL="601200" lvl="1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Kubernetes</a:t>
            </a:r>
          </a:p>
          <a:p>
            <a:pPr marL="601200" lvl="1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endParaRPr lang="en-US" altLang="ko-KR" sz="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4. Cloud Native</a:t>
            </a:r>
          </a:p>
          <a:p>
            <a:pPr marL="601200" lvl="1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Cloud Native Design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  <a:p>
            <a:pPr marL="601200" lvl="1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Microservices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  <a:p>
            <a:pPr marL="601200" lvl="1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Spring Cloud</a:t>
            </a:r>
          </a:p>
          <a:p>
            <a:pPr marL="601200" lvl="1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App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전환 시 고려사항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5. POC 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진행 사항</a:t>
            </a:r>
            <a:endParaRPr lang="en-US" altLang="ko-KR" sz="2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3363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3918510" cy="332399"/>
            <a:chOff x="802399" y="1030552"/>
            <a:chExt cx="3918510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3918510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기타 업계 기술 동향 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(2/2)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6527108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전자상거래 사례연구 ▶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Rakuten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의 기업 경쟁력 강화를 위한 플랫폼 혁신</a:t>
            </a: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Ⅰ.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글로벌 기술 및 산업 동향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27" name="AutoShape 2"/>
          <p:cNvSpPr>
            <a:spLocks noChangeArrowheads="1"/>
          </p:cNvSpPr>
          <p:nvPr/>
        </p:nvSpPr>
        <p:spPr bwMode="gray">
          <a:xfrm>
            <a:off x="307974" y="1553079"/>
            <a:ext cx="4445215" cy="47922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6350" algn="ctr">
            <a:solidFill>
              <a:sysClr val="window" lastClr="FFFFFF">
                <a:lumMod val="75000"/>
              </a:sysClr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endParaRPr lang="ko-KR" altLang="ko-KR" kern="0" spc="-50" dirty="0">
              <a:solidFill>
                <a:prstClr val="black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28" name="모서리가 둥근 직사각형 27"/>
          <p:cNvSpPr/>
          <p:nvPr/>
        </p:nvSpPr>
        <p:spPr bwMode="gray">
          <a:xfrm>
            <a:off x="307974" y="1538943"/>
            <a:ext cx="4445215" cy="378455"/>
          </a:xfrm>
          <a:prstGeom prst="roundRect">
            <a:avLst>
              <a:gd name="adj" fmla="val 0"/>
            </a:avLst>
          </a:prstGeom>
          <a:solidFill>
            <a:srgbClr val="1F497D">
              <a:lumMod val="20000"/>
              <a:lumOff val="80000"/>
            </a:srgbClr>
          </a:solidFill>
          <a:ln w="6350" algn="ctr">
            <a:solidFill>
              <a:srgbClr val="4BACC6">
                <a:lumMod val="60000"/>
                <a:lumOff val="40000"/>
              </a:srgbClr>
            </a:solidFill>
            <a:round/>
            <a:headEnd/>
            <a:tailEnd/>
          </a:ln>
          <a:effectLst/>
        </p:spPr>
        <p:txBody>
          <a:bodyPr vert="horz" wrap="none" lIns="72000" tIns="72000" rIns="72000" bIns="90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latinLnBrk="0"/>
            <a:r>
              <a:rPr lang="ko-KR" altLang="en-US" sz="1400" b="1" kern="0" spc="-50" dirty="0">
                <a:solidFill>
                  <a:prstClr val="black"/>
                </a:solidFill>
                <a:latin typeface="맑은 고딕"/>
                <a:ea typeface="맑은 고딕"/>
                <a:cs typeface="Arial" pitchFamily="34" charset="0"/>
              </a:rPr>
              <a:t>기업 정보 및 </a:t>
            </a:r>
            <a:r>
              <a:rPr lang="ko-KR" altLang="en-US" sz="1400" b="1" kern="0" spc="-50" dirty="0" smtClean="0">
                <a:solidFill>
                  <a:prstClr val="black"/>
                </a:solidFill>
                <a:latin typeface="맑은 고딕"/>
                <a:ea typeface="맑은 고딕"/>
                <a:cs typeface="Arial" pitchFamily="34" charset="0"/>
              </a:rPr>
              <a:t>플랫폼 도입 성과</a:t>
            </a:r>
            <a:endParaRPr lang="ko-KR" altLang="en-US" sz="1400" b="1" kern="0" spc="-50" dirty="0">
              <a:solidFill>
                <a:prstClr val="black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29" name="AutoShape 2"/>
          <p:cNvSpPr>
            <a:spLocks noChangeArrowheads="1"/>
          </p:cNvSpPr>
          <p:nvPr/>
        </p:nvSpPr>
        <p:spPr bwMode="gray">
          <a:xfrm>
            <a:off x="5152810" y="1553079"/>
            <a:ext cx="4445215" cy="47922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6350" algn="ctr">
            <a:solidFill>
              <a:sysClr val="window" lastClr="FFFFFF">
                <a:lumMod val="75000"/>
              </a:sysClr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endParaRPr lang="ko-KR" altLang="ko-KR" kern="0" spc="-50" dirty="0">
              <a:solidFill>
                <a:prstClr val="black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30" name="모서리가 둥근 직사각형 29"/>
          <p:cNvSpPr/>
          <p:nvPr/>
        </p:nvSpPr>
        <p:spPr bwMode="gray">
          <a:xfrm>
            <a:off x="5152810" y="1538943"/>
            <a:ext cx="4445215" cy="378455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none" lIns="72000" tIns="72000" rIns="72000" bIns="90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latinLnBrk="0">
              <a:defRPr/>
            </a:pPr>
            <a:r>
              <a:rPr lang="ko-KR" altLang="en-US" kern="0" spc="-50" dirty="0" smtClean="0">
                <a:solidFill>
                  <a:prstClr val="white">
                    <a:lumMod val="95000"/>
                  </a:prstClr>
                </a:solidFill>
                <a:latin typeface="맑은 고딕"/>
                <a:ea typeface="맑은 고딕"/>
                <a:cs typeface="Arial" pitchFamily="34" charset="0"/>
              </a:rPr>
              <a:t>도입 성과 및 적용 분야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446947" y="2097160"/>
            <a:ext cx="4167268" cy="1619265"/>
          </a:xfrm>
          <a:prstGeom prst="roundRect">
            <a:avLst>
              <a:gd name="adj" fmla="val 583"/>
            </a:avLst>
          </a:prstGeom>
          <a:gradFill flip="none" rotWithShape="1">
            <a:gsLst>
              <a:gs pos="0">
                <a:sysClr val="window" lastClr="FFFFFF">
                  <a:lumMod val="95000"/>
                </a:sysClr>
              </a:gs>
              <a:gs pos="100000">
                <a:sysClr val="window" lastClr="FFFFFF"/>
              </a:gs>
            </a:gsLst>
            <a:lin ang="5400000" scaled="1"/>
            <a:tileRect/>
          </a:gra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ysDot"/>
          </a:ln>
          <a:effectLst/>
        </p:spPr>
        <p:txBody>
          <a:bodyPr lIns="180000" tIns="36000" rIns="108000" bIns="36000" anchor="ctr"/>
          <a:lstStyle/>
          <a:p>
            <a:pPr eaLnBrk="0" fontAlgn="base" latinLnBrk="0" hangingPunct="0">
              <a:spcBef>
                <a:spcPts val="300"/>
              </a:spcBef>
              <a:spcAft>
                <a:spcPct val="0"/>
              </a:spcAft>
              <a:buClr>
                <a:srgbClr val="7E0000"/>
              </a:buClr>
              <a:defRPr/>
            </a:pPr>
            <a:endParaRPr lang="en-US" altLang="ko-KR" sz="1400" kern="0" spc="-5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5725" indent="-85725" eaLnBrk="0" fontAlgn="base" latinLnBrk="0" hangingPunct="0">
              <a:spcBef>
                <a:spcPts val="300"/>
              </a:spcBef>
              <a:spcAft>
                <a:spcPct val="0"/>
              </a:spcAft>
              <a:buClr>
                <a:srgbClr val="7E0000"/>
              </a:buClr>
              <a:buFont typeface="Arial" charset="0"/>
              <a:buChar char="•"/>
              <a:defRPr/>
            </a:pPr>
            <a:endParaRPr lang="en-US" altLang="ko-KR" sz="1400" kern="0" spc="-5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5725" indent="-85725" eaLnBrk="0" fontAlgn="base" latinLnBrk="0" hangingPunct="0">
              <a:spcBef>
                <a:spcPts val="300"/>
              </a:spcBef>
              <a:spcAft>
                <a:spcPct val="0"/>
              </a:spcAft>
              <a:buClr>
                <a:srgbClr val="7E0000"/>
              </a:buClr>
              <a:buFont typeface="Arial" charset="0"/>
              <a:buChar char="•"/>
              <a:defRPr/>
            </a:pPr>
            <a:endParaRPr lang="en-US" altLang="ko-KR" sz="1400" kern="0" spc="-5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5725" indent="-85725" eaLnBrk="0" fontAlgn="base" latinLnBrk="0" hangingPunct="0">
              <a:spcBef>
                <a:spcPts val="300"/>
              </a:spcBef>
              <a:spcAft>
                <a:spcPct val="0"/>
              </a:spcAft>
              <a:buClr>
                <a:srgbClr val="7E0000"/>
              </a:buClr>
              <a:buFont typeface="Arial" charset="0"/>
              <a:buChar char="•"/>
              <a:defRPr/>
            </a:pPr>
            <a:endParaRPr lang="ko-KR" altLang="en-US" sz="1400" kern="0" spc="-5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446947" y="3850986"/>
            <a:ext cx="4167268" cy="2330212"/>
            <a:chOff x="4892942" y="2614629"/>
            <a:chExt cx="3876247" cy="2216582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4892942" y="2909914"/>
              <a:ext cx="3876247" cy="1921297"/>
            </a:xfrm>
            <a:prstGeom prst="roundRect">
              <a:avLst>
                <a:gd name="adj" fmla="val 583"/>
              </a:avLst>
            </a:prstGeom>
            <a:gradFill flip="none" rotWithShape="1">
              <a:gsLst>
                <a:gs pos="0">
                  <a:sysClr val="window" lastClr="FFFFFF">
                    <a:lumMod val="95000"/>
                  </a:sysClr>
                </a:gs>
                <a:gs pos="100000">
                  <a:sysClr val="window" lastClr="FFFFFF"/>
                </a:gs>
              </a:gsLst>
              <a:lin ang="5400000" scaled="1"/>
              <a:tileRect/>
            </a:gra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ysDot"/>
            </a:ln>
            <a:effectLst/>
          </p:spPr>
          <p:txBody>
            <a:bodyPr lIns="180000" tIns="36000" rIns="108000" bIns="36000" anchor="ctr"/>
            <a:lstStyle/>
            <a:p>
              <a:pPr marL="88900" indent="-88900" latinLnBrk="0">
                <a:spcBef>
                  <a:spcPts val="6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일본 내 웹사이트 방문자 수 </a:t>
              </a:r>
              <a:r>
                <a:rPr lang="en-US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1</a:t>
              </a:r>
              <a:r>
                <a:rPr lang="ko-KR" altLang="en-US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위</a:t>
              </a:r>
              <a:r>
                <a:rPr lang="en-US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, </a:t>
              </a:r>
              <a:r>
                <a:rPr lang="ko-KR" altLang="en-US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전세계 </a:t>
              </a:r>
              <a:r>
                <a:rPr lang="en-US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15</a:t>
              </a:r>
              <a:r>
                <a:rPr lang="ko-KR" altLang="en-US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위 달성</a:t>
              </a:r>
            </a:p>
            <a:p>
              <a:pPr marL="88900" indent="-88900" latinLnBrk="0">
                <a:spcBef>
                  <a:spcPts val="6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100" kern="0" dirty="0" err="1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웹페이지</a:t>
              </a:r>
              <a:r>
                <a:rPr lang="ko-KR" altLang="en-US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 조회 수 매달 </a:t>
              </a:r>
              <a:r>
                <a:rPr lang="en-US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681</a:t>
              </a:r>
              <a:r>
                <a:rPr lang="ko-KR" altLang="en-US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억 건</a:t>
              </a:r>
              <a:r>
                <a:rPr lang="en-US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, </a:t>
              </a:r>
              <a:r>
                <a:rPr lang="ko-KR" altLang="en-US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방문자 </a:t>
              </a:r>
              <a:r>
                <a:rPr lang="en-US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2</a:t>
              </a:r>
              <a:r>
                <a:rPr lang="ko-KR" altLang="en-US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억 </a:t>
              </a:r>
              <a:r>
                <a:rPr lang="en-US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7300</a:t>
              </a:r>
              <a:r>
                <a:rPr lang="ko-KR" altLang="en-US" sz="1100" kern="0" dirty="0" err="1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만명</a:t>
              </a:r>
              <a:r>
                <a:rPr lang="ko-KR" altLang="en-US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 </a:t>
              </a:r>
            </a:p>
            <a:p>
              <a:pPr marL="88900" indent="-88900" latinLnBrk="0">
                <a:spcBef>
                  <a:spcPts val="6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개발자가 개발환경을 자유롭게 구성할 수 있고</a:t>
              </a:r>
              <a:r>
                <a:rPr lang="en-US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, </a:t>
              </a:r>
              <a:br>
                <a:rPr lang="en-US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</a:br>
              <a:r>
                <a:rPr lang="ko-KR" altLang="en-US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어플리케이션의 쉬운 배포와  자동 확장을 지원하는 플랫폼</a:t>
              </a:r>
              <a:r>
                <a:rPr lang="ko-KR" altLang="en-US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을 갖춰</a:t>
              </a:r>
              <a:r>
                <a:rPr lang="en-US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 </a:t>
              </a:r>
              <a:r>
                <a:rPr lang="ko-KR" altLang="en-US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기업경쟁력 강화</a:t>
              </a:r>
            </a:p>
            <a:p>
              <a:pPr marL="88900" indent="-88900" latinLnBrk="0">
                <a:spcBef>
                  <a:spcPts val="6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운영 자동화를 통한 운영 비용 </a:t>
              </a:r>
              <a:r>
                <a:rPr lang="en-US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90% </a:t>
              </a:r>
              <a:r>
                <a:rPr lang="ko-KR" altLang="en-US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절감</a:t>
              </a:r>
              <a:r>
                <a:rPr lang="en-US" altLang="ko-KR" sz="1100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 </a:t>
              </a:r>
            </a:p>
          </p:txBody>
        </p:sp>
        <p:sp>
          <p:nvSpPr>
            <p:cNvPr id="34" name="직사각형 33"/>
            <p:cNvSpPr/>
            <p:nvPr/>
          </p:nvSpPr>
          <p:spPr bwMode="auto">
            <a:xfrm>
              <a:off x="4892942" y="2614629"/>
              <a:ext cx="3876247" cy="295285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lvl="1" algn="ctr" latinLnBrk="0">
                <a:defRPr/>
              </a:pPr>
              <a:r>
                <a:rPr lang="ko-KR" altLang="en-US" sz="1200" b="1" kern="0" spc="-5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플랫폼 도입 성과</a:t>
              </a:r>
            </a:p>
          </p:txBody>
        </p:sp>
      </p:grpSp>
      <p:sp>
        <p:nvSpPr>
          <p:cNvPr id="36" name="직사각형 35"/>
          <p:cNvSpPr>
            <a:spLocks noChangeArrowheads="1"/>
          </p:cNvSpPr>
          <p:nvPr/>
        </p:nvSpPr>
        <p:spPr bwMode="auto">
          <a:xfrm>
            <a:off x="2230121" y="2405799"/>
            <a:ext cx="2233930" cy="1310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0" tIns="36000" anchor="ctr"/>
          <a:lstStyle/>
          <a:p>
            <a:pPr marL="88900" indent="-8890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100" dirty="0" smtClean="0">
                <a:solidFill>
                  <a:prstClr val="black"/>
                </a:solidFill>
                <a:latin typeface="맑은 고딕"/>
                <a:ea typeface="맑은 고딕"/>
              </a:rPr>
              <a:t>국적 </a:t>
            </a:r>
            <a:r>
              <a:rPr kumimoji="1" lang="en-US" altLang="ko-KR" sz="1100" dirty="0">
                <a:solidFill>
                  <a:prstClr val="black"/>
                </a:solidFill>
                <a:latin typeface="맑은 고딕"/>
                <a:ea typeface="맑은 고딕"/>
              </a:rPr>
              <a:t>: </a:t>
            </a:r>
            <a:r>
              <a:rPr kumimoji="1" lang="ko-KR" altLang="en-US" sz="1100" dirty="0">
                <a:solidFill>
                  <a:prstClr val="black"/>
                </a:solidFill>
                <a:latin typeface="맑은 고딕"/>
                <a:ea typeface="맑은 고딕"/>
              </a:rPr>
              <a:t>일본</a:t>
            </a:r>
          </a:p>
          <a:p>
            <a:pPr marL="88900" indent="-8890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100" dirty="0" smtClean="0">
                <a:solidFill>
                  <a:prstClr val="black"/>
                </a:solidFill>
                <a:latin typeface="맑은 고딕"/>
                <a:ea typeface="맑은 고딕"/>
              </a:rPr>
              <a:t>업종 </a:t>
            </a:r>
            <a:r>
              <a:rPr kumimoji="1" lang="en-US" altLang="ko-KR" sz="1100" dirty="0">
                <a:solidFill>
                  <a:prstClr val="black"/>
                </a:solidFill>
                <a:latin typeface="맑은 고딕"/>
                <a:ea typeface="맑은 고딕"/>
              </a:rPr>
              <a:t>: </a:t>
            </a:r>
            <a:r>
              <a:rPr kumimoji="1" lang="ko-KR" altLang="en-US" sz="1100" dirty="0">
                <a:solidFill>
                  <a:prstClr val="black"/>
                </a:solidFill>
                <a:latin typeface="맑은 고딕"/>
                <a:ea typeface="맑은 고딕"/>
              </a:rPr>
              <a:t>인터넷 서비스</a:t>
            </a:r>
          </a:p>
          <a:p>
            <a:pPr marL="88900" indent="-8890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100" dirty="0" smtClean="0">
                <a:solidFill>
                  <a:prstClr val="black"/>
                </a:solidFill>
                <a:latin typeface="맑은 고딕"/>
                <a:ea typeface="맑은 고딕"/>
              </a:rPr>
              <a:t>매출 </a:t>
            </a:r>
            <a:r>
              <a:rPr kumimoji="1" lang="en-US" altLang="ko-KR" sz="1100" dirty="0">
                <a:solidFill>
                  <a:prstClr val="black"/>
                </a:solidFill>
                <a:latin typeface="맑은 고딕"/>
                <a:ea typeface="맑은 고딕"/>
              </a:rPr>
              <a:t>: 7,135</a:t>
            </a:r>
            <a:r>
              <a:rPr kumimoji="1" lang="ko-KR" altLang="en-US" sz="1100" dirty="0">
                <a:solidFill>
                  <a:prstClr val="black"/>
                </a:solidFill>
                <a:latin typeface="맑은 고딕"/>
                <a:ea typeface="맑은 고딕"/>
              </a:rPr>
              <a:t>억 엔</a:t>
            </a:r>
          </a:p>
          <a:p>
            <a:pPr marL="88900" indent="-8890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prstClr val="black"/>
                </a:solidFill>
                <a:latin typeface="맑은 고딕"/>
                <a:ea typeface="맑은 고딕"/>
              </a:rPr>
              <a:t>재직인원 </a:t>
            </a:r>
            <a:r>
              <a:rPr kumimoji="1" lang="en-US" altLang="ko-KR" sz="1100" dirty="0">
                <a:solidFill>
                  <a:prstClr val="black"/>
                </a:solidFill>
                <a:latin typeface="맑은 고딕"/>
                <a:ea typeface="맑은 고딕"/>
              </a:rPr>
              <a:t>: 13,762</a:t>
            </a:r>
            <a:r>
              <a:rPr kumimoji="1" lang="ko-KR" altLang="en-US" sz="1100" dirty="0">
                <a:solidFill>
                  <a:prstClr val="black"/>
                </a:solidFill>
                <a:latin typeface="맑은 고딕"/>
                <a:ea typeface="맑은 고딕"/>
              </a:rPr>
              <a:t>명</a:t>
            </a:r>
          </a:p>
        </p:txBody>
      </p:sp>
      <p:sp>
        <p:nvSpPr>
          <p:cNvPr id="37" name="직사각형 36"/>
          <p:cNvSpPr/>
          <p:nvPr/>
        </p:nvSpPr>
        <p:spPr bwMode="auto">
          <a:xfrm>
            <a:off x="446947" y="2081240"/>
            <a:ext cx="4167268" cy="310423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lvl="1" algn="ctr" latinLnBrk="0">
              <a:defRPr/>
            </a:pPr>
            <a:r>
              <a:rPr lang="ko-KR" altLang="en-US" sz="1200" b="1" kern="0" spc="-50" dirty="0" smtClean="0">
                <a:solidFill>
                  <a:prstClr val="black"/>
                </a:solidFill>
                <a:latin typeface="맑은 고딕"/>
                <a:ea typeface="맑은 고딕"/>
              </a:rPr>
              <a:t>기업 정보</a:t>
            </a:r>
          </a:p>
        </p:txBody>
      </p:sp>
      <p:sp>
        <p:nvSpPr>
          <p:cNvPr id="38" name="모서리가 둥근 직사각형 37"/>
          <p:cNvSpPr/>
          <p:nvPr/>
        </p:nvSpPr>
        <p:spPr bwMode="gray">
          <a:xfrm>
            <a:off x="5152809" y="1538942"/>
            <a:ext cx="4445215" cy="37845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4DABF5"/>
              </a:gs>
              <a:gs pos="47000">
                <a:srgbClr val="0173D4"/>
              </a:gs>
              <a:gs pos="100000">
                <a:srgbClr val="0048AC"/>
              </a:gs>
            </a:gsLst>
            <a:lin ang="2700000" scaled="1"/>
          </a:gradFill>
          <a:ln w="6350" algn="ctr">
            <a:solidFill>
              <a:srgbClr val="0173D4"/>
            </a:solidFill>
            <a:round/>
            <a:headEnd/>
            <a:tailEnd/>
          </a:ln>
          <a:effectLst/>
        </p:spPr>
        <p:txBody>
          <a:bodyPr vert="horz" wrap="none" lIns="72000" tIns="72000" rIns="72000" bIns="90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latinLnBrk="0"/>
            <a:r>
              <a:rPr lang="en-US" altLang="ko-KR" sz="1400" b="1" kern="0" spc="-50" dirty="0" err="1">
                <a:solidFill>
                  <a:prstClr val="white">
                    <a:lumMod val="95000"/>
                  </a:prstClr>
                </a:solidFill>
                <a:latin typeface="맑은 고딕"/>
                <a:ea typeface="맑은 고딕"/>
                <a:cs typeface="Arial" pitchFamily="34" charset="0"/>
              </a:rPr>
              <a:t>Rakuten</a:t>
            </a:r>
            <a:r>
              <a:rPr lang="en-US" altLang="ko-KR" sz="1400" b="1" kern="0" spc="-50" dirty="0">
                <a:solidFill>
                  <a:prstClr val="white">
                    <a:lumMod val="95000"/>
                  </a:prstClr>
                </a:solidFill>
                <a:latin typeface="맑은 고딕"/>
                <a:ea typeface="맑은 고딕"/>
                <a:cs typeface="Arial" pitchFamily="34" charset="0"/>
              </a:rPr>
              <a:t> Platform as a Service (</a:t>
            </a:r>
            <a:r>
              <a:rPr lang="en-US" altLang="ko-KR" sz="1400" b="1" kern="0" spc="-50" dirty="0" err="1">
                <a:solidFill>
                  <a:prstClr val="white">
                    <a:lumMod val="95000"/>
                  </a:prstClr>
                </a:solidFill>
                <a:latin typeface="맑은 고딕"/>
                <a:ea typeface="맑은 고딕"/>
                <a:cs typeface="Arial" pitchFamily="34" charset="0"/>
              </a:rPr>
              <a:t>RPaaS</a:t>
            </a:r>
            <a:r>
              <a:rPr lang="en-US" altLang="ko-KR" sz="1400" b="1" kern="0" spc="-50" dirty="0" smtClean="0">
                <a:solidFill>
                  <a:prstClr val="white">
                    <a:lumMod val="95000"/>
                  </a:prstClr>
                </a:solidFill>
                <a:latin typeface="맑은 고딕"/>
                <a:ea typeface="맑은 고딕"/>
                <a:cs typeface="Arial" pitchFamily="34" charset="0"/>
              </a:rPr>
              <a:t>) </a:t>
            </a:r>
            <a:r>
              <a:rPr lang="ko-KR" altLang="en-US" sz="1400" b="1" kern="0" spc="-50" dirty="0" smtClean="0">
                <a:solidFill>
                  <a:prstClr val="white">
                    <a:lumMod val="95000"/>
                  </a:prstClr>
                </a:solidFill>
                <a:latin typeface="맑은 고딕"/>
                <a:ea typeface="맑은 고딕"/>
                <a:cs typeface="Arial" pitchFamily="34" charset="0"/>
              </a:rPr>
              <a:t>개요</a:t>
            </a:r>
            <a:endParaRPr lang="ko-KR" altLang="en-US" sz="1400" b="1" kern="0" spc="-50" dirty="0">
              <a:solidFill>
                <a:prstClr val="white">
                  <a:lumMod val="95000"/>
                </a:prstClr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5285432" y="2106109"/>
            <a:ext cx="4167268" cy="1152042"/>
          </a:xfrm>
          <a:prstGeom prst="roundRect">
            <a:avLst>
              <a:gd name="adj" fmla="val 583"/>
            </a:avLst>
          </a:prstGeom>
          <a:noFill/>
          <a:ln w="12700" cap="flat" cmpd="sng" algn="ctr">
            <a:noFill/>
            <a:prstDash val="sysDot"/>
          </a:ln>
          <a:effectLst/>
        </p:spPr>
        <p:txBody>
          <a:bodyPr lIns="180000" tIns="36000" rIns="108000" bIns="36000" anchor="t"/>
          <a:lstStyle/>
          <a:p>
            <a:pPr marL="88900" indent="-88900" latinLnBrk="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1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Cloud</a:t>
            </a:r>
            <a:r>
              <a:rPr lang="ko-KR" altLang="en-US" sz="11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Foundry</a:t>
            </a:r>
            <a:r>
              <a:rPr lang="ko-KR" altLang="en-US" sz="11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를 기반으로 자사의 </a:t>
            </a:r>
            <a:r>
              <a:rPr lang="ko-KR" altLang="en-US" sz="1100" kern="0" dirty="0" err="1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클라우드</a:t>
            </a:r>
            <a:r>
              <a:rPr lang="ko-KR" altLang="en-US" sz="11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플랫폼 서비스인 </a:t>
            </a:r>
            <a:r>
              <a:rPr lang="en-US" altLang="ko-KR" sz="1100" kern="0" dirty="0" err="1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RPaaS</a:t>
            </a:r>
            <a:r>
              <a:rPr lang="en-US" altLang="ko-KR" sz="11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구축</a:t>
            </a:r>
          </a:p>
        </p:txBody>
      </p:sp>
      <p:pic>
        <p:nvPicPr>
          <p:cNvPr id="40" name="Picture 2" descr="rakuten에 대한 이미지 검색결과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20" y="2733548"/>
            <a:ext cx="1658129" cy="657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05" y="2983338"/>
            <a:ext cx="2003342" cy="1224218"/>
          </a:xfrm>
          <a:prstGeom prst="rect">
            <a:avLst/>
          </a:prstGeom>
        </p:spPr>
      </p:pic>
      <p:pic>
        <p:nvPicPr>
          <p:cNvPr id="42" name="Picture 4" descr="Rakuten RPaaS에 대한 이미지 검색결과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150" y="4448308"/>
            <a:ext cx="2394062" cy="179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이등변 삼각형 33"/>
          <p:cNvSpPr/>
          <p:nvPr/>
        </p:nvSpPr>
        <p:spPr bwMode="auto">
          <a:xfrm>
            <a:off x="6463067" y="4278960"/>
            <a:ext cx="1844228" cy="427930"/>
          </a:xfrm>
          <a:custGeom>
            <a:avLst/>
            <a:gdLst/>
            <a:ahLst/>
            <a:cxnLst/>
            <a:rect l="l" t="t" r="r" b="b"/>
            <a:pathLst>
              <a:path w="5343135" h="1543792">
                <a:moveTo>
                  <a:pt x="2671569" y="0"/>
                </a:moveTo>
                <a:lnTo>
                  <a:pt x="4365747" y="639312"/>
                </a:lnTo>
                <a:lnTo>
                  <a:pt x="3838326" y="639312"/>
                </a:lnTo>
                <a:cubicBezTo>
                  <a:pt x="4002012" y="858208"/>
                  <a:pt x="4245851" y="1072504"/>
                  <a:pt x="4545629" y="1245582"/>
                </a:cubicBezTo>
                <a:cubicBezTo>
                  <a:pt x="4815895" y="1401620"/>
                  <a:pt x="5092441" y="1501530"/>
                  <a:pt x="5343135" y="1543792"/>
                </a:cubicBezTo>
                <a:lnTo>
                  <a:pt x="0" y="1543792"/>
                </a:lnTo>
                <a:cubicBezTo>
                  <a:pt x="250695" y="1501531"/>
                  <a:pt x="527243" y="1401620"/>
                  <a:pt x="797510" y="1245581"/>
                </a:cubicBezTo>
                <a:cubicBezTo>
                  <a:pt x="1097289" y="1072504"/>
                  <a:pt x="1341127" y="858208"/>
                  <a:pt x="1504813" y="639312"/>
                </a:cubicBezTo>
                <a:lnTo>
                  <a:pt x="977391" y="639312"/>
                </a:lnTo>
                <a:close/>
              </a:path>
            </a:pathLst>
          </a:custGeom>
          <a:gradFill>
            <a:gsLst>
              <a:gs pos="0">
                <a:srgbClr val="F0C528"/>
              </a:gs>
              <a:gs pos="100000">
                <a:sysClr val="window" lastClr="FFFFFF">
                  <a:alpha val="3000"/>
                </a:sysClr>
              </a:gs>
            </a:gsLst>
            <a:lin ang="5400000" scaled="0"/>
          </a:gradFill>
          <a:ln w="3175" cap="flat" cmpd="sng" algn="ctr">
            <a:gradFill flip="none" rotWithShape="1">
              <a:gsLst>
                <a:gs pos="0">
                  <a:sysClr val="window" lastClr="FFFFFF">
                    <a:alpha val="30000"/>
                  </a:sysClr>
                </a:gs>
                <a:gs pos="100000">
                  <a:srgbClr val="4F81BD">
                    <a:tint val="23500"/>
                    <a:satMod val="160000"/>
                    <a:alpha val="0"/>
                  </a:srgbClr>
                </a:gs>
              </a:gsLst>
              <a:lin ang="5400000" scaled="1"/>
              <a:tileRect/>
            </a:gra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kumimoji="1" lang="ko-KR" altLang="en-US" sz="1400" kern="0">
              <a:solidFill>
                <a:prstClr val="white"/>
              </a:solidFill>
              <a:latin typeface="맑은 고딕"/>
              <a:ea typeface="맑은 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053633" y="2656593"/>
            <a:ext cx="2636152" cy="34189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 latinLnBrk="0">
              <a:defRPr/>
            </a:pPr>
            <a:r>
              <a:rPr lang="en-US" altLang="ko-KR" sz="1200" b="1" u="sng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Rakuten.com</a:t>
            </a:r>
            <a:endParaRPr lang="ko-KR" altLang="en-US" sz="1200" b="1" u="sng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844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3899274" cy="332399"/>
            <a:chOff x="802399" y="1030552"/>
            <a:chExt cx="3899274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3899274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공공 부분 기술 동향 </a:t>
              </a:r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(1/4)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6275436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해외 주요국은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클라우드를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공공부문에 확산하고 산업 경쟁력 강화 추진</a:t>
            </a: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Ⅰ.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글로벌 기술 및 산업 동향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200024" y="1458044"/>
            <a:ext cx="9423931" cy="4995292"/>
            <a:chOff x="6" y="1376397"/>
            <a:chExt cx="9830588" cy="5028438"/>
          </a:xfrm>
        </p:grpSpPr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189" y="1700107"/>
              <a:ext cx="9521031" cy="4704728"/>
            </a:xfrm>
            <a:prstGeom prst="rect">
              <a:avLst/>
            </a:prstGeom>
          </p:spPr>
        </p:pic>
        <p:grpSp>
          <p:nvGrpSpPr>
            <p:cNvPr id="47" name="그룹 46"/>
            <p:cNvGrpSpPr/>
            <p:nvPr/>
          </p:nvGrpSpPr>
          <p:grpSpPr>
            <a:xfrm>
              <a:off x="6214308" y="1376397"/>
              <a:ext cx="3616286" cy="1236000"/>
              <a:chOff x="6514033" y="1856017"/>
              <a:chExt cx="3616286" cy="1236000"/>
            </a:xfrm>
          </p:grpSpPr>
          <p:grpSp>
            <p:nvGrpSpPr>
              <p:cNvPr id="76" name="그룹 75"/>
              <p:cNvGrpSpPr>
                <a:grpSpLocks/>
              </p:cNvGrpSpPr>
              <p:nvPr/>
            </p:nvGrpSpPr>
            <p:grpSpPr bwMode="auto">
              <a:xfrm>
                <a:off x="6541976" y="1856017"/>
                <a:ext cx="3495969" cy="1236000"/>
                <a:chOff x="902394" y="1765242"/>
                <a:chExt cx="3830375" cy="1423883"/>
              </a:xfrm>
            </p:grpSpPr>
            <p:sp>
              <p:nvSpPr>
                <p:cNvPr id="78" name="양쪽 모서리가 둥근 사각형 77"/>
                <p:cNvSpPr/>
                <p:nvPr/>
              </p:nvSpPr>
              <p:spPr bwMode="auto">
                <a:xfrm rot="10800000">
                  <a:off x="902394" y="2061595"/>
                  <a:ext cx="3828788" cy="1127530"/>
                </a:xfrm>
                <a:prstGeom prst="round2SameRect">
                  <a:avLst>
                    <a:gd name="adj1" fmla="val 4011"/>
                    <a:gd name="adj2" fmla="val 0"/>
                  </a:avLst>
                </a:prstGeom>
                <a:solidFill>
                  <a:sysClr val="window" lastClr="FFFFFF"/>
                </a:solidFill>
                <a:ln w="9525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latinLnBrk="0">
                    <a:defRPr/>
                  </a:pPr>
                  <a:endParaRPr lang="ko-KR" altLang="en-US" sz="1050" kern="0" dirty="0">
                    <a:solidFill>
                      <a:prstClr val="white"/>
                    </a:solidFill>
                    <a:latin typeface="맑은 고딕"/>
                    <a:ea typeface="맑은 고딕"/>
                  </a:endParaRPr>
                </a:p>
              </p:txBody>
            </p:sp>
            <p:sp>
              <p:nvSpPr>
                <p:cNvPr id="79" name="양쪽 모서리가 둥근 사각형 78"/>
                <p:cNvSpPr/>
                <p:nvPr/>
              </p:nvSpPr>
              <p:spPr bwMode="auto">
                <a:xfrm>
                  <a:off x="902394" y="1765242"/>
                  <a:ext cx="3830375" cy="32396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solidFill>
                  <a:srgbClr val="4BACC6">
                    <a:lumMod val="60000"/>
                    <a:lumOff val="40000"/>
                  </a:srgbClr>
                </a:solidFill>
                <a:ln w="6350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979488" latinLnBrk="0">
                    <a:spcBef>
                      <a:spcPct val="30000"/>
                    </a:spcBef>
                    <a:buClr>
                      <a:sysClr val="windowText" lastClr="000000"/>
                    </a:buClr>
                    <a:buSzPct val="60000"/>
                    <a:defRPr/>
                  </a:pPr>
                  <a:r>
                    <a:rPr lang="ko-KR" altLang="en-US" sz="1200" b="1" kern="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>
                        <a:outerShdw blurRad="25400" dist="50800" algn="ctr" rotWithShape="0">
                          <a:prstClr val="white">
                            <a:alpha val="0"/>
                          </a:prstClr>
                        </a:outerShdw>
                      </a:effectLst>
                      <a:latin typeface="맑은 고딕"/>
                      <a:ea typeface="맑은 고딕"/>
                    </a:rPr>
                    <a:t>미국</a:t>
                  </a:r>
                  <a:endParaRPr lang="ko-KR" altLang="en-US" sz="11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>
                      <a:outerShdw blurRad="25400" dist="50800" algn="ctr" rotWithShape="0">
                        <a:prstClr val="white">
                          <a:alpha val="0"/>
                        </a:prstClr>
                      </a:outerShdw>
                    </a:effectLst>
                    <a:latin typeface="맑은 고딕"/>
                    <a:ea typeface="맑은 고딕"/>
                  </a:endParaRPr>
                </a:p>
              </p:txBody>
            </p:sp>
          </p:grpSp>
          <p:sp>
            <p:nvSpPr>
              <p:cNvPr id="77" name="직사각형 76"/>
              <p:cNvSpPr/>
              <p:nvPr/>
            </p:nvSpPr>
            <p:spPr>
              <a:xfrm>
                <a:off x="6514033" y="2136786"/>
                <a:ext cx="3616286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atinLnBrk="0">
                  <a:defRPr/>
                </a:pPr>
                <a:r>
                  <a:rPr lang="en-US" altLang="ko-KR" sz="800" kern="0" dirty="0" smtClean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 -  </a:t>
                </a:r>
                <a:r>
                  <a:rPr lang="ko-KR" altLang="en-US" sz="800" kern="0" dirty="0" smtClean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2009</a:t>
                </a:r>
                <a:r>
                  <a:rPr lang="en-US" altLang="ko-KR" sz="800" kern="0" dirty="0" smtClean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.</a:t>
                </a:r>
                <a:r>
                  <a:rPr lang="ko-KR" altLang="en-US" sz="800" kern="0" dirty="0" smtClean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5 연방 CIO 협의회가 </a:t>
                </a:r>
                <a:r>
                  <a:rPr lang="ko-KR" altLang="en-US" sz="800" kern="0" dirty="0" err="1" smtClean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클라우드컴퓨팅</a:t>
                </a:r>
                <a:r>
                  <a:rPr lang="ko-KR" altLang="en-US" sz="800" kern="0" dirty="0" smtClean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 추진 전략 발표</a:t>
                </a:r>
              </a:p>
              <a:p>
                <a:pPr latinLnBrk="0">
                  <a:defRPr/>
                </a:pPr>
                <a:r>
                  <a:rPr lang="en-US" altLang="ko-KR" sz="800" kern="0" dirty="0" smtClean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 -  </a:t>
                </a:r>
                <a:r>
                  <a:rPr lang="ko-KR" altLang="en-US" sz="800" kern="0" dirty="0" smtClean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미국 GSA는 클라우드 도입에 따른 FedRAMP 연방 </a:t>
                </a:r>
                <a:endParaRPr lang="en-US" altLang="ko-KR" sz="800" kern="0" dirty="0" smtClean="0">
                  <a:solidFill>
                    <a:prstClr val="black"/>
                  </a:solidFill>
                  <a:latin typeface="맑은 고딕"/>
                  <a:ea typeface="맑은 고딕"/>
                </a:endParaRPr>
              </a:p>
              <a:p>
                <a:pPr latinLnBrk="0">
                  <a:defRPr/>
                </a:pPr>
                <a:r>
                  <a:rPr lang="en-US" altLang="ko-KR" sz="800" kern="0" dirty="0" smtClean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    </a:t>
                </a:r>
                <a:r>
                  <a:rPr lang="ko-KR" altLang="en-US" sz="800" kern="0" dirty="0" smtClean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위험 및 인증관리 프로그램 검토</a:t>
                </a:r>
              </a:p>
              <a:p>
                <a:pPr latinLnBrk="0">
                  <a:defRPr/>
                </a:pPr>
                <a:r>
                  <a:rPr lang="en-US" altLang="ko-KR" sz="800" kern="0" dirty="0" smtClean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 -  </a:t>
                </a:r>
                <a:r>
                  <a:rPr lang="ko-KR" altLang="en-US" sz="800" kern="0" dirty="0" smtClean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클라우드 서비스 조달 사이트인 'Apps.gov'를 공개하여 </a:t>
                </a:r>
                <a:endParaRPr lang="en-US" altLang="ko-KR" sz="800" kern="0" dirty="0" smtClean="0">
                  <a:solidFill>
                    <a:prstClr val="black"/>
                  </a:solidFill>
                  <a:latin typeface="맑은 고딕"/>
                  <a:ea typeface="맑은 고딕"/>
                </a:endParaRPr>
              </a:p>
              <a:p>
                <a:pPr latinLnBrk="0">
                  <a:defRPr/>
                </a:pPr>
                <a:r>
                  <a:rPr lang="en-US" altLang="ko-KR" sz="800" kern="0" dirty="0" smtClean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    </a:t>
                </a:r>
                <a:r>
                  <a:rPr lang="ko-KR" altLang="en-US" sz="800" kern="0" dirty="0" smtClean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클라우드 서비스 제공을 활성화</a:t>
                </a:r>
                <a:endParaRPr lang="en-US" altLang="ko-KR" sz="800" kern="0" dirty="0" smtClean="0">
                  <a:solidFill>
                    <a:prstClr val="black"/>
                  </a:solidFill>
                  <a:latin typeface="맑은 고딕"/>
                  <a:ea typeface="맑은 고딕"/>
                </a:endParaRPr>
              </a:p>
              <a:p>
                <a:pPr latinLnBrk="0">
                  <a:defRPr/>
                </a:pPr>
                <a:r>
                  <a:rPr lang="en-US" altLang="ko-KR" sz="800" kern="0" dirty="0" smtClean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 - </a:t>
                </a:r>
                <a:r>
                  <a:rPr lang="ko-KR" altLang="en-US" sz="800" kern="0" dirty="0" smtClean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 미국 국립표준기술원은 클라우드 표준 정립하려는 노력 기울임</a:t>
                </a:r>
              </a:p>
            </p:txBody>
          </p:sp>
        </p:grpSp>
        <p:grpSp>
          <p:nvGrpSpPr>
            <p:cNvPr id="48" name="그룹 3"/>
            <p:cNvGrpSpPr>
              <a:grpSpLocks/>
            </p:cNvGrpSpPr>
            <p:nvPr/>
          </p:nvGrpSpPr>
          <p:grpSpPr bwMode="auto">
            <a:xfrm>
              <a:off x="4953000" y="4579221"/>
              <a:ext cx="3245516" cy="1263864"/>
              <a:chOff x="897632" y="1774154"/>
              <a:chExt cx="3833550" cy="1414971"/>
            </a:xfrm>
          </p:grpSpPr>
          <p:sp>
            <p:nvSpPr>
              <p:cNvPr id="74" name="양쪽 모서리가 둥근 사각형 73"/>
              <p:cNvSpPr/>
              <p:nvPr/>
            </p:nvSpPr>
            <p:spPr bwMode="auto">
              <a:xfrm rot="10800000">
                <a:off x="902394" y="2061595"/>
                <a:ext cx="3828788" cy="1127530"/>
              </a:xfrm>
              <a:prstGeom prst="round2SameRect">
                <a:avLst>
                  <a:gd name="adj1" fmla="val 4011"/>
                  <a:gd name="adj2" fmla="val 0"/>
                </a:avLst>
              </a:prstGeom>
              <a:solidFill>
                <a:sysClr val="window" lastClr="FFFFFF"/>
              </a:solidFill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latinLnBrk="0">
                  <a:defRPr/>
                </a:pPr>
                <a:endParaRPr lang="ko-KR" altLang="en-US" sz="1050" kern="0" dirty="0">
                  <a:solidFill>
                    <a:prstClr val="white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75" name="양쪽 모서리가 둥근 사각형 74"/>
              <p:cNvSpPr/>
              <p:nvPr/>
            </p:nvSpPr>
            <p:spPr bwMode="auto">
              <a:xfrm>
                <a:off x="897632" y="1774154"/>
                <a:ext cx="3830376" cy="323966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8064A2">
                  <a:lumMod val="20000"/>
                  <a:lumOff val="80000"/>
                </a:srgbClr>
              </a:solidFill>
              <a:ln w="6350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979488" latinLnBrk="0">
                  <a:spcBef>
                    <a:spcPct val="30000"/>
                  </a:spcBef>
                  <a:buClr>
                    <a:sysClr val="windowText" lastClr="000000"/>
                  </a:buClr>
                  <a:buSzPct val="60000"/>
                  <a:defRPr/>
                </a:pPr>
                <a:r>
                  <a:rPr lang="ko-KR" altLang="en-US" sz="1200" b="1" kern="0" dirty="0">
                    <a:solidFill>
                      <a:sysClr val="windowText" lastClr="000000"/>
                    </a:solidFill>
                    <a:effectLst>
                      <a:outerShdw blurRad="25400" dist="50800" algn="ctr" rotWithShape="0">
                        <a:prstClr val="white">
                          <a:alpha val="0"/>
                        </a:prstClr>
                      </a:outerShdw>
                    </a:effectLst>
                    <a:latin typeface="맑은 고딕"/>
                    <a:ea typeface="맑은 고딕"/>
                  </a:rPr>
                  <a:t>일본</a:t>
                </a:r>
                <a:endParaRPr lang="ko-KR" altLang="en-US" sz="1100" b="1" kern="0" dirty="0">
                  <a:solidFill>
                    <a:sysClr val="windowText" lastClr="000000"/>
                  </a:solidFill>
                  <a:effectLst>
                    <a:outerShdw blurRad="25400" dist="50800" algn="ctr" rotWithShape="0">
                      <a:prstClr val="white">
                        <a:alpha val="0"/>
                      </a:prstClr>
                    </a:outerShdw>
                  </a:effectLst>
                  <a:latin typeface="맑은 고딕"/>
                  <a:ea typeface="맑은 고딕"/>
                </a:endParaRPr>
              </a:p>
            </p:txBody>
          </p:sp>
        </p:grpSp>
        <p:sp>
          <p:nvSpPr>
            <p:cNvPr id="49" name="직사각형 48"/>
            <p:cNvSpPr/>
            <p:nvPr/>
          </p:nvSpPr>
          <p:spPr>
            <a:xfrm>
              <a:off x="4968552" y="4919754"/>
              <a:ext cx="317906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defRPr/>
              </a:pPr>
              <a:r>
                <a:rPr lang="en-US" altLang="ko-KR" sz="8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 -  </a:t>
              </a:r>
              <a:r>
                <a:rPr lang="ko-KR" altLang="en-US" sz="8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활용전략, 기술전략, 국제전략 등 3대 전략을 담은 </a:t>
              </a:r>
              <a:endParaRPr lang="en-US" altLang="ko-KR" sz="800" kern="0" dirty="0" smtClean="0">
                <a:solidFill>
                  <a:prstClr val="black"/>
                </a:solidFill>
                <a:latin typeface="맑은 고딕"/>
                <a:ea typeface="맑은 고딕"/>
              </a:endParaRPr>
            </a:p>
            <a:p>
              <a:pPr latinLnBrk="0">
                <a:defRPr/>
              </a:pPr>
              <a:r>
                <a:rPr lang="en-US" altLang="ko-KR" sz="8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    </a:t>
              </a:r>
              <a:r>
                <a:rPr lang="ko-KR" altLang="en-US" sz="8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스마트 클라우드 전략 발표(2010</a:t>
              </a:r>
              <a:r>
                <a:rPr lang="en-US" altLang="ko-KR" sz="8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.</a:t>
              </a:r>
              <a:r>
                <a:rPr lang="ko-KR" altLang="en-US" sz="8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5)</a:t>
              </a:r>
            </a:p>
            <a:p>
              <a:pPr latinLnBrk="0">
                <a:defRPr/>
              </a:pPr>
              <a:r>
                <a:rPr lang="en-US" altLang="ko-KR" sz="8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 -  </a:t>
              </a:r>
              <a:r>
                <a:rPr lang="ko-KR" altLang="en-US" sz="8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글로벌 시장점유 확대, 2020년까지 40조엔의 </a:t>
              </a:r>
              <a:r>
                <a:rPr lang="ko-KR" altLang="en-US" sz="800" kern="0" dirty="0" err="1" smtClean="0">
                  <a:solidFill>
                    <a:prstClr val="black"/>
                  </a:solidFill>
                  <a:latin typeface="맑은 고딕"/>
                  <a:ea typeface="맑은 고딕"/>
                </a:rPr>
                <a:t>신서비스</a:t>
              </a:r>
              <a:r>
                <a:rPr lang="ko-KR" altLang="en-US" sz="8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 </a:t>
              </a:r>
              <a:endParaRPr lang="en-US" altLang="ko-KR" sz="800" kern="0" dirty="0" smtClean="0">
                <a:solidFill>
                  <a:prstClr val="black"/>
                </a:solidFill>
                <a:latin typeface="맑은 고딕"/>
                <a:ea typeface="맑은 고딕"/>
              </a:endParaRPr>
            </a:p>
            <a:p>
              <a:pPr latinLnBrk="0">
                <a:defRPr/>
              </a:pPr>
              <a:r>
                <a:rPr lang="en-US" altLang="ko-KR" sz="8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    </a:t>
              </a:r>
              <a:r>
                <a:rPr lang="ko-KR" altLang="en-US" sz="8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시장 창출, CO2 배출감소를 목표로 이노베이션 창출/</a:t>
              </a:r>
              <a:endParaRPr lang="en-US" altLang="ko-KR" sz="800" kern="0" dirty="0" smtClean="0">
                <a:solidFill>
                  <a:prstClr val="black"/>
                </a:solidFill>
                <a:latin typeface="맑은 고딕"/>
                <a:ea typeface="맑은 고딕"/>
              </a:endParaRPr>
            </a:p>
            <a:p>
              <a:pPr latinLnBrk="0">
                <a:defRPr/>
              </a:pPr>
              <a:r>
                <a:rPr lang="en-US" altLang="ko-KR" sz="8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    </a:t>
              </a:r>
              <a:r>
                <a:rPr lang="ko-KR" altLang="en-US" sz="8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제도 정비/ 기반 정비를 추진하고자 '</a:t>
              </a:r>
              <a:r>
                <a:rPr lang="ko-KR" altLang="en-US" sz="800" kern="0" dirty="0" err="1" smtClean="0">
                  <a:solidFill>
                    <a:prstClr val="black"/>
                  </a:solidFill>
                  <a:latin typeface="맑은 고딕"/>
                  <a:ea typeface="맑은 고딕"/>
                </a:rPr>
                <a:t>클라우드컴퓨팅과</a:t>
              </a:r>
              <a:r>
                <a:rPr lang="ko-KR" altLang="en-US" sz="8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 </a:t>
              </a:r>
              <a:endParaRPr lang="en-US" altLang="ko-KR" sz="800" kern="0" dirty="0" smtClean="0">
                <a:solidFill>
                  <a:prstClr val="black"/>
                </a:solidFill>
                <a:latin typeface="맑은 고딕"/>
                <a:ea typeface="맑은 고딕"/>
              </a:endParaRPr>
            </a:p>
            <a:p>
              <a:pPr latinLnBrk="0">
                <a:defRPr/>
              </a:pPr>
              <a:r>
                <a:rPr lang="en-US" altLang="ko-KR" sz="8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    </a:t>
              </a:r>
              <a:r>
                <a:rPr lang="ko-KR" altLang="en-US" sz="8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일본 경쟁력 연구 보고서' 발표(2010</a:t>
              </a:r>
              <a:r>
                <a:rPr lang="en-US" altLang="ko-KR" sz="8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.</a:t>
              </a:r>
              <a:r>
                <a:rPr lang="ko-KR" altLang="en-US" sz="8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8)</a:t>
              </a:r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3542126" y="2679055"/>
              <a:ext cx="2999850" cy="972949"/>
              <a:chOff x="3420361" y="2450465"/>
              <a:chExt cx="2999850" cy="972949"/>
            </a:xfrm>
          </p:grpSpPr>
          <p:grpSp>
            <p:nvGrpSpPr>
              <p:cNvPr id="70" name="그룹 3"/>
              <p:cNvGrpSpPr>
                <a:grpSpLocks/>
              </p:cNvGrpSpPr>
              <p:nvPr/>
            </p:nvGrpSpPr>
            <p:grpSpPr bwMode="auto">
              <a:xfrm>
                <a:off x="3420361" y="2450465"/>
                <a:ext cx="2999850" cy="972949"/>
                <a:chOff x="897632" y="1774154"/>
                <a:chExt cx="3833550" cy="1068272"/>
              </a:xfrm>
            </p:grpSpPr>
            <p:sp>
              <p:nvSpPr>
                <p:cNvPr id="72" name="양쪽 모서리가 둥근 사각형 71"/>
                <p:cNvSpPr/>
                <p:nvPr/>
              </p:nvSpPr>
              <p:spPr bwMode="auto">
                <a:xfrm rot="10800000">
                  <a:off x="902394" y="2061595"/>
                  <a:ext cx="3828788" cy="780831"/>
                </a:xfrm>
                <a:prstGeom prst="round2SameRect">
                  <a:avLst>
                    <a:gd name="adj1" fmla="val 4011"/>
                    <a:gd name="adj2" fmla="val 0"/>
                  </a:avLst>
                </a:prstGeom>
                <a:solidFill>
                  <a:sysClr val="window" lastClr="FFFFFF"/>
                </a:solidFill>
                <a:ln w="9525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latinLnBrk="0">
                    <a:defRPr/>
                  </a:pPr>
                  <a:endParaRPr lang="ko-KR" altLang="en-US" sz="1050" kern="0" dirty="0">
                    <a:solidFill>
                      <a:prstClr val="white"/>
                    </a:solidFill>
                    <a:latin typeface="맑은 고딕"/>
                    <a:ea typeface="맑은 고딕"/>
                  </a:endParaRPr>
                </a:p>
              </p:txBody>
            </p:sp>
            <p:sp>
              <p:nvSpPr>
                <p:cNvPr id="73" name="양쪽 모서리가 둥근 사각형 72"/>
                <p:cNvSpPr/>
                <p:nvPr/>
              </p:nvSpPr>
              <p:spPr bwMode="auto">
                <a:xfrm>
                  <a:off x="897632" y="1774154"/>
                  <a:ext cx="3830374" cy="32396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solidFill>
                  <a:srgbClr val="C0504D">
                    <a:lumMod val="40000"/>
                    <a:lumOff val="60000"/>
                  </a:srgbClr>
                </a:solidFill>
                <a:ln w="6350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979488" latinLnBrk="0">
                    <a:spcBef>
                      <a:spcPct val="30000"/>
                    </a:spcBef>
                    <a:buClr>
                      <a:sysClr val="windowText" lastClr="000000"/>
                    </a:buClr>
                    <a:buSzPct val="60000"/>
                    <a:defRPr/>
                  </a:pPr>
                  <a:r>
                    <a:rPr lang="ko-KR" altLang="en-US" sz="1200" b="1" kern="0" dirty="0">
                      <a:solidFill>
                        <a:sysClr val="windowText" lastClr="000000"/>
                      </a:solidFill>
                      <a:effectLst>
                        <a:outerShdw blurRad="25400" dist="50800" algn="ctr" rotWithShape="0">
                          <a:prstClr val="white">
                            <a:alpha val="0"/>
                          </a:prstClr>
                        </a:outerShdw>
                      </a:effectLst>
                      <a:latin typeface="맑은 고딕"/>
                      <a:ea typeface="맑은 고딕"/>
                    </a:rPr>
                    <a:t>중국</a:t>
                  </a:r>
                  <a:endParaRPr lang="ko-KR" altLang="en-US" sz="1100" b="1" kern="0" dirty="0">
                    <a:solidFill>
                      <a:sysClr val="windowText" lastClr="000000"/>
                    </a:solidFill>
                    <a:effectLst>
                      <a:outerShdw blurRad="25400" dist="50800" algn="ctr" rotWithShape="0">
                        <a:prstClr val="white">
                          <a:alpha val="0"/>
                        </a:prstClr>
                      </a:outerShdw>
                    </a:effectLst>
                    <a:latin typeface="맑은 고딕"/>
                    <a:ea typeface="맑은 고딕"/>
                  </a:endParaRPr>
                </a:p>
              </p:txBody>
            </p:sp>
          </p:grpSp>
          <p:sp>
            <p:nvSpPr>
              <p:cNvPr id="71" name="직사각형 70"/>
              <p:cNvSpPr/>
              <p:nvPr/>
            </p:nvSpPr>
            <p:spPr>
              <a:xfrm>
                <a:off x="3435913" y="2835746"/>
                <a:ext cx="298429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atinLnBrk="0">
                  <a:defRPr/>
                </a:pPr>
                <a:r>
                  <a:rPr lang="en-US" altLang="ko-KR" sz="800" kern="0" dirty="0" smtClean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 -  </a:t>
                </a:r>
                <a:r>
                  <a:rPr lang="ko-KR" altLang="en-US" sz="800" kern="0" dirty="0" smtClean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베이징</a:t>
                </a:r>
                <a:r>
                  <a:rPr lang="en-US" altLang="ko-KR" sz="800" kern="0" dirty="0" smtClean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, </a:t>
                </a:r>
                <a:r>
                  <a:rPr lang="ko-KR" altLang="en-US" sz="800" kern="0" dirty="0" smtClean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상하이</a:t>
                </a:r>
                <a:r>
                  <a:rPr lang="en-US" altLang="ko-KR" sz="800" kern="0" dirty="0" smtClean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, </a:t>
                </a:r>
                <a:r>
                  <a:rPr lang="ko-KR" altLang="en-US" sz="800" kern="0" dirty="0" smtClean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선전</a:t>
                </a:r>
                <a:r>
                  <a:rPr lang="en-US" altLang="ko-KR" sz="800" kern="0" dirty="0" smtClean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, </a:t>
                </a:r>
                <a:r>
                  <a:rPr lang="ko-KR" altLang="en-US" sz="800" kern="0" dirty="0" err="1" smtClean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항저우</a:t>
                </a:r>
                <a:r>
                  <a:rPr lang="en-US" altLang="ko-KR" sz="800" kern="0" dirty="0" smtClean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, </a:t>
                </a:r>
                <a:r>
                  <a:rPr lang="ko-KR" altLang="en-US" sz="800" kern="0" dirty="0" smtClean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우시 등 </a:t>
                </a:r>
                <a:r>
                  <a:rPr lang="en-US" altLang="ko-KR" sz="800" kern="0" dirty="0" smtClean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5</a:t>
                </a:r>
                <a:r>
                  <a:rPr lang="ko-KR" altLang="en-US" sz="800" kern="0" dirty="0" smtClean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개 도시를</a:t>
                </a:r>
                <a:endParaRPr lang="en-US" altLang="ko-KR" sz="800" kern="0" dirty="0" smtClean="0">
                  <a:solidFill>
                    <a:prstClr val="black"/>
                  </a:solidFill>
                  <a:latin typeface="맑은 고딕"/>
                  <a:ea typeface="맑은 고딕"/>
                </a:endParaRPr>
              </a:p>
              <a:p>
                <a:pPr latinLnBrk="0">
                  <a:defRPr/>
                </a:pPr>
                <a:r>
                  <a:rPr lang="ko-KR" altLang="en-US" sz="800" kern="0" dirty="0" smtClean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    </a:t>
                </a:r>
                <a:r>
                  <a:rPr lang="en-US" altLang="ko-KR" sz="800" kern="0" dirty="0" smtClean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‘</a:t>
                </a:r>
                <a:r>
                  <a:rPr lang="ko-KR" altLang="en-US" sz="800" kern="0" dirty="0" err="1" smtClean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클라우드컴퓨팅</a:t>
                </a:r>
                <a:r>
                  <a:rPr lang="ko-KR" altLang="en-US" sz="800" kern="0" dirty="0" smtClean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 발전 시범구역</a:t>
                </a:r>
                <a:r>
                  <a:rPr lang="en-US" altLang="ko-KR" sz="800" kern="0" dirty="0" smtClean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’</a:t>
                </a:r>
                <a:r>
                  <a:rPr lang="ko-KR" altLang="en-US" sz="800" kern="0" dirty="0" smtClean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으로 선정</a:t>
                </a:r>
                <a:r>
                  <a:rPr lang="en-US" altLang="ko-KR" sz="800" kern="0" dirty="0" smtClean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(2010.10)</a:t>
                </a:r>
              </a:p>
              <a:p>
                <a:pPr latinLnBrk="0">
                  <a:defRPr/>
                </a:pPr>
                <a:r>
                  <a:rPr lang="en-US" altLang="ko-KR" sz="800" kern="0" dirty="0" smtClean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 -  </a:t>
                </a:r>
                <a:r>
                  <a:rPr lang="ko-KR" altLang="en-US" sz="800" kern="0" dirty="0" smtClean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하얼빈에 </a:t>
                </a:r>
                <a:r>
                  <a:rPr lang="ko-KR" altLang="en-US" sz="800" kern="0" dirty="0" err="1" smtClean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클라우드컴퓨팅</a:t>
                </a:r>
                <a:r>
                  <a:rPr lang="ko-KR" altLang="en-US" sz="800" kern="0" dirty="0" smtClean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 </a:t>
                </a:r>
                <a:r>
                  <a:rPr lang="ko-KR" altLang="en-US" sz="800" kern="0" dirty="0" err="1" smtClean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밸리</a:t>
                </a:r>
                <a:r>
                  <a:rPr lang="ko-KR" altLang="en-US" sz="800" kern="0" dirty="0" smtClean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 조성</a:t>
                </a:r>
              </a:p>
            </p:txBody>
          </p:sp>
        </p:grpSp>
        <p:grpSp>
          <p:nvGrpSpPr>
            <p:cNvPr id="51" name="그룹 3"/>
            <p:cNvGrpSpPr>
              <a:grpSpLocks/>
            </p:cNvGrpSpPr>
            <p:nvPr/>
          </p:nvGrpSpPr>
          <p:grpSpPr bwMode="auto">
            <a:xfrm>
              <a:off x="67921" y="1814320"/>
              <a:ext cx="3402554" cy="1015139"/>
              <a:chOff x="897632" y="1774154"/>
              <a:chExt cx="3833550" cy="1114595"/>
            </a:xfrm>
          </p:grpSpPr>
          <p:sp>
            <p:nvSpPr>
              <p:cNvPr id="68" name="양쪽 모서리가 둥근 사각형 67"/>
              <p:cNvSpPr/>
              <p:nvPr/>
            </p:nvSpPr>
            <p:spPr bwMode="auto">
              <a:xfrm rot="10800000">
                <a:off x="902394" y="2061595"/>
                <a:ext cx="3828788" cy="827154"/>
              </a:xfrm>
              <a:prstGeom prst="round2SameRect">
                <a:avLst>
                  <a:gd name="adj1" fmla="val 4011"/>
                  <a:gd name="adj2" fmla="val 0"/>
                </a:avLst>
              </a:prstGeom>
              <a:solidFill>
                <a:sysClr val="window" lastClr="FFFFFF"/>
              </a:solidFill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latinLnBrk="0">
                  <a:defRPr/>
                </a:pPr>
                <a:endParaRPr lang="ko-KR" altLang="en-US" sz="1050" kern="0" dirty="0">
                  <a:solidFill>
                    <a:prstClr val="white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69" name="양쪽 모서리가 둥근 사각형 68"/>
              <p:cNvSpPr/>
              <p:nvPr/>
            </p:nvSpPr>
            <p:spPr bwMode="auto">
              <a:xfrm>
                <a:off x="897632" y="1774154"/>
                <a:ext cx="3830375" cy="323966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1F497D">
                  <a:lumMod val="40000"/>
                  <a:lumOff val="60000"/>
                </a:srgbClr>
              </a:solidFill>
              <a:ln w="6350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979488" latinLnBrk="0">
                  <a:spcBef>
                    <a:spcPct val="30000"/>
                  </a:spcBef>
                  <a:buClr>
                    <a:sysClr val="windowText" lastClr="000000"/>
                  </a:buClr>
                  <a:buSzPct val="60000"/>
                  <a:defRPr/>
                </a:pPr>
                <a:r>
                  <a:rPr lang="ko-KR" altLang="en-US" sz="1200" b="1" kern="0" dirty="0">
                    <a:solidFill>
                      <a:sysClr val="windowText" lastClr="000000"/>
                    </a:solidFill>
                    <a:effectLst>
                      <a:outerShdw blurRad="25400" dist="50800" algn="ctr" rotWithShape="0">
                        <a:prstClr val="white">
                          <a:alpha val="0"/>
                        </a:prstClr>
                      </a:outerShdw>
                    </a:effectLst>
                    <a:latin typeface="맑은 고딕"/>
                    <a:ea typeface="맑은 고딕"/>
                  </a:rPr>
                  <a:t>영국</a:t>
                </a:r>
              </a:p>
            </p:txBody>
          </p:sp>
        </p:grpSp>
        <p:sp>
          <p:nvSpPr>
            <p:cNvPr id="52" name="직사각형 51"/>
            <p:cNvSpPr/>
            <p:nvPr/>
          </p:nvSpPr>
          <p:spPr>
            <a:xfrm>
              <a:off x="6" y="2145662"/>
              <a:ext cx="344252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defRPr/>
              </a:pPr>
              <a:r>
                <a:rPr lang="en-US" altLang="ko-KR" sz="8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 -  </a:t>
              </a:r>
              <a:r>
                <a:rPr lang="ko-KR" altLang="en-US" sz="8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정부의 전산 자원을 </a:t>
              </a:r>
              <a:r>
                <a:rPr lang="ko-KR" altLang="en-US" sz="800" kern="0" dirty="0" err="1" smtClean="0">
                  <a:solidFill>
                    <a:prstClr val="black"/>
                  </a:solidFill>
                  <a:latin typeface="맑은 고딕"/>
                  <a:ea typeface="맑은 고딕"/>
                </a:rPr>
                <a:t>클라우드컴퓨팅</a:t>
              </a:r>
              <a:r>
                <a:rPr lang="ko-KR" altLang="en-US" sz="8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 기반으로 제공하겠다는 </a:t>
              </a:r>
              <a:endParaRPr lang="en-US" altLang="ko-KR" sz="800" kern="0" dirty="0" smtClean="0">
                <a:solidFill>
                  <a:prstClr val="black"/>
                </a:solidFill>
                <a:latin typeface="맑은 고딕"/>
                <a:ea typeface="맑은 고딕"/>
              </a:endParaRPr>
            </a:p>
            <a:p>
              <a:pPr latinLnBrk="0">
                <a:defRPr/>
              </a:pPr>
              <a:r>
                <a:rPr lang="en-US" altLang="ko-KR" sz="8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     G-Cloud </a:t>
              </a:r>
              <a:r>
                <a:rPr lang="ko-KR" altLang="en-US" sz="8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계획 발표</a:t>
              </a:r>
              <a:r>
                <a:rPr lang="en-US" altLang="ko-KR" sz="8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(2009.6)</a:t>
              </a:r>
              <a:endParaRPr lang="ko-KR" altLang="en-US" sz="800" kern="0" dirty="0" smtClean="0">
                <a:solidFill>
                  <a:prstClr val="black"/>
                </a:solidFill>
                <a:latin typeface="맑은 고딕"/>
                <a:ea typeface="맑은 고딕"/>
              </a:endParaRPr>
            </a:p>
            <a:p>
              <a:pPr latinLnBrk="0">
                <a:defRPr/>
              </a:pPr>
              <a:r>
                <a:rPr lang="en-US" altLang="ko-KR" sz="8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 -  </a:t>
              </a:r>
              <a:r>
                <a:rPr lang="ko-KR" altLang="en-US" sz="8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국가 단위의 </a:t>
              </a:r>
              <a:r>
                <a:rPr lang="ko-KR" altLang="en-US" sz="800" kern="0" dirty="0" err="1" smtClean="0">
                  <a:solidFill>
                    <a:prstClr val="black"/>
                  </a:solidFill>
                  <a:latin typeface="맑은 고딕"/>
                  <a:ea typeface="맑은 고딕"/>
                </a:rPr>
                <a:t>클라우드컴퓨팅</a:t>
              </a:r>
              <a:r>
                <a:rPr lang="ko-KR" altLang="en-US" sz="8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 전략을 발표</a:t>
              </a:r>
              <a:r>
                <a:rPr lang="en-US" altLang="ko-KR" sz="8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, 2020</a:t>
              </a:r>
              <a:r>
                <a:rPr lang="ko-KR" altLang="en-US" sz="8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년까지 </a:t>
              </a:r>
              <a:endParaRPr lang="en-US" altLang="ko-KR" sz="800" kern="0" dirty="0" smtClean="0">
                <a:solidFill>
                  <a:prstClr val="black"/>
                </a:solidFill>
                <a:latin typeface="맑은 고딕"/>
                <a:ea typeface="맑은 고딕"/>
              </a:endParaRPr>
            </a:p>
            <a:p>
              <a:pPr latinLnBrk="0">
                <a:defRPr/>
              </a:pPr>
              <a:r>
                <a:rPr lang="en-US" altLang="ko-KR" sz="8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    </a:t>
              </a:r>
              <a:r>
                <a:rPr lang="ko-KR" altLang="en-US" sz="8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약 </a:t>
              </a:r>
              <a:r>
                <a:rPr lang="en-US" altLang="ko-KR" sz="8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57</a:t>
              </a:r>
              <a:r>
                <a:rPr lang="ko-KR" altLang="en-US" sz="8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억 파운드의 공공부분 예산 절감 계획 발표</a:t>
              </a:r>
              <a:r>
                <a:rPr lang="en-US" altLang="ko-KR" sz="8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(2010.1)</a:t>
              </a:r>
              <a:endParaRPr lang="ko-KR" altLang="en-US" sz="800" kern="0" dirty="0" smtClean="0">
                <a:solidFill>
                  <a:prstClr val="black"/>
                </a:solidFill>
                <a:latin typeface="맑은 고딕"/>
                <a:ea typeface="맑은 고딕"/>
              </a:endParaRPr>
            </a:p>
          </p:txBody>
        </p:sp>
        <p:grpSp>
          <p:nvGrpSpPr>
            <p:cNvPr id="53" name="그룹 3"/>
            <p:cNvGrpSpPr>
              <a:grpSpLocks/>
            </p:cNvGrpSpPr>
            <p:nvPr/>
          </p:nvGrpSpPr>
          <p:grpSpPr bwMode="auto">
            <a:xfrm>
              <a:off x="792802" y="5070327"/>
              <a:ext cx="3332512" cy="1221676"/>
              <a:chOff x="897632" y="1774154"/>
              <a:chExt cx="3833550" cy="1341367"/>
            </a:xfrm>
          </p:grpSpPr>
          <p:sp>
            <p:nvSpPr>
              <p:cNvPr id="66" name="양쪽 모서리가 둥근 사각형 65"/>
              <p:cNvSpPr/>
              <p:nvPr/>
            </p:nvSpPr>
            <p:spPr bwMode="auto">
              <a:xfrm rot="10800000">
                <a:off x="902394" y="2061593"/>
                <a:ext cx="3828788" cy="1053928"/>
              </a:xfrm>
              <a:prstGeom prst="round2SameRect">
                <a:avLst>
                  <a:gd name="adj1" fmla="val 4011"/>
                  <a:gd name="adj2" fmla="val 0"/>
                </a:avLst>
              </a:prstGeom>
              <a:solidFill>
                <a:sysClr val="window" lastClr="FFFFFF"/>
              </a:solidFill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latinLnBrk="0">
                  <a:defRPr/>
                </a:pPr>
                <a:endParaRPr lang="ko-KR" altLang="en-US" sz="1050" kern="0" dirty="0">
                  <a:solidFill>
                    <a:prstClr val="white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67" name="양쪽 모서리가 둥근 사각형 66"/>
              <p:cNvSpPr/>
              <p:nvPr/>
            </p:nvSpPr>
            <p:spPr bwMode="auto">
              <a:xfrm>
                <a:off x="897632" y="1774154"/>
                <a:ext cx="3830375" cy="323966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9BBB59">
                  <a:lumMod val="20000"/>
                  <a:lumOff val="80000"/>
                </a:srgbClr>
              </a:solidFill>
              <a:ln w="6350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979488" latinLnBrk="0">
                  <a:spcBef>
                    <a:spcPct val="30000"/>
                  </a:spcBef>
                  <a:buClr>
                    <a:sysClr val="windowText" lastClr="000000"/>
                  </a:buClr>
                  <a:buSzPct val="60000"/>
                  <a:defRPr/>
                </a:pPr>
                <a:r>
                  <a:rPr lang="ko-KR" altLang="en-US" sz="1200" b="1" kern="0" dirty="0">
                    <a:solidFill>
                      <a:sysClr val="windowText" lastClr="000000"/>
                    </a:solidFill>
                    <a:effectLst>
                      <a:outerShdw blurRad="25400" dist="50800" algn="ctr" rotWithShape="0">
                        <a:prstClr val="white">
                          <a:alpha val="0"/>
                        </a:prstClr>
                      </a:outerShdw>
                    </a:effectLst>
                    <a:latin typeface="맑은 고딕"/>
                    <a:ea typeface="맑은 고딕"/>
                  </a:rPr>
                  <a:t>싱가포르</a:t>
                </a:r>
                <a:endParaRPr lang="ko-KR" altLang="en-US" sz="1100" b="1" kern="0" dirty="0">
                  <a:solidFill>
                    <a:sysClr val="windowText" lastClr="000000"/>
                  </a:solidFill>
                  <a:effectLst>
                    <a:outerShdw blurRad="25400" dist="50800" algn="ctr" rotWithShape="0">
                      <a:prstClr val="white">
                        <a:alpha val="0"/>
                      </a:prstClr>
                    </a:outerShdw>
                  </a:effectLst>
                  <a:latin typeface="맑은 고딕"/>
                  <a:ea typeface="맑은 고딕"/>
                </a:endParaRPr>
              </a:p>
            </p:txBody>
          </p:sp>
        </p:grpSp>
        <p:sp>
          <p:nvSpPr>
            <p:cNvPr id="54" name="직사각형 53"/>
            <p:cNvSpPr/>
            <p:nvPr/>
          </p:nvSpPr>
          <p:spPr>
            <a:xfrm>
              <a:off x="792404" y="5380403"/>
              <a:ext cx="342483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defRPr/>
              </a:pPr>
              <a:r>
                <a:rPr lang="en-US" altLang="ko-KR" sz="8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 -  </a:t>
              </a:r>
              <a:r>
                <a:rPr lang="ko-KR" altLang="en-US" sz="8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클라우드 혁신센터를 민간기업과 연계하여 설치</a:t>
              </a:r>
              <a:r>
                <a:rPr lang="en-US" altLang="ko-KR" sz="8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(2009.5)</a:t>
              </a:r>
            </a:p>
            <a:p>
              <a:pPr latinLnBrk="0">
                <a:defRPr/>
              </a:pPr>
              <a:r>
                <a:rPr lang="en-US" altLang="ko-KR" sz="8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 -  </a:t>
              </a:r>
              <a:r>
                <a:rPr lang="ko-KR" altLang="en-US" sz="8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유망 벤처기업</a:t>
              </a:r>
              <a:r>
                <a:rPr lang="en-US" altLang="ko-KR" sz="8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, </a:t>
              </a:r>
              <a:r>
                <a:rPr lang="ko-KR" altLang="en-US" sz="8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학교 정부 기관 등에 컴퓨팅 리소스 및 </a:t>
              </a:r>
              <a:endParaRPr lang="en-US" altLang="ko-KR" sz="800" kern="0" dirty="0" smtClean="0">
                <a:solidFill>
                  <a:prstClr val="black"/>
                </a:solidFill>
                <a:latin typeface="맑은 고딕"/>
                <a:ea typeface="맑은 고딕"/>
              </a:endParaRPr>
            </a:p>
            <a:p>
              <a:pPr latinLnBrk="0">
                <a:defRPr/>
              </a:pPr>
              <a:r>
                <a:rPr lang="en-US" altLang="ko-KR" sz="8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    </a:t>
              </a:r>
              <a:r>
                <a:rPr lang="ko-KR" altLang="en-US" sz="8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클라우드 소프트웨어 등을 무상 제공</a:t>
              </a:r>
              <a:endParaRPr lang="en-US" altLang="ko-KR" sz="800" kern="0" dirty="0" smtClean="0">
                <a:solidFill>
                  <a:prstClr val="black"/>
                </a:solidFill>
                <a:latin typeface="맑은 고딕"/>
                <a:ea typeface="맑은 고딕"/>
              </a:endParaRPr>
            </a:p>
            <a:p>
              <a:pPr latinLnBrk="0">
                <a:defRPr/>
              </a:pPr>
              <a:r>
                <a:rPr lang="en-US" altLang="ko-KR" sz="8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 -  IT </a:t>
              </a:r>
              <a:r>
                <a:rPr lang="ko-KR" altLang="en-US" sz="8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기술을 활용하여 공공 및 민간 부분이 협력하여 일할 수 </a:t>
              </a:r>
              <a:endParaRPr lang="en-US" altLang="ko-KR" sz="800" kern="0" dirty="0" smtClean="0">
                <a:solidFill>
                  <a:prstClr val="black"/>
                </a:solidFill>
                <a:latin typeface="맑은 고딕"/>
                <a:ea typeface="맑은 고딕"/>
              </a:endParaRPr>
            </a:p>
            <a:p>
              <a:pPr latinLnBrk="0">
                <a:defRPr/>
              </a:pPr>
              <a:r>
                <a:rPr lang="en-US" altLang="ko-KR" sz="8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    </a:t>
              </a:r>
              <a:r>
                <a:rPr lang="ko-KR" altLang="en-US" sz="8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있는 환경 구축을 목표로 하는 </a:t>
              </a:r>
              <a:r>
                <a:rPr lang="en-US" altLang="ko-KR" sz="8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‘eGov2015 </a:t>
              </a:r>
              <a:r>
                <a:rPr lang="en-US" altLang="ko-KR" sz="800" kern="0" dirty="0" err="1" smtClean="0">
                  <a:solidFill>
                    <a:prstClr val="black"/>
                  </a:solidFill>
                  <a:latin typeface="맑은 고딕"/>
                  <a:ea typeface="맑은 고딕"/>
                </a:rPr>
                <a:t>MasterPlan</a:t>
              </a:r>
              <a:r>
                <a:rPr lang="en-US" altLang="ko-KR" sz="8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’ </a:t>
              </a:r>
            </a:p>
            <a:p>
              <a:pPr latinLnBrk="0">
                <a:defRPr/>
              </a:pPr>
              <a:r>
                <a:rPr lang="en-US" altLang="ko-KR" sz="8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    </a:t>
              </a:r>
              <a:r>
                <a:rPr lang="ko-KR" altLang="en-US" sz="8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수립</a:t>
              </a:r>
              <a:r>
                <a:rPr lang="en-US" altLang="ko-KR" sz="8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(2011)</a:t>
              </a:r>
              <a:endParaRPr lang="ko-KR" altLang="en-US" sz="800" kern="0" dirty="0" smtClean="0">
                <a:solidFill>
                  <a:prstClr val="black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55" name="타원 54"/>
            <p:cNvSpPr/>
            <p:nvPr/>
          </p:nvSpPr>
          <p:spPr>
            <a:xfrm>
              <a:off x="432842" y="3214184"/>
              <a:ext cx="108000" cy="108000"/>
            </a:xfrm>
            <a:prstGeom prst="ellipse">
              <a:avLst/>
            </a:prstGeom>
            <a:solidFill>
              <a:srgbClr val="CC0000"/>
            </a:solidFill>
            <a:ln w="381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200" kern="0" smtClean="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56" name="타원 55"/>
            <p:cNvSpPr/>
            <p:nvPr/>
          </p:nvSpPr>
          <p:spPr>
            <a:xfrm>
              <a:off x="3211719" y="3789994"/>
              <a:ext cx="108000" cy="108000"/>
            </a:xfrm>
            <a:prstGeom prst="ellipse">
              <a:avLst/>
            </a:prstGeom>
            <a:solidFill>
              <a:srgbClr val="CC0000"/>
            </a:solidFill>
            <a:ln w="381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200" kern="0" smtClean="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57" name="타원 56"/>
            <p:cNvSpPr/>
            <p:nvPr/>
          </p:nvSpPr>
          <p:spPr>
            <a:xfrm>
              <a:off x="3403070" y="4762332"/>
              <a:ext cx="108000" cy="108000"/>
            </a:xfrm>
            <a:prstGeom prst="ellipse">
              <a:avLst/>
            </a:prstGeom>
            <a:solidFill>
              <a:srgbClr val="CC0000"/>
            </a:solidFill>
            <a:ln w="381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200" kern="0" smtClean="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58" name="타원 57"/>
            <p:cNvSpPr/>
            <p:nvPr/>
          </p:nvSpPr>
          <p:spPr>
            <a:xfrm>
              <a:off x="4190107" y="3779218"/>
              <a:ext cx="108000" cy="108000"/>
            </a:xfrm>
            <a:prstGeom prst="ellipse">
              <a:avLst/>
            </a:prstGeom>
            <a:solidFill>
              <a:srgbClr val="CC0000"/>
            </a:solidFill>
            <a:ln w="381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200" kern="0" smtClean="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59" name="타원 58"/>
            <p:cNvSpPr/>
            <p:nvPr/>
          </p:nvSpPr>
          <p:spPr>
            <a:xfrm>
              <a:off x="7405677" y="3470894"/>
              <a:ext cx="108000" cy="108000"/>
            </a:xfrm>
            <a:prstGeom prst="ellipse">
              <a:avLst/>
            </a:prstGeom>
            <a:solidFill>
              <a:srgbClr val="CC0000"/>
            </a:solidFill>
            <a:ln w="381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200" kern="0" smtClean="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cxnSp>
          <p:nvCxnSpPr>
            <p:cNvPr id="60" name="직선 화살표 연결선 59"/>
            <p:cNvCxnSpPr>
              <a:stCxn id="56" idx="7"/>
              <a:endCxn id="72" idx="0"/>
            </p:cNvCxnSpPr>
            <p:nvPr/>
          </p:nvCxnSpPr>
          <p:spPr bwMode="auto">
            <a:xfrm flipV="1">
              <a:off x="3303903" y="3296425"/>
              <a:ext cx="241949" cy="509385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headEnd/>
              <a:tailEnd type="triangle"/>
            </a:ln>
            <a:effectLst/>
          </p:spPr>
        </p:cxnSp>
        <p:cxnSp>
          <p:nvCxnSpPr>
            <p:cNvPr id="62" name="직선 화살표 연결선 61"/>
            <p:cNvCxnSpPr>
              <a:stCxn id="59" idx="7"/>
              <a:endCxn id="78" idx="3"/>
            </p:cNvCxnSpPr>
            <p:nvPr/>
          </p:nvCxnSpPr>
          <p:spPr bwMode="auto">
            <a:xfrm flipV="1">
              <a:off x="7497861" y="2612397"/>
              <a:ext cx="491650" cy="874313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headEnd/>
              <a:tailEnd type="triangle"/>
            </a:ln>
            <a:effectLst/>
          </p:spPr>
        </p:cxnSp>
        <p:cxnSp>
          <p:nvCxnSpPr>
            <p:cNvPr id="63" name="직선 화살표 연결선 62"/>
            <p:cNvCxnSpPr>
              <a:stCxn id="58" idx="5"/>
              <a:endCxn id="75" idx="2"/>
            </p:cNvCxnSpPr>
            <p:nvPr/>
          </p:nvCxnSpPr>
          <p:spPr bwMode="auto">
            <a:xfrm>
              <a:off x="4282291" y="3871402"/>
              <a:ext cx="670709" cy="852504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headEnd/>
              <a:tailEnd type="triangle"/>
            </a:ln>
            <a:effectLst/>
          </p:spPr>
        </p:cxnSp>
        <p:cxnSp>
          <p:nvCxnSpPr>
            <p:cNvPr id="64" name="직선 화살표 연결선 63"/>
            <p:cNvCxnSpPr>
              <a:stCxn id="57" idx="2"/>
              <a:endCxn id="67" idx="3"/>
            </p:cNvCxnSpPr>
            <p:nvPr/>
          </p:nvCxnSpPr>
          <p:spPr bwMode="auto">
            <a:xfrm flipH="1">
              <a:off x="2457678" y="4816332"/>
              <a:ext cx="945392" cy="253995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headEnd/>
              <a:tailEnd type="triangle"/>
            </a:ln>
            <a:effectLst/>
          </p:spPr>
        </p:cxnSp>
        <p:cxnSp>
          <p:nvCxnSpPr>
            <p:cNvPr id="65" name="직선 화살표 연결선 64"/>
            <p:cNvCxnSpPr>
              <a:stCxn id="55" idx="6"/>
              <a:endCxn id="68" idx="3"/>
            </p:cNvCxnSpPr>
            <p:nvPr/>
          </p:nvCxnSpPr>
          <p:spPr bwMode="auto">
            <a:xfrm flipV="1">
              <a:off x="540842" y="2829459"/>
              <a:ext cx="1230469" cy="438725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headEnd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15270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3899274" cy="332399"/>
            <a:chOff x="802399" y="1030552"/>
            <a:chExt cx="3899274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3899274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공공 부분 기술 동향 </a:t>
              </a:r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(2/4)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6220934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해외 정부 사례연구 ▶ 영국 정부의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중복개발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방지 및 개발 절차 간소화</a:t>
            </a: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Ⅰ.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글로벌 기술 및 산업 동향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25" name="AutoShape 2"/>
          <p:cNvSpPr>
            <a:spLocks noChangeArrowheads="1"/>
          </p:cNvSpPr>
          <p:nvPr/>
        </p:nvSpPr>
        <p:spPr bwMode="gray">
          <a:xfrm>
            <a:off x="307974" y="1553079"/>
            <a:ext cx="4445215" cy="47922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6350" algn="ctr">
            <a:solidFill>
              <a:sysClr val="window" lastClr="FFFFFF">
                <a:lumMod val="75000"/>
              </a:sysClr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endParaRPr lang="ko-KR" altLang="ko-KR" kern="0" spc="-50" dirty="0">
              <a:solidFill>
                <a:prstClr val="black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26" name="모서리가 둥근 직사각형 25"/>
          <p:cNvSpPr/>
          <p:nvPr/>
        </p:nvSpPr>
        <p:spPr bwMode="gray">
          <a:xfrm>
            <a:off x="307974" y="1538943"/>
            <a:ext cx="4445215" cy="378455"/>
          </a:xfrm>
          <a:prstGeom prst="roundRect">
            <a:avLst>
              <a:gd name="adj" fmla="val 0"/>
            </a:avLst>
          </a:prstGeom>
          <a:solidFill>
            <a:srgbClr val="1F497D">
              <a:lumMod val="20000"/>
              <a:lumOff val="80000"/>
            </a:srgbClr>
          </a:solidFill>
          <a:ln w="6350" algn="ctr">
            <a:solidFill>
              <a:srgbClr val="4BACC6">
                <a:lumMod val="60000"/>
                <a:lumOff val="40000"/>
              </a:srgbClr>
            </a:solidFill>
            <a:round/>
            <a:headEnd/>
            <a:tailEnd/>
          </a:ln>
          <a:effectLst/>
        </p:spPr>
        <p:txBody>
          <a:bodyPr vert="horz" wrap="none" lIns="72000" tIns="72000" rIns="72000" bIns="90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latinLnBrk="0"/>
            <a:r>
              <a:rPr lang="ko-KR" altLang="en-US" sz="1400" b="1" kern="0" spc="-50" dirty="0">
                <a:solidFill>
                  <a:prstClr val="black"/>
                </a:solidFill>
                <a:latin typeface="맑은 고딕"/>
                <a:ea typeface="맑은 고딕"/>
                <a:cs typeface="Arial" pitchFamily="34" charset="0"/>
              </a:rPr>
              <a:t>기업 정보 및 </a:t>
            </a:r>
            <a:r>
              <a:rPr lang="ko-KR" altLang="en-US" sz="1400" b="1" kern="0" spc="-50" dirty="0" smtClean="0">
                <a:solidFill>
                  <a:prstClr val="black"/>
                </a:solidFill>
                <a:latin typeface="맑은 고딕"/>
                <a:ea typeface="맑은 고딕"/>
                <a:cs typeface="Arial" pitchFamily="34" charset="0"/>
              </a:rPr>
              <a:t>플랫폼 도입 성과</a:t>
            </a:r>
            <a:endParaRPr lang="ko-KR" altLang="en-US" sz="1400" b="1" kern="0" spc="-50" dirty="0">
              <a:solidFill>
                <a:prstClr val="black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27" name="AutoShape 2"/>
          <p:cNvSpPr>
            <a:spLocks noChangeArrowheads="1"/>
          </p:cNvSpPr>
          <p:nvPr/>
        </p:nvSpPr>
        <p:spPr bwMode="gray">
          <a:xfrm>
            <a:off x="5152810" y="1553079"/>
            <a:ext cx="4445215" cy="47922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6350" algn="ctr">
            <a:solidFill>
              <a:sysClr val="window" lastClr="FFFFFF">
                <a:lumMod val="75000"/>
              </a:sysClr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endParaRPr lang="ko-KR" altLang="ko-KR" kern="0" spc="-50" dirty="0">
              <a:solidFill>
                <a:prstClr val="black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28" name="모서리가 둥근 직사각형 27"/>
          <p:cNvSpPr/>
          <p:nvPr/>
        </p:nvSpPr>
        <p:spPr bwMode="gray">
          <a:xfrm>
            <a:off x="5152810" y="1538943"/>
            <a:ext cx="4445215" cy="378455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none" lIns="72000" tIns="72000" rIns="72000" bIns="90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latinLnBrk="0">
              <a:defRPr/>
            </a:pPr>
            <a:r>
              <a:rPr lang="ko-KR" altLang="en-US" kern="0" spc="-50" dirty="0" smtClean="0">
                <a:solidFill>
                  <a:prstClr val="white">
                    <a:lumMod val="95000"/>
                  </a:prstClr>
                </a:solidFill>
                <a:latin typeface="맑은 고딕"/>
                <a:ea typeface="맑은 고딕"/>
                <a:cs typeface="Arial" pitchFamily="34" charset="0"/>
              </a:rPr>
              <a:t>도입 성과 및 적용 분야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46947" y="2097160"/>
            <a:ext cx="4167268" cy="1619265"/>
          </a:xfrm>
          <a:prstGeom prst="roundRect">
            <a:avLst>
              <a:gd name="adj" fmla="val 583"/>
            </a:avLst>
          </a:prstGeom>
          <a:gradFill flip="none" rotWithShape="1">
            <a:gsLst>
              <a:gs pos="0">
                <a:sysClr val="window" lastClr="FFFFFF">
                  <a:lumMod val="95000"/>
                </a:sysClr>
              </a:gs>
              <a:gs pos="100000">
                <a:sysClr val="window" lastClr="FFFFFF"/>
              </a:gs>
            </a:gsLst>
            <a:lin ang="5400000" scaled="1"/>
            <a:tileRect/>
          </a:gra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ysDot"/>
          </a:ln>
          <a:effectLst/>
        </p:spPr>
        <p:txBody>
          <a:bodyPr lIns="180000" tIns="36000" rIns="108000" bIns="36000" anchor="ctr"/>
          <a:lstStyle/>
          <a:p>
            <a:pPr eaLnBrk="0" fontAlgn="base" latinLnBrk="0" hangingPunct="0">
              <a:spcBef>
                <a:spcPts val="300"/>
              </a:spcBef>
              <a:spcAft>
                <a:spcPct val="0"/>
              </a:spcAft>
              <a:buClr>
                <a:srgbClr val="7E0000"/>
              </a:buClr>
              <a:defRPr/>
            </a:pPr>
            <a:endParaRPr lang="en-US" altLang="ko-KR" sz="1400" kern="0" spc="-5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5725" indent="-85725" eaLnBrk="0" fontAlgn="base" latinLnBrk="0" hangingPunct="0">
              <a:spcBef>
                <a:spcPts val="300"/>
              </a:spcBef>
              <a:spcAft>
                <a:spcPct val="0"/>
              </a:spcAft>
              <a:buClr>
                <a:srgbClr val="7E0000"/>
              </a:buClr>
              <a:buFont typeface="Arial" charset="0"/>
              <a:buChar char="•"/>
              <a:defRPr/>
            </a:pPr>
            <a:endParaRPr lang="en-US" altLang="ko-KR" sz="1400" kern="0" spc="-5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5725" indent="-85725" eaLnBrk="0" fontAlgn="base" latinLnBrk="0" hangingPunct="0">
              <a:spcBef>
                <a:spcPts val="300"/>
              </a:spcBef>
              <a:spcAft>
                <a:spcPct val="0"/>
              </a:spcAft>
              <a:buClr>
                <a:srgbClr val="7E0000"/>
              </a:buClr>
              <a:buFont typeface="Arial" charset="0"/>
              <a:buChar char="•"/>
              <a:defRPr/>
            </a:pPr>
            <a:endParaRPr lang="en-US" altLang="ko-KR" sz="1400" kern="0" spc="-5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5725" indent="-85725" eaLnBrk="0" fontAlgn="base" latinLnBrk="0" hangingPunct="0">
              <a:spcBef>
                <a:spcPts val="300"/>
              </a:spcBef>
              <a:spcAft>
                <a:spcPct val="0"/>
              </a:spcAft>
              <a:buClr>
                <a:srgbClr val="7E0000"/>
              </a:buClr>
              <a:buFont typeface="Arial" charset="0"/>
              <a:buChar char="•"/>
              <a:defRPr/>
            </a:pPr>
            <a:endParaRPr lang="ko-KR" altLang="en-US" sz="1400" kern="0" spc="-5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446947" y="3850986"/>
            <a:ext cx="4167268" cy="2330212"/>
            <a:chOff x="4892942" y="2614629"/>
            <a:chExt cx="3876247" cy="2216582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4892942" y="2909914"/>
              <a:ext cx="3876247" cy="1921297"/>
            </a:xfrm>
            <a:prstGeom prst="roundRect">
              <a:avLst>
                <a:gd name="adj" fmla="val 583"/>
              </a:avLst>
            </a:prstGeom>
            <a:gradFill flip="none" rotWithShape="1">
              <a:gsLst>
                <a:gs pos="0">
                  <a:sysClr val="window" lastClr="FFFFFF">
                    <a:lumMod val="95000"/>
                  </a:sysClr>
                </a:gs>
                <a:gs pos="100000">
                  <a:sysClr val="window" lastClr="FFFFFF"/>
                </a:gs>
              </a:gsLst>
              <a:lin ang="5400000" scaled="1"/>
              <a:tileRect/>
            </a:gra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ysDot"/>
            </a:ln>
            <a:effectLst/>
          </p:spPr>
          <p:txBody>
            <a:bodyPr lIns="180000" tIns="36000" rIns="108000" bIns="36000" anchor="ctr"/>
            <a:lstStyle/>
            <a:p>
              <a:pPr marL="88900" indent="-88900" latinLnBrk="0">
                <a:spcBef>
                  <a:spcPts val="6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프로젝트 간의 중복된 일을 없애고 팀이 각자의 전문분야의 집중</a:t>
              </a:r>
              <a:r>
                <a:rPr lang="ko-KR" altLang="en-US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함으로써 인건비를 줄이고 사용자의 요구사항에 초점을 맞춤</a:t>
              </a:r>
            </a:p>
            <a:p>
              <a:pPr marL="88900" indent="-88900" latinLnBrk="0">
                <a:spcBef>
                  <a:spcPts val="6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개발 절차의 간소화</a:t>
              </a:r>
              <a:r>
                <a:rPr lang="en-US" altLang="ko-KR" sz="1100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/>
              </a:r>
              <a:br>
                <a:rPr lang="en-US" altLang="ko-KR" sz="1100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</a:br>
              <a:r>
                <a:rPr lang="en-US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ex)</a:t>
              </a:r>
              <a:r>
                <a:rPr lang="ko-KR" altLang="en-US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 이전에 정부에서 상업 서비스를 조달하고 공인하는 과정에서 많은 시간을 소요했으나</a:t>
              </a:r>
              <a:r>
                <a:rPr lang="en-US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, </a:t>
              </a:r>
              <a:r>
                <a:rPr lang="en-US" altLang="ko-KR" sz="1100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PaaS</a:t>
              </a:r>
              <a:r>
                <a:rPr lang="ko-KR" altLang="en-US" sz="1100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의 표준화된 </a:t>
              </a:r>
              <a:r>
                <a:rPr lang="ko-KR" altLang="en-US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개발환경을 사용하면서 공인 과정에 소요되는 시간을 대폭 축소</a:t>
              </a:r>
              <a:r>
                <a:rPr lang="ko-KR" altLang="en-US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함</a:t>
              </a:r>
            </a:p>
          </p:txBody>
        </p:sp>
        <p:sp>
          <p:nvSpPr>
            <p:cNvPr id="32" name="직사각형 31"/>
            <p:cNvSpPr/>
            <p:nvPr/>
          </p:nvSpPr>
          <p:spPr bwMode="auto">
            <a:xfrm>
              <a:off x="4892942" y="2614629"/>
              <a:ext cx="3876247" cy="295285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lvl="1" algn="ctr" latinLnBrk="0">
                <a:defRPr/>
              </a:pPr>
              <a:r>
                <a:rPr lang="ko-KR" altLang="en-US" sz="1200" b="1" kern="0" spc="-5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플랫폼 도입 성과</a:t>
              </a:r>
            </a:p>
          </p:txBody>
        </p:sp>
      </p:grpSp>
      <p:sp>
        <p:nvSpPr>
          <p:cNvPr id="33" name="직사각형 32"/>
          <p:cNvSpPr>
            <a:spLocks noChangeArrowheads="1"/>
          </p:cNvSpPr>
          <p:nvPr/>
        </p:nvSpPr>
        <p:spPr bwMode="auto">
          <a:xfrm>
            <a:off x="2366216" y="2405799"/>
            <a:ext cx="2354817" cy="1310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0" tIns="36000" anchor="ctr"/>
          <a:lstStyle/>
          <a:p>
            <a:pPr marL="88900" indent="-8890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100" dirty="0" smtClean="0">
                <a:solidFill>
                  <a:prstClr val="black"/>
                </a:solidFill>
                <a:latin typeface="맑은 고딕"/>
                <a:ea typeface="맑은 고딕"/>
              </a:rPr>
              <a:t>국적 </a:t>
            </a:r>
            <a:r>
              <a:rPr kumimoji="1" lang="en-US" altLang="ko-KR" sz="1100" dirty="0">
                <a:solidFill>
                  <a:prstClr val="black"/>
                </a:solidFill>
                <a:latin typeface="맑은 고딕"/>
                <a:ea typeface="맑은 고딕"/>
              </a:rPr>
              <a:t>: </a:t>
            </a:r>
            <a:r>
              <a:rPr kumimoji="1" lang="ko-KR" altLang="en-US" sz="1100" dirty="0">
                <a:solidFill>
                  <a:prstClr val="black"/>
                </a:solidFill>
                <a:latin typeface="맑은 고딕"/>
                <a:ea typeface="맑은 고딕"/>
              </a:rPr>
              <a:t>영국</a:t>
            </a:r>
          </a:p>
          <a:p>
            <a:pPr marL="88900" indent="-8890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100" dirty="0" smtClean="0">
                <a:solidFill>
                  <a:prstClr val="black"/>
                </a:solidFill>
                <a:latin typeface="맑은 고딕"/>
                <a:ea typeface="맑은 고딕"/>
              </a:rPr>
              <a:t>분야 </a:t>
            </a:r>
            <a:r>
              <a:rPr kumimoji="1" lang="en-US" altLang="ko-KR" sz="1100" dirty="0">
                <a:solidFill>
                  <a:prstClr val="black"/>
                </a:solidFill>
                <a:latin typeface="맑은 고딕"/>
                <a:ea typeface="맑은 고딕"/>
              </a:rPr>
              <a:t>: </a:t>
            </a:r>
            <a:r>
              <a:rPr kumimoji="1" lang="ko-KR" altLang="en-US" sz="1100" dirty="0">
                <a:solidFill>
                  <a:prstClr val="black"/>
                </a:solidFill>
                <a:latin typeface="맑은 고딕"/>
                <a:ea typeface="맑은 고딕"/>
              </a:rPr>
              <a:t>정부 </a:t>
            </a:r>
            <a:r>
              <a:rPr kumimoji="1" lang="en-US" altLang="ko-KR" sz="1100" dirty="0">
                <a:solidFill>
                  <a:prstClr val="black"/>
                </a:solidFill>
                <a:latin typeface="맑은 고딕"/>
                <a:ea typeface="맑은 고딕"/>
              </a:rPr>
              <a:t>PaaS</a:t>
            </a:r>
          </a:p>
          <a:p>
            <a:pPr marL="88900" indent="-8890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100" dirty="0" smtClean="0">
                <a:solidFill>
                  <a:prstClr val="black"/>
                </a:solidFill>
                <a:latin typeface="맑은 고딕"/>
                <a:ea typeface="맑은 고딕"/>
              </a:rPr>
              <a:t>역할 </a:t>
            </a:r>
            <a:r>
              <a:rPr kumimoji="1" lang="en-US" altLang="ko-KR" sz="1100" dirty="0">
                <a:solidFill>
                  <a:prstClr val="black"/>
                </a:solidFill>
                <a:latin typeface="맑은 고딕"/>
                <a:ea typeface="맑은 고딕"/>
              </a:rPr>
              <a:t>: </a:t>
            </a:r>
            <a:r>
              <a:rPr kumimoji="1" lang="ko-KR" altLang="en-US" sz="1100" dirty="0">
                <a:solidFill>
                  <a:prstClr val="black"/>
                </a:solidFill>
                <a:latin typeface="맑은 고딕"/>
                <a:ea typeface="맑은 고딕"/>
              </a:rPr>
              <a:t>디지털 서비스를 </a:t>
            </a:r>
            <a:r>
              <a:rPr kumimoji="1" lang="en-US" altLang="ko-KR" sz="1100" dirty="0" smtClean="0">
                <a:solidFill>
                  <a:prstClr val="black"/>
                </a:solidFill>
                <a:latin typeface="맑은 고딕"/>
                <a:ea typeface="맑은 고딕"/>
              </a:rPr>
              <a:t/>
            </a:r>
            <a:br>
              <a:rPr kumimoji="1" lang="en-US" altLang="ko-KR" sz="1100" dirty="0" smtClean="0">
                <a:solidFill>
                  <a:prstClr val="black"/>
                </a:solidFill>
                <a:latin typeface="맑은 고딕"/>
                <a:ea typeface="맑은 고딕"/>
              </a:rPr>
            </a:br>
            <a:r>
              <a:rPr kumimoji="1" lang="ko-KR" altLang="en-US" sz="110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호스팅하는</a:t>
            </a:r>
            <a:r>
              <a:rPr kumimoji="1" lang="ko-KR" altLang="en-US" sz="1100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kumimoji="1" lang="ko-KR" altLang="en-US" sz="1100" dirty="0">
                <a:solidFill>
                  <a:prstClr val="black"/>
                </a:solidFill>
                <a:latin typeface="맑은 고딕"/>
                <a:ea typeface="맑은 고딕"/>
              </a:rPr>
              <a:t>플랫폼 </a:t>
            </a:r>
          </a:p>
        </p:txBody>
      </p:sp>
      <p:sp>
        <p:nvSpPr>
          <p:cNvPr id="34" name="직사각형 33"/>
          <p:cNvSpPr/>
          <p:nvPr/>
        </p:nvSpPr>
        <p:spPr bwMode="auto">
          <a:xfrm>
            <a:off x="446947" y="2081240"/>
            <a:ext cx="4167268" cy="310423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lvl="1" algn="ctr" latinLnBrk="0">
              <a:defRPr/>
            </a:pPr>
            <a:r>
              <a:rPr lang="ko-KR" altLang="en-US" sz="1200" b="1" kern="0" spc="-50" dirty="0" smtClean="0">
                <a:solidFill>
                  <a:prstClr val="black"/>
                </a:solidFill>
                <a:latin typeface="맑은 고딕"/>
                <a:ea typeface="맑은 고딕"/>
              </a:rPr>
              <a:t>정부 정보</a:t>
            </a:r>
          </a:p>
        </p:txBody>
      </p:sp>
      <p:sp>
        <p:nvSpPr>
          <p:cNvPr id="36" name="모서리가 둥근 직사각형 35"/>
          <p:cNvSpPr/>
          <p:nvPr/>
        </p:nvSpPr>
        <p:spPr bwMode="gray">
          <a:xfrm>
            <a:off x="5152809" y="1538942"/>
            <a:ext cx="4445215" cy="37845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4DABF5"/>
              </a:gs>
              <a:gs pos="47000">
                <a:srgbClr val="0173D4"/>
              </a:gs>
              <a:gs pos="100000">
                <a:srgbClr val="0048AC"/>
              </a:gs>
            </a:gsLst>
            <a:lin ang="2700000" scaled="1"/>
          </a:gradFill>
          <a:ln w="6350" algn="ctr">
            <a:solidFill>
              <a:srgbClr val="0173D4"/>
            </a:solidFill>
            <a:round/>
            <a:headEnd/>
            <a:tailEnd/>
          </a:ln>
          <a:effectLst/>
        </p:spPr>
        <p:txBody>
          <a:bodyPr vert="horz" wrap="none" lIns="72000" tIns="72000" rIns="72000" bIns="90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latinLnBrk="0"/>
            <a:r>
              <a:rPr lang="ko-KR" altLang="en-US" sz="1400" b="1" kern="0" spc="-50" dirty="0" smtClean="0">
                <a:solidFill>
                  <a:prstClr val="white">
                    <a:lumMod val="95000"/>
                  </a:prstClr>
                </a:solidFill>
                <a:latin typeface="맑은 고딕"/>
                <a:ea typeface="맑은 고딕"/>
                <a:cs typeface="Arial" pitchFamily="34" charset="0"/>
              </a:rPr>
              <a:t>영국 정부 </a:t>
            </a:r>
            <a:r>
              <a:rPr lang="en-US" altLang="ko-KR" sz="1400" b="1" kern="0" spc="-50" dirty="0" smtClean="0">
                <a:solidFill>
                  <a:prstClr val="white">
                    <a:lumMod val="95000"/>
                  </a:prstClr>
                </a:solidFill>
                <a:latin typeface="맑은 고딕"/>
                <a:ea typeface="맑은 고딕"/>
                <a:cs typeface="Arial" pitchFamily="34" charset="0"/>
              </a:rPr>
              <a:t>PaaS </a:t>
            </a:r>
            <a:r>
              <a:rPr lang="ko-KR" altLang="en-US" sz="1400" b="1" kern="0" spc="-50" dirty="0" smtClean="0">
                <a:solidFill>
                  <a:prstClr val="white">
                    <a:lumMod val="95000"/>
                  </a:prstClr>
                </a:solidFill>
                <a:latin typeface="맑은 고딕"/>
                <a:ea typeface="맑은 고딕"/>
                <a:cs typeface="Arial" pitchFamily="34" charset="0"/>
              </a:rPr>
              <a:t>개요</a:t>
            </a:r>
            <a:endParaRPr lang="ko-KR" altLang="en-US" sz="1400" b="1" kern="0" spc="-50" dirty="0">
              <a:solidFill>
                <a:prstClr val="white">
                  <a:lumMod val="95000"/>
                </a:prstClr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5285432" y="2106109"/>
            <a:ext cx="4235086" cy="1152042"/>
          </a:xfrm>
          <a:prstGeom prst="roundRect">
            <a:avLst>
              <a:gd name="adj" fmla="val 583"/>
            </a:avLst>
          </a:prstGeom>
          <a:noFill/>
          <a:ln w="12700" cap="flat" cmpd="sng" algn="ctr">
            <a:noFill/>
            <a:prstDash val="sysDot"/>
          </a:ln>
          <a:effectLst/>
        </p:spPr>
        <p:txBody>
          <a:bodyPr lIns="180000" tIns="36000" rIns="108000" bIns="36000" anchor="t"/>
          <a:lstStyle/>
          <a:p>
            <a:pPr marL="88900" indent="-88900" latinLnBrk="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1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Cloud</a:t>
            </a:r>
            <a:r>
              <a:rPr lang="ko-KR" altLang="en-US" sz="11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Foundry</a:t>
            </a:r>
            <a:r>
              <a:rPr lang="ko-KR" altLang="en-US" sz="11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를 기반으로 </a:t>
            </a:r>
            <a:r>
              <a:rPr lang="ko-KR" altLang="en-US" sz="1100" b="1" u="sng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여러 </a:t>
            </a:r>
            <a:r>
              <a:rPr lang="ko-KR" altLang="en-US" sz="1100" b="1" u="sng" kern="0" dirty="0" err="1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퍼블릭</a:t>
            </a:r>
            <a:r>
              <a:rPr lang="en-US" altLang="ko-KR" sz="1100" b="1" u="sng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1" u="sng" kern="0" dirty="0" err="1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클라우드</a:t>
            </a:r>
            <a:r>
              <a:rPr lang="ko-KR" altLang="en-US" sz="1100" b="1" u="sng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환경에서 실행할 수 있는 ‘정부 </a:t>
            </a:r>
            <a:r>
              <a:rPr lang="en-US" altLang="ko-KR" sz="1100" b="1" u="sng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PaaS’</a:t>
            </a:r>
            <a:r>
              <a:rPr lang="en-US" altLang="ko-KR" sz="11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구축</a:t>
            </a:r>
            <a:endParaRPr lang="en-US" altLang="ko-KR" sz="1100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8" name="Picture 3" descr="C:\Users\promjkim\Pictures\UK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70" y="2643443"/>
            <a:ext cx="1515593" cy="82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C:\Users\promjkim\Pictures\Government-PaaS-Image-620x349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172" y="2607586"/>
            <a:ext cx="2871712" cy="166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Platform as a Service team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880" y="4443127"/>
            <a:ext cx="2748990" cy="173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10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3899274" cy="332399"/>
            <a:chOff x="802399" y="1030552"/>
            <a:chExt cx="3899274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3899274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공공 부분 기술 동향 </a:t>
              </a:r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(3/4)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6834884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해외 정부 사례연구 ▶ 미국 정부의 개발 생산성 향상 및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클라우드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이동성 확보</a:t>
            </a: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Ⅰ.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글로벌 기술 및 산업 동향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53" name="AutoShape 2"/>
          <p:cNvSpPr>
            <a:spLocks noChangeArrowheads="1"/>
          </p:cNvSpPr>
          <p:nvPr/>
        </p:nvSpPr>
        <p:spPr bwMode="gray">
          <a:xfrm>
            <a:off x="307974" y="1553079"/>
            <a:ext cx="4445215" cy="47922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6350" algn="ctr">
            <a:solidFill>
              <a:sysClr val="window" lastClr="FFFFFF">
                <a:lumMod val="75000"/>
              </a:sysClr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endParaRPr lang="ko-KR" altLang="ko-KR" kern="0" spc="-50" dirty="0">
              <a:solidFill>
                <a:prstClr val="black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54" name="모서리가 둥근 직사각형 53"/>
          <p:cNvSpPr/>
          <p:nvPr/>
        </p:nvSpPr>
        <p:spPr bwMode="gray">
          <a:xfrm>
            <a:off x="307974" y="1538943"/>
            <a:ext cx="4445215" cy="378455"/>
          </a:xfrm>
          <a:prstGeom prst="roundRect">
            <a:avLst>
              <a:gd name="adj" fmla="val 0"/>
            </a:avLst>
          </a:prstGeom>
          <a:solidFill>
            <a:srgbClr val="1F497D">
              <a:lumMod val="20000"/>
              <a:lumOff val="80000"/>
            </a:srgbClr>
          </a:solidFill>
          <a:ln w="6350" algn="ctr">
            <a:solidFill>
              <a:srgbClr val="4BACC6">
                <a:lumMod val="60000"/>
                <a:lumOff val="40000"/>
              </a:srgbClr>
            </a:solidFill>
            <a:round/>
            <a:headEnd/>
            <a:tailEnd/>
          </a:ln>
          <a:effectLst/>
        </p:spPr>
        <p:txBody>
          <a:bodyPr vert="horz" wrap="none" lIns="72000" tIns="72000" rIns="72000" bIns="90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latinLnBrk="0"/>
            <a:r>
              <a:rPr lang="ko-KR" altLang="en-US" sz="1400" b="1" kern="0" spc="-50" dirty="0">
                <a:solidFill>
                  <a:prstClr val="black"/>
                </a:solidFill>
                <a:latin typeface="맑은 고딕"/>
                <a:ea typeface="맑은 고딕"/>
                <a:cs typeface="Arial" pitchFamily="34" charset="0"/>
              </a:rPr>
              <a:t>기업 정보 및 </a:t>
            </a:r>
            <a:r>
              <a:rPr lang="ko-KR" altLang="en-US" sz="1400" b="1" kern="0" spc="-50" dirty="0" smtClean="0">
                <a:solidFill>
                  <a:prstClr val="black"/>
                </a:solidFill>
                <a:latin typeface="맑은 고딕"/>
                <a:ea typeface="맑은 고딕"/>
                <a:cs typeface="Arial" pitchFamily="34" charset="0"/>
              </a:rPr>
              <a:t>플랫폼 도입 성과</a:t>
            </a:r>
            <a:endParaRPr lang="ko-KR" altLang="en-US" sz="1400" b="1" kern="0" spc="-50" dirty="0">
              <a:solidFill>
                <a:prstClr val="black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55" name="AutoShape 2"/>
          <p:cNvSpPr>
            <a:spLocks noChangeArrowheads="1"/>
          </p:cNvSpPr>
          <p:nvPr/>
        </p:nvSpPr>
        <p:spPr bwMode="gray">
          <a:xfrm>
            <a:off x="5152810" y="1553079"/>
            <a:ext cx="4445215" cy="47922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6350" algn="ctr">
            <a:solidFill>
              <a:sysClr val="window" lastClr="FFFFFF">
                <a:lumMod val="75000"/>
              </a:sysClr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endParaRPr lang="ko-KR" altLang="ko-KR" kern="0" spc="-50" dirty="0">
              <a:solidFill>
                <a:prstClr val="black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56" name="모서리가 둥근 직사각형 55"/>
          <p:cNvSpPr/>
          <p:nvPr/>
        </p:nvSpPr>
        <p:spPr bwMode="gray">
          <a:xfrm>
            <a:off x="5152810" y="1538943"/>
            <a:ext cx="4445215" cy="378455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none" lIns="72000" tIns="72000" rIns="72000" bIns="90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latinLnBrk="0">
              <a:defRPr/>
            </a:pPr>
            <a:r>
              <a:rPr lang="ko-KR" altLang="en-US" kern="0" spc="-50" dirty="0" smtClean="0">
                <a:solidFill>
                  <a:prstClr val="white">
                    <a:lumMod val="95000"/>
                  </a:prstClr>
                </a:solidFill>
                <a:latin typeface="맑은 고딕"/>
                <a:ea typeface="맑은 고딕"/>
                <a:cs typeface="Arial" pitchFamily="34" charset="0"/>
              </a:rPr>
              <a:t>도입 성과 및 적용 분야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446947" y="2097160"/>
            <a:ext cx="4167268" cy="1619265"/>
          </a:xfrm>
          <a:prstGeom prst="roundRect">
            <a:avLst>
              <a:gd name="adj" fmla="val 583"/>
            </a:avLst>
          </a:prstGeom>
          <a:gradFill flip="none" rotWithShape="1">
            <a:gsLst>
              <a:gs pos="0">
                <a:sysClr val="window" lastClr="FFFFFF">
                  <a:lumMod val="95000"/>
                </a:sysClr>
              </a:gs>
              <a:gs pos="100000">
                <a:sysClr val="window" lastClr="FFFFFF"/>
              </a:gs>
            </a:gsLst>
            <a:lin ang="5400000" scaled="1"/>
            <a:tileRect/>
          </a:gra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ysDot"/>
          </a:ln>
          <a:effectLst/>
        </p:spPr>
        <p:txBody>
          <a:bodyPr lIns="180000" tIns="36000" rIns="108000" bIns="36000" anchor="ctr"/>
          <a:lstStyle/>
          <a:p>
            <a:pPr eaLnBrk="0" fontAlgn="base" latinLnBrk="0" hangingPunct="0">
              <a:spcBef>
                <a:spcPts val="300"/>
              </a:spcBef>
              <a:spcAft>
                <a:spcPct val="0"/>
              </a:spcAft>
              <a:buClr>
                <a:srgbClr val="7E0000"/>
              </a:buClr>
              <a:defRPr/>
            </a:pPr>
            <a:endParaRPr lang="en-US" altLang="ko-KR" sz="1400" kern="0" spc="-5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5725" indent="-85725" eaLnBrk="0" fontAlgn="base" latinLnBrk="0" hangingPunct="0">
              <a:spcBef>
                <a:spcPts val="300"/>
              </a:spcBef>
              <a:spcAft>
                <a:spcPct val="0"/>
              </a:spcAft>
              <a:buClr>
                <a:srgbClr val="7E0000"/>
              </a:buClr>
              <a:buFont typeface="Arial" charset="0"/>
              <a:buChar char="•"/>
              <a:defRPr/>
            </a:pPr>
            <a:endParaRPr lang="en-US" altLang="ko-KR" sz="1400" kern="0" spc="-5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5725" indent="-85725" eaLnBrk="0" fontAlgn="base" latinLnBrk="0" hangingPunct="0">
              <a:spcBef>
                <a:spcPts val="300"/>
              </a:spcBef>
              <a:spcAft>
                <a:spcPct val="0"/>
              </a:spcAft>
              <a:buClr>
                <a:srgbClr val="7E0000"/>
              </a:buClr>
              <a:buFont typeface="Arial" charset="0"/>
              <a:buChar char="•"/>
              <a:defRPr/>
            </a:pPr>
            <a:endParaRPr lang="en-US" altLang="ko-KR" sz="1400" kern="0" spc="-5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5725" indent="-85725" eaLnBrk="0" fontAlgn="base" latinLnBrk="0" hangingPunct="0">
              <a:spcBef>
                <a:spcPts val="300"/>
              </a:spcBef>
              <a:spcAft>
                <a:spcPct val="0"/>
              </a:spcAft>
              <a:buClr>
                <a:srgbClr val="7E0000"/>
              </a:buClr>
              <a:buFont typeface="Arial" charset="0"/>
              <a:buChar char="•"/>
              <a:defRPr/>
            </a:pPr>
            <a:endParaRPr lang="ko-KR" altLang="en-US" sz="1400" kern="0" spc="-5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446947" y="3850986"/>
            <a:ext cx="4167268" cy="2330212"/>
            <a:chOff x="4892942" y="2614629"/>
            <a:chExt cx="3876247" cy="2216582"/>
          </a:xfrm>
        </p:grpSpPr>
        <p:sp>
          <p:nvSpPr>
            <p:cNvPr id="59" name="모서리가 둥근 직사각형 58"/>
            <p:cNvSpPr/>
            <p:nvPr/>
          </p:nvSpPr>
          <p:spPr>
            <a:xfrm>
              <a:off x="4892942" y="2909914"/>
              <a:ext cx="3876247" cy="1921297"/>
            </a:xfrm>
            <a:prstGeom prst="roundRect">
              <a:avLst>
                <a:gd name="adj" fmla="val 583"/>
              </a:avLst>
            </a:prstGeom>
            <a:gradFill flip="none" rotWithShape="1">
              <a:gsLst>
                <a:gs pos="0">
                  <a:sysClr val="window" lastClr="FFFFFF">
                    <a:lumMod val="95000"/>
                  </a:sysClr>
                </a:gs>
                <a:gs pos="100000">
                  <a:sysClr val="window" lastClr="FFFFFF"/>
                </a:gs>
              </a:gsLst>
              <a:lin ang="5400000" scaled="1"/>
              <a:tileRect/>
            </a:gra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ysDot"/>
            </a:ln>
            <a:effectLst/>
          </p:spPr>
          <p:txBody>
            <a:bodyPr lIns="180000" tIns="36000" rIns="108000" bIns="36000" anchor="ctr"/>
            <a:lstStyle/>
            <a:p>
              <a:pPr marL="88900" indent="-88900" latinLnBrk="0">
                <a:spcBef>
                  <a:spcPts val="6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서버나 </a:t>
              </a:r>
              <a:r>
                <a:rPr lang="en-US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VM </a:t>
              </a:r>
              <a:r>
                <a:rPr lang="ko-KR" altLang="en-US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구성에 시간을 투자하지 않고 개발팀이 빠르게 애플리케이션을 개발하고 배포</a:t>
              </a:r>
              <a:r>
                <a:rPr lang="ko-KR" altLang="en-US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할 수 있게 함</a:t>
              </a:r>
              <a:endParaRPr lang="en-US" altLang="ko-KR" sz="1100" kern="0" dirty="0" smtClean="0">
                <a:solidFill>
                  <a:prstClr val="black"/>
                </a:solidFill>
                <a:latin typeface="맑은 고딕"/>
                <a:ea typeface="맑은 고딕" pitchFamily="50" charset="-127"/>
              </a:endParaRPr>
            </a:p>
            <a:p>
              <a:pPr marL="88900" indent="-88900" latinLnBrk="0">
                <a:spcBef>
                  <a:spcPts val="6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개발자는 어플리케이션 개발에만 집중할 수 있고 </a:t>
              </a:r>
              <a:r>
                <a:rPr lang="en-US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/>
              </a:r>
              <a:br>
                <a:rPr lang="en-US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</a:br>
              <a:r>
                <a:rPr lang="en-US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cloud.gov</a:t>
              </a:r>
              <a:r>
                <a:rPr lang="ko-KR" altLang="en-US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는 보안과 나머지 기술적인 부분을 담당</a:t>
              </a:r>
              <a:endParaRPr lang="en-US" altLang="ko-KR" sz="1100" kern="0" dirty="0" smtClean="0">
                <a:solidFill>
                  <a:prstClr val="black"/>
                </a:solidFill>
                <a:latin typeface="맑은 고딕"/>
                <a:ea typeface="맑은 고딕" pitchFamily="50" charset="-127"/>
              </a:endParaRPr>
            </a:p>
            <a:p>
              <a:pPr marL="179388" lvl="1" indent="-90488" latinLnBrk="0">
                <a:spcBef>
                  <a:spcPts val="600"/>
                </a:spcBef>
                <a:buFont typeface="Wingdings" panose="05000000000000000000" pitchFamily="2" charset="2"/>
                <a:buChar char="ü"/>
                <a:defRPr/>
              </a:pPr>
              <a:r>
                <a:rPr lang="ko-KR" altLang="en-US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운영 체제</a:t>
              </a:r>
              <a:r>
                <a:rPr lang="en-US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,  </a:t>
              </a:r>
              <a:r>
                <a:rPr lang="ko-KR" altLang="en-US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지속적인 모니터링</a:t>
              </a:r>
              <a:r>
                <a:rPr lang="en-US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, </a:t>
              </a:r>
              <a:r>
                <a:rPr lang="ko-KR" altLang="en-US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악성코드 방지</a:t>
              </a:r>
              <a:r>
                <a:rPr lang="en-US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, </a:t>
              </a:r>
              <a:r>
                <a:rPr lang="ko-KR" altLang="en-US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네트워크 보안</a:t>
              </a:r>
              <a:r>
                <a:rPr lang="en-US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, </a:t>
              </a:r>
              <a:r>
                <a:rPr lang="ko-KR" altLang="en-US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버전 관리</a:t>
              </a:r>
              <a:r>
                <a:rPr lang="en-US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, </a:t>
              </a:r>
              <a:r>
                <a:rPr lang="ko-KR" altLang="en-US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스케일링</a:t>
              </a:r>
              <a:r>
                <a:rPr lang="en-US" altLang="ko-KR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, </a:t>
              </a:r>
              <a:r>
                <a:rPr lang="ko-KR" altLang="en-US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로그 관리 알림 기능 제공</a:t>
              </a:r>
              <a:endParaRPr lang="en-US" altLang="ko-KR" sz="1100" kern="0" dirty="0" smtClean="0">
                <a:solidFill>
                  <a:prstClr val="black"/>
                </a:solidFill>
                <a:latin typeface="맑은 고딕"/>
                <a:ea typeface="맑은 고딕" pitchFamily="50" charset="-127"/>
              </a:endParaRPr>
            </a:p>
            <a:p>
              <a:pPr marL="88900" indent="-88900" latinLnBrk="0">
                <a:spcBef>
                  <a:spcPts val="6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100" b="1" u="sng" kern="0" dirty="0" err="1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오픈소스를</a:t>
              </a:r>
              <a:r>
                <a:rPr lang="ko-KR" altLang="en-US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 기반으로 한 기술이기 때문에 다른 </a:t>
              </a:r>
              <a:r>
                <a:rPr lang="ko-KR" altLang="en-US" sz="1100" b="1" u="sng" kern="0" dirty="0" err="1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클라우드</a:t>
              </a:r>
              <a:r>
                <a:rPr lang="ko-KR" altLang="en-US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 </a:t>
              </a:r>
              <a:r>
                <a:rPr lang="en-US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/>
              </a:r>
              <a:br>
                <a:rPr lang="en-US" altLang="ko-KR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</a:br>
              <a:r>
                <a:rPr lang="ko-KR" altLang="en-US" sz="1100" b="1" u="sng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환경으로의 이동이 용이</a:t>
              </a:r>
              <a:r>
                <a:rPr lang="ko-KR" altLang="en-US" sz="1100" kern="0" dirty="0" smtClean="0">
                  <a:solidFill>
                    <a:prstClr val="black"/>
                  </a:solidFill>
                  <a:latin typeface="맑은 고딕"/>
                  <a:ea typeface="맑은 고딕" pitchFamily="50" charset="-127"/>
                </a:rPr>
                <a:t>함</a:t>
              </a:r>
              <a:endParaRPr lang="en-US" altLang="ko-KR" sz="11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 bwMode="auto">
            <a:xfrm>
              <a:off x="4892942" y="2614629"/>
              <a:ext cx="3876247" cy="295285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lvl="1" algn="ctr" latinLnBrk="0">
                <a:defRPr/>
              </a:pPr>
              <a:r>
                <a:rPr lang="ko-KR" altLang="en-US" sz="1200" b="1" kern="0" spc="-5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플랫폼 도입 성과</a:t>
              </a:r>
            </a:p>
          </p:txBody>
        </p:sp>
      </p:grpSp>
      <p:sp>
        <p:nvSpPr>
          <p:cNvPr id="62" name="직사각형 61"/>
          <p:cNvSpPr>
            <a:spLocks noChangeArrowheads="1"/>
          </p:cNvSpPr>
          <p:nvPr/>
        </p:nvSpPr>
        <p:spPr bwMode="auto">
          <a:xfrm>
            <a:off x="2366216" y="2405799"/>
            <a:ext cx="2354817" cy="1310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0" tIns="36000" anchor="ctr"/>
          <a:lstStyle/>
          <a:p>
            <a:pPr marL="88900" indent="-8890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100" dirty="0" smtClean="0">
                <a:solidFill>
                  <a:prstClr val="black"/>
                </a:solidFill>
                <a:latin typeface="맑은 고딕"/>
                <a:ea typeface="맑은 고딕"/>
              </a:rPr>
              <a:t>국적 </a:t>
            </a:r>
            <a:r>
              <a:rPr kumimoji="1" lang="en-US" altLang="ko-KR" sz="1100" dirty="0">
                <a:solidFill>
                  <a:prstClr val="black"/>
                </a:solidFill>
                <a:latin typeface="맑은 고딕"/>
                <a:ea typeface="맑은 고딕"/>
              </a:rPr>
              <a:t>: </a:t>
            </a:r>
            <a:r>
              <a:rPr kumimoji="1" lang="ko-KR" altLang="en-US" sz="1100" dirty="0">
                <a:solidFill>
                  <a:prstClr val="black"/>
                </a:solidFill>
                <a:latin typeface="맑은 고딕"/>
                <a:ea typeface="맑은 고딕"/>
              </a:rPr>
              <a:t>미국</a:t>
            </a:r>
          </a:p>
          <a:p>
            <a:pPr marL="88900" indent="-8890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100" dirty="0" smtClean="0">
                <a:solidFill>
                  <a:prstClr val="black"/>
                </a:solidFill>
                <a:latin typeface="맑은 고딕"/>
                <a:ea typeface="맑은 고딕"/>
              </a:rPr>
              <a:t>분야 </a:t>
            </a:r>
            <a:r>
              <a:rPr kumimoji="1" lang="en-US" altLang="ko-KR" sz="1100" dirty="0">
                <a:solidFill>
                  <a:prstClr val="black"/>
                </a:solidFill>
                <a:latin typeface="맑은 고딕"/>
                <a:ea typeface="맑은 고딕"/>
              </a:rPr>
              <a:t>: </a:t>
            </a:r>
            <a:r>
              <a:rPr kumimoji="1" lang="ko-KR" altLang="en-US" sz="1100" dirty="0">
                <a:solidFill>
                  <a:prstClr val="black"/>
                </a:solidFill>
                <a:latin typeface="맑은 고딕"/>
                <a:ea typeface="맑은 고딕"/>
              </a:rPr>
              <a:t>정부 기관을 위한 </a:t>
            </a:r>
            <a:r>
              <a:rPr kumimoji="1" lang="en-US" altLang="ko-KR" sz="1100" dirty="0" smtClean="0">
                <a:solidFill>
                  <a:prstClr val="black"/>
                </a:solidFill>
                <a:latin typeface="맑은 고딕"/>
                <a:ea typeface="맑은 고딕"/>
              </a:rPr>
              <a:t>PaaS</a:t>
            </a:r>
          </a:p>
          <a:p>
            <a:pPr marL="88900" indent="-8890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100" dirty="0" smtClean="0">
                <a:solidFill>
                  <a:prstClr val="black"/>
                </a:solidFill>
                <a:latin typeface="맑은 고딕"/>
                <a:ea typeface="맑은 고딕"/>
              </a:rPr>
              <a:t>역할 </a:t>
            </a:r>
            <a:r>
              <a:rPr kumimoji="1" lang="en-US" altLang="ko-KR" sz="1100" dirty="0">
                <a:solidFill>
                  <a:prstClr val="black"/>
                </a:solidFill>
                <a:latin typeface="맑은 고딕"/>
                <a:ea typeface="맑은 고딕"/>
              </a:rPr>
              <a:t>: </a:t>
            </a:r>
            <a:r>
              <a:rPr kumimoji="1" lang="ko-KR" altLang="en-US" sz="1100" dirty="0">
                <a:solidFill>
                  <a:prstClr val="black"/>
                </a:solidFill>
                <a:latin typeface="맑은 고딕"/>
                <a:ea typeface="맑은 고딕"/>
              </a:rPr>
              <a:t>정부 업무를 </a:t>
            </a:r>
            <a:r>
              <a:rPr kumimoji="1" lang="ko-KR" altLang="en-US" sz="1100" dirty="0" smtClean="0">
                <a:solidFill>
                  <a:prstClr val="black"/>
                </a:solidFill>
                <a:latin typeface="맑은 고딕"/>
                <a:ea typeface="맑은 고딕"/>
              </a:rPr>
              <a:t>위해서 정부 </a:t>
            </a:r>
            <a:r>
              <a:rPr kumimoji="1" lang="ko-KR" altLang="en-US" sz="1100" dirty="0">
                <a:solidFill>
                  <a:prstClr val="black"/>
                </a:solidFill>
                <a:latin typeface="맑은 고딕"/>
                <a:ea typeface="맑은 고딕"/>
              </a:rPr>
              <a:t>팀이 개발한 </a:t>
            </a:r>
            <a:r>
              <a:rPr kumimoji="1" lang="en-US" altLang="ko-KR" sz="1100" dirty="0">
                <a:solidFill>
                  <a:prstClr val="black"/>
                </a:solidFill>
                <a:latin typeface="맑은 고딕"/>
                <a:ea typeface="맑은 고딕"/>
              </a:rPr>
              <a:t>PaaS </a:t>
            </a:r>
          </a:p>
        </p:txBody>
      </p:sp>
      <p:sp>
        <p:nvSpPr>
          <p:cNvPr id="63" name="직사각형 62"/>
          <p:cNvSpPr/>
          <p:nvPr/>
        </p:nvSpPr>
        <p:spPr bwMode="auto">
          <a:xfrm>
            <a:off x="446947" y="2081240"/>
            <a:ext cx="4167268" cy="310423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lvl="1" algn="ctr" latinLnBrk="0">
              <a:defRPr/>
            </a:pPr>
            <a:r>
              <a:rPr lang="ko-KR" altLang="en-US" sz="1200" b="1" kern="0" spc="-50" dirty="0" smtClean="0">
                <a:solidFill>
                  <a:prstClr val="black"/>
                </a:solidFill>
                <a:latin typeface="맑은 고딕"/>
                <a:ea typeface="맑은 고딕"/>
              </a:rPr>
              <a:t>정부 정보</a:t>
            </a:r>
          </a:p>
        </p:txBody>
      </p:sp>
      <p:sp>
        <p:nvSpPr>
          <p:cNvPr id="64" name="모서리가 둥근 직사각형 63"/>
          <p:cNvSpPr/>
          <p:nvPr/>
        </p:nvSpPr>
        <p:spPr bwMode="gray">
          <a:xfrm>
            <a:off x="5152809" y="1538942"/>
            <a:ext cx="4445215" cy="37845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4DABF5"/>
              </a:gs>
              <a:gs pos="47000">
                <a:srgbClr val="0173D4"/>
              </a:gs>
              <a:gs pos="100000">
                <a:srgbClr val="0048AC"/>
              </a:gs>
            </a:gsLst>
            <a:lin ang="2700000" scaled="1"/>
          </a:gradFill>
          <a:ln w="6350" algn="ctr">
            <a:solidFill>
              <a:srgbClr val="0173D4"/>
            </a:solidFill>
            <a:round/>
            <a:headEnd/>
            <a:tailEnd/>
          </a:ln>
          <a:effectLst/>
        </p:spPr>
        <p:txBody>
          <a:bodyPr vert="horz" wrap="none" lIns="72000" tIns="72000" rIns="72000" bIns="90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latinLnBrk="0"/>
            <a:r>
              <a:rPr lang="ko-KR" altLang="en-US" sz="1400" b="1" kern="0" spc="-50" dirty="0" smtClean="0">
                <a:solidFill>
                  <a:prstClr val="white">
                    <a:lumMod val="95000"/>
                  </a:prstClr>
                </a:solidFill>
                <a:latin typeface="맑은 고딕"/>
                <a:ea typeface="맑은 고딕"/>
                <a:cs typeface="Arial" pitchFamily="34" charset="0"/>
              </a:rPr>
              <a:t>미국 정부 </a:t>
            </a:r>
            <a:r>
              <a:rPr lang="en-US" altLang="ko-KR" sz="1400" b="1" kern="0" spc="-50" dirty="0" smtClean="0">
                <a:solidFill>
                  <a:prstClr val="white">
                    <a:lumMod val="95000"/>
                  </a:prstClr>
                </a:solidFill>
                <a:latin typeface="맑은 고딕"/>
                <a:ea typeface="맑은 고딕"/>
                <a:cs typeface="Arial" pitchFamily="34" charset="0"/>
              </a:rPr>
              <a:t>PaaS </a:t>
            </a:r>
            <a:r>
              <a:rPr lang="ko-KR" altLang="en-US" sz="1400" b="1" kern="0" spc="-50" dirty="0" smtClean="0">
                <a:solidFill>
                  <a:prstClr val="white">
                    <a:lumMod val="95000"/>
                  </a:prstClr>
                </a:solidFill>
                <a:latin typeface="맑은 고딕"/>
                <a:ea typeface="맑은 고딕"/>
                <a:cs typeface="Arial" pitchFamily="34" charset="0"/>
              </a:rPr>
              <a:t>개요</a:t>
            </a:r>
            <a:endParaRPr lang="ko-KR" altLang="en-US" sz="1400" b="1" kern="0" spc="-50" dirty="0">
              <a:solidFill>
                <a:prstClr val="white">
                  <a:lumMod val="95000"/>
                </a:prstClr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5285432" y="2106109"/>
            <a:ext cx="4235086" cy="1152042"/>
          </a:xfrm>
          <a:prstGeom prst="roundRect">
            <a:avLst>
              <a:gd name="adj" fmla="val 583"/>
            </a:avLst>
          </a:prstGeom>
          <a:noFill/>
          <a:ln w="12700" cap="flat" cmpd="sng" algn="ctr">
            <a:noFill/>
            <a:prstDash val="sysDot"/>
          </a:ln>
          <a:effectLst/>
        </p:spPr>
        <p:txBody>
          <a:bodyPr lIns="180000" tIns="36000" rIns="108000" bIns="36000" anchor="t"/>
          <a:lstStyle/>
          <a:p>
            <a:pPr marL="88900" indent="-88900" latinLnBrk="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100" kern="0" spc="-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정보 기술을 관리하는데 효율을 더욱 높이기 위해서 </a:t>
            </a:r>
            <a:r>
              <a:rPr lang="en-US" altLang="ko-KR" sz="1100" kern="0" spc="-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100" kern="0" spc="-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1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18</a:t>
            </a:r>
            <a:r>
              <a:rPr lang="ko-KR" altLang="en-US" sz="11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주</a:t>
            </a:r>
            <a:r>
              <a:rPr lang="en-US" altLang="ko-KR" sz="11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및 미국 총무부 행정 서비스를 </a:t>
            </a:r>
            <a:r>
              <a:rPr lang="en-US" altLang="ko-KR" sz="11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Cloud Foundry </a:t>
            </a:r>
            <a:r>
              <a:rPr lang="ko-KR" altLang="en-US" sz="11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기반으로 개발∙운영하고 있음</a:t>
            </a:r>
            <a:r>
              <a:rPr lang="en-US" altLang="ko-KR" sz="1100" kern="0" spc="-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100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6" name="Picture 5" descr="C:\Users\promjkim\Pictures\다운로드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12" y="2932640"/>
            <a:ext cx="1679388" cy="29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" descr="C:\Users\promjkim\Documents\반디카메라\Cap 2017-02-07 15-58-01-998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653" y="2754957"/>
            <a:ext cx="2752921" cy="346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12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3899274" cy="332399"/>
            <a:chOff x="802399" y="1030552"/>
            <a:chExt cx="3899274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3899274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공공 부분 기술 동향 </a:t>
              </a:r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(4/4)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6220934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해외 정부 사례연구 ▶ 네덜란드 정부의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개발생산성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향상 및 협업 강화</a:t>
            </a: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Ⅰ.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글로벌 기술 및 산업 동향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24" name="AutoShape 2"/>
          <p:cNvSpPr>
            <a:spLocks noChangeArrowheads="1"/>
          </p:cNvSpPr>
          <p:nvPr/>
        </p:nvSpPr>
        <p:spPr bwMode="gray">
          <a:xfrm>
            <a:off x="307974" y="1553079"/>
            <a:ext cx="4445215" cy="47922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6350" algn="ctr">
            <a:solidFill>
              <a:sysClr val="window" lastClr="FFFFFF">
                <a:lumMod val="75000"/>
              </a:sysClr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endParaRPr lang="ko-KR" altLang="ko-KR" kern="0" spc="-50" dirty="0">
              <a:solidFill>
                <a:prstClr val="black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25" name="모서리가 둥근 직사각형 24"/>
          <p:cNvSpPr/>
          <p:nvPr/>
        </p:nvSpPr>
        <p:spPr bwMode="gray">
          <a:xfrm>
            <a:off x="307974" y="1538943"/>
            <a:ext cx="4445215" cy="378455"/>
          </a:xfrm>
          <a:prstGeom prst="roundRect">
            <a:avLst>
              <a:gd name="adj" fmla="val 0"/>
            </a:avLst>
          </a:prstGeom>
          <a:solidFill>
            <a:srgbClr val="1F497D">
              <a:lumMod val="20000"/>
              <a:lumOff val="80000"/>
            </a:srgbClr>
          </a:solidFill>
          <a:ln w="6350" algn="ctr">
            <a:solidFill>
              <a:srgbClr val="4BACC6">
                <a:lumMod val="60000"/>
                <a:lumOff val="40000"/>
              </a:srgbClr>
            </a:solidFill>
            <a:round/>
            <a:headEnd/>
            <a:tailEnd/>
          </a:ln>
          <a:effectLst/>
        </p:spPr>
        <p:txBody>
          <a:bodyPr vert="horz" wrap="none" lIns="72000" tIns="72000" rIns="72000" bIns="90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latinLnBrk="0"/>
            <a:r>
              <a:rPr lang="ko-KR" altLang="en-US" sz="1400" b="1" kern="0" spc="-50" dirty="0">
                <a:solidFill>
                  <a:prstClr val="black"/>
                </a:solidFill>
                <a:latin typeface="맑은 고딕"/>
                <a:ea typeface="맑은 고딕"/>
                <a:cs typeface="Arial" pitchFamily="34" charset="0"/>
              </a:rPr>
              <a:t>기업 정보 및 </a:t>
            </a:r>
            <a:r>
              <a:rPr lang="ko-KR" altLang="en-US" sz="1400" b="1" kern="0" spc="-50" dirty="0" smtClean="0">
                <a:solidFill>
                  <a:prstClr val="black"/>
                </a:solidFill>
                <a:latin typeface="맑은 고딕"/>
                <a:ea typeface="맑은 고딕"/>
                <a:cs typeface="Arial" pitchFamily="34" charset="0"/>
              </a:rPr>
              <a:t>플랫폼 도입 성과</a:t>
            </a:r>
            <a:endParaRPr lang="ko-KR" altLang="en-US" sz="1400" b="1" kern="0" spc="-50" dirty="0">
              <a:solidFill>
                <a:prstClr val="black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26" name="AutoShape 2"/>
          <p:cNvSpPr>
            <a:spLocks noChangeArrowheads="1"/>
          </p:cNvSpPr>
          <p:nvPr/>
        </p:nvSpPr>
        <p:spPr bwMode="gray">
          <a:xfrm>
            <a:off x="5152810" y="1553079"/>
            <a:ext cx="4445215" cy="47922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6350" algn="ctr">
            <a:solidFill>
              <a:sysClr val="window" lastClr="FFFFFF">
                <a:lumMod val="75000"/>
              </a:sysClr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endParaRPr lang="ko-KR" altLang="ko-KR" kern="0" spc="-50" dirty="0">
              <a:solidFill>
                <a:prstClr val="black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27" name="모서리가 둥근 직사각형 26"/>
          <p:cNvSpPr/>
          <p:nvPr/>
        </p:nvSpPr>
        <p:spPr bwMode="gray">
          <a:xfrm>
            <a:off x="5152810" y="1538943"/>
            <a:ext cx="4445215" cy="378455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none" lIns="72000" tIns="72000" rIns="72000" bIns="90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latinLnBrk="0">
              <a:defRPr/>
            </a:pPr>
            <a:r>
              <a:rPr lang="ko-KR" altLang="en-US" kern="0" spc="-50" dirty="0" smtClean="0">
                <a:solidFill>
                  <a:prstClr val="white">
                    <a:lumMod val="95000"/>
                  </a:prstClr>
                </a:solidFill>
                <a:latin typeface="맑은 고딕"/>
                <a:ea typeface="맑은 고딕"/>
                <a:cs typeface="Arial" pitchFamily="34" charset="0"/>
              </a:rPr>
              <a:t>도입 성과 및 적용 분야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46947" y="2097160"/>
            <a:ext cx="4167268" cy="1619265"/>
          </a:xfrm>
          <a:prstGeom prst="roundRect">
            <a:avLst>
              <a:gd name="adj" fmla="val 583"/>
            </a:avLst>
          </a:prstGeom>
          <a:gradFill flip="none" rotWithShape="1">
            <a:gsLst>
              <a:gs pos="0">
                <a:sysClr val="window" lastClr="FFFFFF">
                  <a:lumMod val="95000"/>
                </a:sysClr>
              </a:gs>
              <a:gs pos="100000">
                <a:sysClr val="window" lastClr="FFFFFF"/>
              </a:gs>
            </a:gsLst>
            <a:lin ang="5400000" scaled="1"/>
            <a:tileRect/>
          </a:gra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ysDot"/>
          </a:ln>
          <a:effectLst/>
        </p:spPr>
        <p:txBody>
          <a:bodyPr lIns="180000" tIns="36000" rIns="108000" bIns="36000" anchor="ctr"/>
          <a:lstStyle/>
          <a:p>
            <a:pPr eaLnBrk="0" fontAlgn="base" latinLnBrk="0" hangingPunct="0">
              <a:spcBef>
                <a:spcPts val="300"/>
              </a:spcBef>
              <a:spcAft>
                <a:spcPct val="0"/>
              </a:spcAft>
              <a:buClr>
                <a:srgbClr val="7E0000"/>
              </a:buClr>
              <a:defRPr/>
            </a:pPr>
            <a:endParaRPr lang="en-US" altLang="ko-KR" sz="1400" kern="0" spc="-5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5725" indent="-85725" eaLnBrk="0" fontAlgn="base" latinLnBrk="0" hangingPunct="0">
              <a:spcBef>
                <a:spcPts val="300"/>
              </a:spcBef>
              <a:spcAft>
                <a:spcPct val="0"/>
              </a:spcAft>
              <a:buClr>
                <a:srgbClr val="7E0000"/>
              </a:buClr>
              <a:buFont typeface="Arial" charset="0"/>
              <a:buChar char="•"/>
              <a:defRPr/>
            </a:pPr>
            <a:endParaRPr lang="en-US" altLang="ko-KR" sz="1400" kern="0" spc="-5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5725" indent="-85725" eaLnBrk="0" fontAlgn="base" latinLnBrk="0" hangingPunct="0">
              <a:spcBef>
                <a:spcPts val="300"/>
              </a:spcBef>
              <a:spcAft>
                <a:spcPct val="0"/>
              </a:spcAft>
              <a:buClr>
                <a:srgbClr val="7E0000"/>
              </a:buClr>
              <a:buFont typeface="Arial" charset="0"/>
              <a:buChar char="•"/>
              <a:defRPr/>
            </a:pPr>
            <a:endParaRPr lang="en-US" altLang="ko-KR" sz="1400" kern="0" spc="-5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5725" indent="-85725" eaLnBrk="0" fontAlgn="base" latinLnBrk="0" hangingPunct="0">
              <a:spcBef>
                <a:spcPts val="300"/>
              </a:spcBef>
              <a:spcAft>
                <a:spcPct val="0"/>
              </a:spcAft>
              <a:buClr>
                <a:srgbClr val="7E0000"/>
              </a:buClr>
              <a:buFont typeface="Arial" charset="0"/>
              <a:buChar char="•"/>
              <a:defRPr/>
            </a:pPr>
            <a:endParaRPr lang="ko-KR" altLang="en-US" sz="1400" kern="0" spc="-5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446947" y="3850986"/>
            <a:ext cx="4167268" cy="2330212"/>
            <a:chOff x="4892942" y="2614629"/>
            <a:chExt cx="3876247" cy="2216582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4892942" y="2909914"/>
              <a:ext cx="3876247" cy="1921297"/>
            </a:xfrm>
            <a:prstGeom prst="roundRect">
              <a:avLst>
                <a:gd name="adj" fmla="val 583"/>
              </a:avLst>
            </a:prstGeom>
            <a:gradFill flip="none" rotWithShape="1">
              <a:gsLst>
                <a:gs pos="0">
                  <a:sysClr val="window" lastClr="FFFFFF">
                    <a:lumMod val="95000"/>
                  </a:sysClr>
                </a:gs>
                <a:gs pos="100000">
                  <a:sysClr val="window" lastClr="FFFFFF"/>
                </a:gs>
              </a:gsLst>
              <a:lin ang="5400000" scaled="1"/>
              <a:tileRect/>
            </a:gra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ysDot"/>
            </a:ln>
            <a:effectLst/>
          </p:spPr>
          <p:txBody>
            <a:bodyPr lIns="180000" tIns="36000" rIns="108000" bIns="36000" anchor="ctr"/>
            <a:lstStyle/>
            <a:p>
              <a:pPr marL="171450" indent="-171450" eaLnBrk="0" latinLnBrk="0" hangingPunct="0">
                <a:lnSpc>
                  <a:spcPct val="120000"/>
                </a:lnSpc>
                <a:spcBef>
                  <a:spcPts val="300"/>
                </a:spcBef>
                <a:buClr>
                  <a:srgbClr val="7E0000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altLang="ko-KR" sz="1100" kern="0" spc="-5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RWS</a:t>
              </a:r>
              <a:r>
                <a:rPr lang="ko-KR" altLang="en-US" sz="1100" kern="0" spc="-5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는 </a:t>
              </a:r>
              <a:r>
                <a:rPr lang="en-US" altLang="ko-KR" sz="1100" kern="0" spc="-5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Cloud Foundry</a:t>
              </a:r>
              <a:r>
                <a:rPr lang="ko-KR" altLang="en-US" sz="1100" kern="0" spc="-5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를 기반으로 </a:t>
              </a:r>
              <a:r>
                <a:rPr lang="en-US" altLang="ko-KR" sz="1100" kern="0" spc="-5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SAM</a:t>
              </a:r>
              <a:r>
                <a:rPr lang="ko-KR" altLang="en-US" sz="1100" kern="0" spc="-5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이라는 시스템을 구축</a:t>
              </a:r>
              <a:endParaRPr lang="en-US" altLang="ko-KR" sz="1100" kern="0" spc="-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eaLnBrk="0" latinLnBrk="0" hangingPunct="0">
                <a:lnSpc>
                  <a:spcPct val="120000"/>
                </a:lnSpc>
                <a:spcBef>
                  <a:spcPts val="300"/>
                </a:spcBef>
                <a:buClr>
                  <a:srgbClr val="7E0000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altLang="ko-KR" sz="1100" kern="0" spc="-5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SAM</a:t>
              </a:r>
              <a:r>
                <a:rPr lang="ko-KR" altLang="en-US" sz="1100" kern="0" spc="-5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은 매일 </a:t>
              </a:r>
              <a:r>
                <a:rPr lang="ko-KR" altLang="en-US" sz="1100" kern="0" spc="-5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시민들</a:t>
              </a:r>
              <a:r>
                <a:rPr lang="en-US" altLang="ko-KR" sz="1100" kern="0" spc="-5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1100" kern="0" spc="-5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직원들</a:t>
              </a:r>
              <a:r>
                <a:rPr lang="en-US" altLang="ko-KR" sz="1100" kern="0" spc="-5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1100" kern="0" spc="-5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관계자</a:t>
              </a:r>
              <a:r>
                <a:rPr lang="en-US" altLang="ko-KR" sz="1100" kern="0" spc="-5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1100" kern="0" spc="-5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회사로부터 수백 건의 알림과 질문을 받고 처리하는 사건 관리 시스템 지능형 사건 관리 </a:t>
              </a:r>
              <a:r>
                <a:rPr lang="ko-KR" altLang="en-US" sz="1100" kern="0" spc="-5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시스템</a:t>
              </a:r>
              <a:endParaRPr lang="en-US" altLang="ko-KR" sz="1100" kern="0" spc="-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eaLnBrk="0" latinLnBrk="0" hangingPunct="0">
                <a:lnSpc>
                  <a:spcPct val="120000"/>
                </a:lnSpc>
                <a:spcBef>
                  <a:spcPts val="300"/>
                </a:spcBef>
                <a:buClr>
                  <a:srgbClr val="7E0000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altLang="ko-KR" sz="1100" b="1" u="sng" kern="0" spc="-5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  <a:r>
                <a:rPr lang="ko-KR" altLang="en-US" sz="1100" b="1" u="sng" kern="0" spc="-5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년 </a:t>
              </a:r>
              <a:r>
                <a:rPr lang="en-US" altLang="ko-KR" sz="1100" b="1" u="sng" kern="0" spc="-5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  <a:r>
                <a:rPr lang="ko-KR" altLang="en-US" sz="1100" b="1" u="sng" kern="0" spc="-5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개월 이내의 </a:t>
              </a:r>
              <a:r>
                <a:rPr lang="en-US" altLang="ko-KR" sz="1100" b="1" u="sng" kern="0" spc="-5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15</a:t>
              </a:r>
              <a:r>
                <a:rPr lang="ko-KR" altLang="en-US" sz="1100" b="1" u="sng" kern="0" spc="-5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개의 애플리케이션을 </a:t>
              </a:r>
              <a:r>
                <a:rPr lang="ko-KR" altLang="en-US" sz="1100" b="1" u="sng" kern="0" spc="-5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빠르게 개발</a:t>
              </a:r>
              <a:endParaRPr lang="en-US" altLang="ko-KR" sz="1100" b="1" u="sng" kern="0" spc="-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eaLnBrk="0" latinLnBrk="0" hangingPunct="0">
                <a:lnSpc>
                  <a:spcPct val="120000"/>
                </a:lnSpc>
                <a:spcBef>
                  <a:spcPts val="300"/>
                </a:spcBef>
                <a:buClr>
                  <a:srgbClr val="7E0000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sz="1100" b="1" u="sng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마이크로 </a:t>
              </a:r>
              <a:r>
                <a:rPr lang="ko-KR" altLang="en-US" sz="1100" b="1" u="sng" kern="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서비스 아키텍처를 적용하여 어플리케이션의 </a:t>
              </a:r>
              <a:r>
                <a:rPr lang="ko-KR" altLang="en-US" sz="1100" b="1" u="sng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구성 </a:t>
              </a:r>
              <a:r>
                <a:rPr lang="ko-KR" altLang="en-US" sz="1100" b="1" u="sng" kern="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요소를 </a:t>
              </a:r>
              <a:r>
                <a:rPr lang="ko-KR" altLang="en-US" sz="1100" b="1" u="sng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모든 팀에서 사용하는 </a:t>
              </a:r>
              <a:r>
                <a:rPr lang="ko-KR" altLang="en-US" sz="1100" b="1" u="sng" kern="0" dirty="0" err="1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앱</a:t>
              </a:r>
              <a:r>
                <a:rPr lang="ko-KR" altLang="en-US" sz="1100" b="1" u="sng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100" b="1" u="sng" kern="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스토어에서 공유</a:t>
              </a:r>
              <a:endParaRPr lang="en-US" altLang="ko-KR" sz="1100" b="1" u="sng" kern="0" spc="-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 bwMode="auto">
            <a:xfrm>
              <a:off x="4892942" y="2614629"/>
              <a:ext cx="3876247" cy="295285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lvl="1" algn="ctr" latinLnBrk="0">
                <a:defRPr/>
              </a:pPr>
              <a:r>
                <a:rPr lang="ko-KR" altLang="en-US" sz="1200" b="1" kern="0" spc="-5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플랫폼 도입 성과</a:t>
              </a:r>
            </a:p>
          </p:txBody>
        </p:sp>
      </p:grpSp>
      <p:sp>
        <p:nvSpPr>
          <p:cNvPr id="32" name="직사각형 31"/>
          <p:cNvSpPr>
            <a:spLocks noChangeArrowheads="1"/>
          </p:cNvSpPr>
          <p:nvPr/>
        </p:nvSpPr>
        <p:spPr bwMode="auto">
          <a:xfrm>
            <a:off x="2090904" y="2405799"/>
            <a:ext cx="2630129" cy="1310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0" tIns="36000" anchor="ctr"/>
          <a:lstStyle/>
          <a:p>
            <a:pPr marL="88900" indent="-88900" latinLnBrk="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1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국적 </a:t>
            </a:r>
            <a:r>
              <a:rPr lang="en-US" altLang="ko-KR" sz="11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: </a:t>
            </a:r>
            <a:r>
              <a:rPr lang="ko-KR" altLang="en-US" sz="11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네덜란드</a:t>
            </a:r>
          </a:p>
          <a:p>
            <a:pPr marL="88900" indent="-88900" latinLnBrk="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1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부서 </a:t>
            </a:r>
            <a:r>
              <a:rPr lang="en-US" altLang="ko-KR" sz="11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: </a:t>
            </a:r>
            <a:r>
              <a:rPr lang="en-US" altLang="ko-KR" sz="1100" kern="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Rijkswaterstaat</a:t>
            </a:r>
            <a:r>
              <a:rPr lang="en-US" altLang="ko-KR" sz="11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 (RWS)</a:t>
            </a:r>
          </a:p>
          <a:p>
            <a:pPr marL="88900" indent="-88900" latinLnBrk="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1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역할 </a:t>
            </a:r>
            <a:r>
              <a:rPr lang="en-US" altLang="ko-KR" sz="11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: </a:t>
            </a:r>
            <a:r>
              <a:rPr lang="ko-KR" altLang="en-US" sz="11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국가의 </a:t>
            </a:r>
            <a:r>
              <a:rPr lang="ko-KR" altLang="en-US" sz="11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수로</a:t>
            </a:r>
            <a:r>
              <a:rPr lang="en-US" altLang="ko-KR" sz="11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1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철도</a:t>
            </a:r>
            <a:r>
              <a:rPr lang="en-US" altLang="ko-KR" sz="11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1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도로</a:t>
            </a:r>
            <a:r>
              <a:rPr lang="en-US" altLang="ko-KR" sz="11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br>
              <a:rPr lang="en-US" altLang="ko-KR" sz="11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1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항구 및 항만의 정책</a:t>
            </a:r>
            <a:r>
              <a:rPr lang="en-US" altLang="ko-KR" sz="11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1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시행 및 검사를 담당</a:t>
            </a:r>
            <a:endParaRPr lang="ko-KR" altLang="en-US" sz="11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446947" y="2081240"/>
            <a:ext cx="4167268" cy="310423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lvl="1" algn="ctr" latinLnBrk="0">
              <a:defRPr/>
            </a:pPr>
            <a:r>
              <a:rPr lang="ko-KR" altLang="en-US" sz="1200" b="1" kern="0" spc="-50" dirty="0" smtClean="0">
                <a:solidFill>
                  <a:prstClr val="black"/>
                </a:solidFill>
                <a:latin typeface="맑은 고딕"/>
                <a:ea typeface="맑은 고딕"/>
              </a:rPr>
              <a:t>정부 정보</a:t>
            </a:r>
          </a:p>
        </p:txBody>
      </p:sp>
      <p:sp>
        <p:nvSpPr>
          <p:cNvPr id="34" name="모서리가 둥근 직사각형 33"/>
          <p:cNvSpPr/>
          <p:nvPr/>
        </p:nvSpPr>
        <p:spPr bwMode="gray">
          <a:xfrm>
            <a:off x="5152809" y="1538942"/>
            <a:ext cx="4445215" cy="37845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4DABF5"/>
              </a:gs>
              <a:gs pos="47000">
                <a:srgbClr val="0173D4"/>
              </a:gs>
              <a:gs pos="100000">
                <a:srgbClr val="0048AC"/>
              </a:gs>
            </a:gsLst>
            <a:lin ang="2700000" scaled="1"/>
          </a:gradFill>
          <a:ln w="6350" algn="ctr">
            <a:solidFill>
              <a:srgbClr val="0173D4"/>
            </a:solidFill>
            <a:round/>
            <a:headEnd/>
            <a:tailEnd/>
          </a:ln>
          <a:effectLst/>
        </p:spPr>
        <p:txBody>
          <a:bodyPr vert="horz" wrap="none" lIns="72000" tIns="72000" rIns="72000" bIns="90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latinLnBrk="0"/>
            <a:r>
              <a:rPr lang="ko-KR" altLang="en-US" sz="1400" b="1" kern="0" spc="-50" dirty="0" smtClean="0">
                <a:solidFill>
                  <a:prstClr val="white">
                    <a:lumMod val="95000"/>
                  </a:prstClr>
                </a:solidFill>
                <a:latin typeface="맑은 고딕"/>
                <a:ea typeface="맑은 고딕"/>
                <a:cs typeface="Arial" pitchFamily="34" charset="0"/>
              </a:rPr>
              <a:t>네덜란드의 </a:t>
            </a:r>
            <a:r>
              <a:rPr lang="en-US" altLang="ko-KR" sz="1400" b="1" kern="0" spc="-50" dirty="0" smtClean="0">
                <a:solidFill>
                  <a:prstClr val="white">
                    <a:lumMod val="95000"/>
                  </a:prstClr>
                </a:solidFill>
                <a:latin typeface="맑은 고딕"/>
                <a:ea typeface="맑은 고딕"/>
                <a:cs typeface="Arial" pitchFamily="34" charset="0"/>
              </a:rPr>
              <a:t>SAM </a:t>
            </a:r>
            <a:r>
              <a:rPr lang="ko-KR" altLang="en-US" sz="1400" b="1" kern="0" spc="-50" dirty="0" smtClean="0">
                <a:solidFill>
                  <a:prstClr val="white">
                    <a:lumMod val="95000"/>
                  </a:prstClr>
                </a:solidFill>
                <a:latin typeface="맑은 고딕"/>
                <a:ea typeface="맑은 고딕"/>
                <a:cs typeface="Arial" pitchFamily="34" charset="0"/>
              </a:rPr>
              <a:t>개요</a:t>
            </a:r>
            <a:endParaRPr lang="ko-KR" altLang="en-US" sz="1400" b="1" kern="0" spc="-50" dirty="0">
              <a:solidFill>
                <a:prstClr val="white">
                  <a:lumMod val="95000"/>
                </a:prstClr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5285432" y="2106109"/>
            <a:ext cx="4235086" cy="1152042"/>
          </a:xfrm>
          <a:prstGeom prst="roundRect">
            <a:avLst>
              <a:gd name="adj" fmla="val 583"/>
            </a:avLst>
          </a:prstGeom>
          <a:noFill/>
          <a:ln w="12700" cap="flat" cmpd="sng" algn="ctr">
            <a:noFill/>
            <a:prstDash val="sysDot"/>
          </a:ln>
          <a:effectLst/>
        </p:spPr>
        <p:txBody>
          <a:bodyPr lIns="180000" tIns="36000" rIns="108000" bIns="36000" anchor="t"/>
          <a:lstStyle/>
          <a:p>
            <a:pPr marL="171450" indent="-171450" eaLnBrk="0" latinLnBrk="0" hangingPunct="0">
              <a:lnSpc>
                <a:spcPct val="120000"/>
              </a:lnSpc>
              <a:spcBef>
                <a:spcPts val="300"/>
              </a:spcBef>
              <a:buClr>
                <a:srgbClr val="7E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100" kern="0" spc="-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Cloud </a:t>
            </a:r>
            <a:r>
              <a:rPr lang="en-US" altLang="ko-KR" sz="1100" kern="0" spc="-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Foundry</a:t>
            </a:r>
            <a:r>
              <a:rPr lang="ko-KR" altLang="en-US" sz="1100" kern="0" spc="-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kern="0" spc="-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기반으로 중앙에서 개발된 </a:t>
            </a:r>
            <a:r>
              <a:rPr lang="en-US" altLang="ko-KR" sz="1100" kern="0" spc="-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SAM</a:t>
            </a:r>
            <a:r>
              <a:rPr lang="ko-KR" altLang="en-US" sz="1100" kern="0" spc="-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으로 부터 들어오는 각종 알림을 네덜란드 전역에 있는 정부 </a:t>
            </a:r>
            <a:r>
              <a:rPr lang="ko-KR" altLang="en-US" sz="1100" kern="0" spc="-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직원들에게 알려줌</a:t>
            </a:r>
            <a:endParaRPr lang="en-US" altLang="ko-KR" sz="1100" kern="0" spc="-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eaLnBrk="0" latinLnBrk="0" hangingPunct="0">
              <a:lnSpc>
                <a:spcPct val="120000"/>
              </a:lnSpc>
              <a:spcBef>
                <a:spcPts val="300"/>
              </a:spcBef>
              <a:buClr>
                <a:srgbClr val="7E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100" kern="0" spc="-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‘SAM’</a:t>
            </a:r>
            <a:r>
              <a:rPr lang="ko-KR" altLang="en-US" sz="1100" kern="0" spc="-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사용하면서 직원들은 동시에 같은 사건을 처리하며 경고를 더 빠르게 처리</a:t>
            </a:r>
            <a:endParaRPr lang="en-US" altLang="ko-KR" sz="1100" kern="0" spc="-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7" name="Picture 2" descr="C:\Users\promjkim\Pictures\Dutch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46" y="2555505"/>
            <a:ext cx="1167559" cy="1015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C:\Users\promjkim\Pictures\dutch-cloudfoundry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107" y="3456708"/>
            <a:ext cx="3991020" cy="199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86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5231369" cy="332399"/>
            <a:chOff x="802399" y="1030552"/>
            <a:chExt cx="5231369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5231369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24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클라우드를</a:t>
              </a:r>
              <a:r>
                <a:rPr lang="ko-KR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활용한 </a:t>
              </a:r>
              <a:r>
                <a:rPr lang="ko-KR" altLang="en-US" sz="24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혁신사례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ko-KR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종합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7714933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ko-KR" altLang="en-US" sz="1600" b="1" kern="0" dirty="0" err="1" smtClean="0">
                <a:solidFill>
                  <a:srgbClr val="FF0000"/>
                </a:solidFill>
                <a:latin typeface="+mn-ea"/>
              </a:rPr>
              <a:t>클라우드</a:t>
            </a:r>
            <a:r>
              <a:rPr lang="ko-KR" altLang="en-US" sz="1600" b="1" kern="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600" b="1" kern="0" dirty="0">
                <a:solidFill>
                  <a:srgbClr val="FF0000"/>
                </a:solidFill>
                <a:latin typeface="+mn-ea"/>
              </a:rPr>
              <a:t>기반 </a:t>
            </a:r>
            <a:r>
              <a:rPr lang="en-US" altLang="ko-KR" sz="1600" b="1" kern="0" dirty="0">
                <a:solidFill>
                  <a:srgbClr val="FF0000"/>
                </a:solidFill>
                <a:latin typeface="+mn-ea"/>
              </a:rPr>
              <a:t>SW </a:t>
            </a:r>
            <a:r>
              <a:rPr lang="ko-KR" altLang="en-US" sz="1600" b="1" kern="0" dirty="0">
                <a:solidFill>
                  <a:srgbClr val="FF0000"/>
                </a:solidFill>
                <a:latin typeface="+mn-ea"/>
              </a:rPr>
              <a:t>융합</a:t>
            </a:r>
            <a:r>
              <a:rPr lang="ko-KR" altLang="en-US" sz="1600" kern="0" dirty="0">
                <a:solidFill>
                  <a:prstClr val="black"/>
                </a:solidFill>
                <a:latin typeface="+mn-ea"/>
              </a:rPr>
              <a:t>을 통해 </a:t>
            </a:r>
            <a:r>
              <a:rPr lang="ko-KR" altLang="en-US" sz="1600" b="1" kern="0" dirty="0">
                <a:solidFill>
                  <a:schemeClr val="accent1"/>
                </a:solidFill>
                <a:latin typeface="+mn-ea"/>
              </a:rPr>
              <a:t>기존 산업의 혁신</a:t>
            </a:r>
            <a:r>
              <a:rPr lang="ko-KR" altLang="en-US" sz="1600" kern="0" dirty="0">
                <a:solidFill>
                  <a:prstClr val="black"/>
                </a:solidFill>
                <a:latin typeface="+mn-ea"/>
              </a:rPr>
              <a:t>과 </a:t>
            </a:r>
            <a:r>
              <a:rPr lang="ko-KR" altLang="en-US" sz="1600" b="1" kern="0" dirty="0">
                <a:solidFill>
                  <a:schemeClr val="accent1"/>
                </a:solidFill>
                <a:latin typeface="+mn-ea"/>
              </a:rPr>
              <a:t>다양한 </a:t>
            </a:r>
            <a:r>
              <a:rPr lang="ko-KR" altLang="en-US" sz="1600" b="1" kern="0" dirty="0" err="1">
                <a:solidFill>
                  <a:schemeClr val="accent1"/>
                </a:solidFill>
                <a:latin typeface="+mn-ea"/>
              </a:rPr>
              <a:t>신서비스</a:t>
            </a:r>
            <a:r>
              <a:rPr lang="ko-KR" altLang="en-US" sz="1600" b="1" kern="0" dirty="0">
                <a:solidFill>
                  <a:schemeClr val="accent1"/>
                </a:solidFill>
                <a:latin typeface="+mn-ea"/>
              </a:rPr>
              <a:t> 창출</a:t>
            </a:r>
            <a:r>
              <a:rPr lang="ko-KR" altLang="en-US" sz="1600" kern="0" dirty="0">
                <a:solidFill>
                  <a:prstClr val="black"/>
                </a:solidFill>
                <a:latin typeface="+mn-ea"/>
              </a:rPr>
              <a:t>이 </a:t>
            </a:r>
            <a:r>
              <a:rPr lang="ko-KR" altLang="en-US" sz="1600" kern="0" dirty="0" smtClean="0">
                <a:solidFill>
                  <a:prstClr val="black"/>
                </a:solidFill>
                <a:latin typeface="+mn-ea"/>
              </a:rPr>
              <a:t>가능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Ⅰ.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글로벌 기술 및 산업 동향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151" name="직사각형 150"/>
          <p:cNvSpPr/>
          <p:nvPr/>
        </p:nvSpPr>
        <p:spPr bwMode="auto">
          <a:xfrm>
            <a:off x="1637834" y="1573327"/>
            <a:ext cx="3099142" cy="115694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lvl="1" latinLnBrk="0">
              <a:defRPr/>
            </a:pPr>
            <a:r>
              <a:rPr lang="en-US" altLang="ko-KR" sz="1200" b="1" kern="0" spc="-50" dirty="0" smtClean="0">
                <a:solidFill>
                  <a:prstClr val="black"/>
                </a:solidFill>
                <a:latin typeface="맑은 고딕"/>
                <a:ea typeface="맑은 고딕"/>
              </a:rPr>
              <a:t>[</a:t>
            </a:r>
            <a:r>
              <a:rPr lang="ko-KR" altLang="en-US" sz="1200" b="1" kern="0" spc="-5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도입기관</a:t>
            </a:r>
            <a:r>
              <a:rPr lang="en-US" altLang="ko-KR" sz="1200" b="1" kern="0" spc="-50" dirty="0" smtClean="0">
                <a:solidFill>
                  <a:prstClr val="black"/>
                </a:solidFill>
                <a:latin typeface="맑은 고딕"/>
                <a:ea typeface="맑은 고딕"/>
              </a:rPr>
              <a:t>] </a:t>
            </a:r>
            <a:r>
              <a:rPr lang="ko-KR" altLang="en-US" sz="1200" kern="0" spc="-50" dirty="0" smtClean="0">
                <a:solidFill>
                  <a:prstClr val="black"/>
                </a:solidFill>
                <a:latin typeface="맑은 고딕"/>
                <a:ea typeface="맑은 고딕"/>
              </a:rPr>
              <a:t>아디다스</a:t>
            </a:r>
            <a:r>
              <a:rPr lang="en-US" altLang="ko-KR" sz="1200" kern="0" spc="-50" dirty="0" smtClean="0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lang="ko-KR" altLang="en-US" sz="1200" kern="0" spc="-50" dirty="0" smtClean="0">
                <a:solidFill>
                  <a:prstClr val="black"/>
                </a:solidFill>
                <a:latin typeface="맑은 고딕"/>
                <a:ea typeface="맑은 고딕"/>
              </a:rPr>
              <a:t>삼성전자</a:t>
            </a:r>
            <a:r>
              <a:rPr lang="en-US" altLang="ko-KR" sz="1200" kern="0" spc="-50" dirty="0" smtClean="0">
                <a:solidFill>
                  <a:prstClr val="black"/>
                </a:solidFill>
                <a:latin typeface="맑은 고딕"/>
                <a:ea typeface="맑은 고딕"/>
              </a:rPr>
              <a:t>, GE </a:t>
            </a:r>
            <a:r>
              <a:rPr lang="ko-KR" altLang="en-US" sz="1200" kern="0" spc="-50" dirty="0" smtClean="0">
                <a:solidFill>
                  <a:prstClr val="black"/>
                </a:solidFill>
                <a:latin typeface="맑은 고딕"/>
                <a:ea typeface="맑은 고딕"/>
              </a:rPr>
              <a:t>등</a:t>
            </a:r>
            <a:endParaRPr lang="en-US" altLang="ko-KR" sz="1200" kern="0" spc="-5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0" lvl="1" latinLnBrk="0">
              <a:defRPr/>
            </a:pPr>
            <a:r>
              <a:rPr lang="en-US" altLang="ko-KR" sz="1200" b="1" kern="0" spc="-50" dirty="0" smtClean="0">
                <a:solidFill>
                  <a:prstClr val="black"/>
                </a:solidFill>
                <a:ea typeface="맑은 고딕"/>
              </a:rPr>
              <a:t>[</a:t>
            </a:r>
            <a:r>
              <a:rPr lang="ko-KR" altLang="en-US" sz="1200" b="1" kern="0" spc="-50" dirty="0" err="1" smtClean="0">
                <a:solidFill>
                  <a:prstClr val="black"/>
                </a:solidFill>
                <a:ea typeface="맑은 고딕"/>
              </a:rPr>
              <a:t>클라우드</a:t>
            </a:r>
            <a:r>
              <a:rPr lang="en-US" altLang="ko-KR" sz="1200" b="1" kern="0" spc="-50" dirty="0" smtClean="0">
                <a:solidFill>
                  <a:prstClr val="black"/>
                </a:solidFill>
                <a:ea typeface="맑은 고딕"/>
              </a:rPr>
              <a:t>] </a:t>
            </a:r>
            <a:r>
              <a:rPr lang="en-US" altLang="ko-KR" sz="1200" kern="0" spc="-50" dirty="0" smtClean="0">
                <a:solidFill>
                  <a:prstClr val="black"/>
                </a:solidFill>
                <a:ea typeface="맑은 고딕"/>
              </a:rPr>
              <a:t>AWS, MS Azure, </a:t>
            </a:r>
            <a:r>
              <a:rPr lang="en-US" altLang="ko-KR" sz="1200" kern="0" spc="-50" dirty="0" err="1" smtClean="0">
                <a:solidFill>
                  <a:prstClr val="black"/>
                </a:solidFill>
                <a:ea typeface="맑은 고딕"/>
              </a:rPr>
              <a:t>Predix</a:t>
            </a:r>
            <a:endParaRPr lang="en-US" altLang="ko-KR" sz="1200" kern="0" spc="-50" dirty="0" smtClean="0">
              <a:solidFill>
                <a:prstClr val="black"/>
              </a:solidFill>
              <a:ea typeface="맑은 고딕"/>
            </a:endParaRPr>
          </a:p>
          <a:p>
            <a:pPr marL="0" lvl="1" latinLnBrk="0">
              <a:defRPr/>
            </a:pPr>
            <a:r>
              <a:rPr lang="en-US" altLang="ko-KR" sz="1200" b="1" kern="0" spc="-50" dirty="0" smtClean="0">
                <a:solidFill>
                  <a:prstClr val="black"/>
                </a:solidFill>
                <a:ea typeface="맑은 고딕"/>
              </a:rPr>
              <a:t>[</a:t>
            </a:r>
            <a:r>
              <a:rPr lang="ko-KR" altLang="en-US" sz="1200" b="1" kern="0" spc="-50" dirty="0" smtClean="0">
                <a:solidFill>
                  <a:prstClr val="black"/>
                </a:solidFill>
                <a:ea typeface="맑은 고딕"/>
              </a:rPr>
              <a:t>기술융합</a:t>
            </a:r>
            <a:r>
              <a:rPr lang="en-US" altLang="ko-KR" sz="1200" b="1" kern="0" spc="-50" dirty="0" smtClean="0">
                <a:solidFill>
                  <a:prstClr val="black"/>
                </a:solidFill>
                <a:ea typeface="맑은 고딕"/>
              </a:rPr>
              <a:t>] </a:t>
            </a:r>
            <a:r>
              <a:rPr lang="en-US" altLang="ko-KR" sz="1200" kern="0" spc="-50" dirty="0" err="1" smtClean="0">
                <a:solidFill>
                  <a:prstClr val="black"/>
                </a:solidFill>
                <a:ea typeface="맑은 고딕"/>
              </a:rPr>
              <a:t>IoT</a:t>
            </a:r>
            <a:r>
              <a:rPr lang="en-US" altLang="ko-KR" sz="1200" kern="0" spc="-50" dirty="0" smtClean="0">
                <a:solidFill>
                  <a:prstClr val="black"/>
                </a:solidFill>
                <a:ea typeface="맑은 고딕"/>
              </a:rPr>
              <a:t>, </a:t>
            </a:r>
            <a:r>
              <a:rPr lang="ko-KR" altLang="en-US" sz="1200" kern="0" spc="-50" dirty="0" smtClean="0">
                <a:solidFill>
                  <a:prstClr val="black"/>
                </a:solidFill>
                <a:ea typeface="맑은 고딕"/>
              </a:rPr>
              <a:t>빅데이터 등</a:t>
            </a:r>
            <a:endParaRPr lang="en-US" altLang="ko-KR" sz="1200" kern="0" spc="-50" dirty="0" smtClean="0">
              <a:solidFill>
                <a:prstClr val="black"/>
              </a:solidFill>
              <a:ea typeface="맑은 고딕"/>
            </a:endParaRPr>
          </a:p>
          <a:p>
            <a:pPr marL="0" lvl="1" latinLnBrk="0">
              <a:defRPr/>
            </a:pPr>
            <a:r>
              <a:rPr lang="en-US" altLang="ko-KR" sz="1200" b="1" kern="0" spc="-50" dirty="0" smtClean="0">
                <a:solidFill>
                  <a:prstClr val="black"/>
                </a:solidFill>
                <a:ea typeface="맑은 고딕"/>
              </a:rPr>
              <a:t>[</a:t>
            </a:r>
            <a:r>
              <a:rPr lang="ko-KR" altLang="en-US" sz="1200" b="1" kern="0" spc="-50" dirty="0" err="1" smtClean="0">
                <a:solidFill>
                  <a:prstClr val="black"/>
                </a:solidFill>
                <a:ea typeface="맑은 고딕"/>
              </a:rPr>
              <a:t>체감효과</a:t>
            </a:r>
            <a:r>
              <a:rPr lang="en-US" altLang="ko-KR" sz="1200" b="1" kern="0" spc="-50" dirty="0" smtClean="0">
                <a:solidFill>
                  <a:prstClr val="black"/>
                </a:solidFill>
                <a:ea typeface="맑은 고딕"/>
              </a:rPr>
              <a:t>] </a:t>
            </a:r>
            <a:r>
              <a:rPr lang="ko-KR" altLang="en-US" sz="1200" kern="0" spc="-50" dirty="0" smtClean="0">
                <a:solidFill>
                  <a:prstClr val="black"/>
                </a:solidFill>
                <a:ea typeface="맑은 고딕"/>
              </a:rPr>
              <a:t>제조공정 효율화</a:t>
            </a:r>
            <a:r>
              <a:rPr lang="en-US" altLang="ko-KR" sz="1200" kern="0" spc="-50" dirty="0" smtClean="0">
                <a:solidFill>
                  <a:prstClr val="black"/>
                </a:solidFill>
                <a:ea typeface="맑은 고딕"/>
              </a:rPr>
              <a:t>,</a:t>
            </a:r>
            <a:br>
              <a:rPr lang="en-US" altLang="ko-KR" sz="1200" kern="0" spc="-50" dirty="0" smtClean="0">
                <a:solidFill>
                  <a:prstClr val="black"/>
                </a:solidFill>
                <a:ea typeface="맑은 고딕"/>
              </a:rPr>
            </a:br>
            <a:r>
              <a:rPr lang="en-US" altLang="ko-KR" sz="1200" kern="0" spc="-50" dirty="0" smtClean="0">
                <a:solidFill>
                  <a:prstClr val="black"/>
                </a:solidFill>
                <a:ea typeface="맑은 고딕"/>
              </a:rPr>
              <a:t>               </a:t>
            </a:r>
            <a:r>
              <a:rPr lang="ko-KR" altLang="en-US" sz="1200" kern="0" spc="-50" dirty="0" err="1" smtClean="0">
                <a:solidFill>
                  <a:prstClr val="black"/>
                </a:solidFill>
                <a:ea typeface="맑은 고딕"/>
              </a:rPr>
              <a:t>개발일정</a:t>
            </a:r>
            <a:r>
              <a:rPr lang="ko-KR" altLang="en-US" sz="1200" kern="0" spc="-50" dirty="0" smtClean="0">
                <a:solidFill>
                  <a:prstClr val="black"/>
                </a:solidFill>
                <a:ea typeface="맑은 고딕"/>
              </a:rPr>
              <a:t> 축소</a:t>
            </a:r>
            <a:r>
              <a:rPr lang="en-US" altLang="ko-KR" sz="1200" kern="0" spc="-50" dirty="0" smtClean="0">
                <a:solidFill>
                  <a:prstClr val="black"/>
                </a:solidFill>
                <a:ea typeface="맑은 고딕"/>
              </a:rPr>
              <a:t>, </a:t>
            </a:r>
            <a:r>
              <a:rPr lang="ko-KR" altLang="en-US" sz="1200" kern="0" spc="-50" dirty="0" smtClean="0">
                <a:solidFill>
                  <a:prstClr val="black"/>
                </a:solidFill>
                <a:ea typeface="맑은 고딕"/>
              </a:rPr>
              <a:t>에너지 절감</a:t>
            </a:r>
            <a:endParaRPr lang="ko-KR" altLang="en-US" sz="1200" kern="0" spc="-50" dirty="0" smtClea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52" name="그림 1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3" y="1573327"/>
            <a:ext cx="1430194" cy="1156946"/>
          </a:xfrm>
          <a:prstGeom prst="rect">
            <a:avLst/>
          </a:prstGeom>
        </p:spPr>
      </p:pic>
      <p:sp>
        <p:nvSpPr>
          <p:cNvPr id="153" name="직사각형 152"/>
          <p:cNvSpPr/>
          <p:nvPr/>
        </p:nvSpPr>
        <p:spPr bwMode="auto">
          <a:xfrm>
            <a:off x="1637834" y="2769436"/>
            <a:ext cx="3099142" cy="115694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lvl="1" latinLnBrk="0">
              <a:defRPr/>
            </a:pPr>
            <a:r>
              <a:rPr lang="en-US" altLang="ko-KR" sz="1200" b="1" kern="0" spc="-50" dirty="0" smtClean="0">
                <a:solidFill>
                  <a:prstClr val="black"/>
                </a:solidFill>
                <a:latin typeface="맑은 고딕"/>
                <a:ea typeface="맑은 고딕"/>
              </a:rPr>
              <a:t>[</a:t>
            </a:r>
            <a:r>
              <a:rPr lang="ko-KR" altLang="en-US" sz="1200" b="1" kern="0" spc="-5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도입기관</a:t>
            </a:r>
            <a:r>
              <a:rPr lang="en-US" altLang="ko-KR" sz="1200" b="1" kern="0" spc="-50" dirty="0" smtClean="0">
                <a:solidFill>
                  <a:prstClr val="black"/>
                </a:solidFill>
                <a:latin typeface="맑은 고딕"/>
                <a:ea typeface="맑은 고딕"/>
              </a:rPr>
              <a:t>] </a:t>
            </a:r>
            <a:r>
              <a:rPr lang="en-US" altLang="ko-KR" sz="1200" kern="0" spc="-50" dirty="0" smtClean="0">
                <a:solidFill>
                  <a:prstClr val="black"/>
                </a:solidFill>
                <a:latin typeface="맑은 고딕"/>
                <a:ea typeface="맑은 고딕"/>
              </a:rPr>
              <a:t>GM, BMW, Ford </a:t>
            </a:r>
            <a:r>
              <a:rPr lang="ko-KR" altLang="en-US" sz="1200" kern="0" spc="-50" dirty="0" smtClean="0">
                <a:solidFill>
                  <a:prstClr val="black"/>
                </a:solidFill>
                <a:latin typeface="맑은 고딕"/>
                <a:ea typeface="맑은 고딕"/>
              </a:rPr>
              <a:t>등</a:t>
            </a:r>
            <a:endParaRPr lang="en-US" altLang="ko-KR" sz="1200" kern="0" spc="-5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0" lvl="1" latinLnBrk="0">
              <a:defRPr/>
            </a:pPr>
            <a:r>
              <a:rPr lang="en-US" altLang="ko-KR" sz="1200" b="1" kern="0" spc="-50" dirty="0" smtClean="0">
                <a:solidFill>
                  <a:prstClr val="black"/>
                </a:solidFill>
                <a:ea typeface="맑은 고딕"/>
              </a:rPr>
              <a:t>[</a:t>
            </a:r>
            <a:r>
              <a:rPr lang="ko-KR" altLang="en-US" sz="1200" b="1" kern="0" spc="-50" dirty="0" err="1" smtClean="0">
                <a:solidFill>
                  <a:prstClr val="black"/>
                </a:solidFill>
                <a:ea typeface="맑은 고딕"/>
              </a:rPr>
              <a:t>클라우드</a:t>
            </a:r>
            <a:r>
              <a:rPr lang="en-US" altLang="ko-KR" sz="1200" b="1" kern="0" spc="-50" dirty="0" smtClean="0">
                <a:solidFill>
                  <a:prstClr val="black"/>
                </a:solidFill>
                <a:ea typeface="맑은 고딕"/>
              </a:rPr>
              <a:t>] </a:t>
            </a:r>
            <a:r>
              <a:rPr lang="en-US" altLang="ko-KR" sz="1200" kern="0" spc="-50" dirty="0" smtClean="0">
                <a:solidFill>
                  <a:prstClr val="black"/>
                </a:solidFill>
                <a:ea typeface="맑은 고딕"/>
              </a:rPr>
              <a:t>MS Azure, IBM </a:t>
            </a:r>
            <a:r>
              <a:rPr lang="ko-KR" altLang="en-US" sz="1200" kern="0" spc="-50" dirty="0" err="1" smtClean="0">
                <a:solidFill>
                  <a:prstClr val="black"/>
                </a:solidFill>
                <a:ea typeface="맑은 고딕"/>
              </a:rPr>
              <a:t>블루믹스</a:t>
            </a:r>
            <a:endParaRPr lang="en-US" altLang="ko-KR" sz="1200" kern="0" spc="-50" dirty="0" smtClean="0">
              <a:solidFill>
                <a:prstClr val="black"/>
              </a:solidFill>
              <a:ea typeface="맑은 고딕"/>
            </a:endParaRPr>
          </a:p>
          <a:p>
            <a:pPr marL="0" lvl="1" latinLnBrk="0">
              <a:defRPr/>
            </a:pPr>
            <a:r>
              <a:rPr lang="en-US" altLang="ko-KR" sz="1200" b="1" kern="0" spc="-50" dirty="0" smtClean="0">
                <a:solidFill>
                  <a:prstClr val="black"/>
                </a:solidFill>
                <a:ea typeface="맑은 고딕"/>
              </a:rPr>
              <a:t>[</a:t>
            </a:r>
            <a:r>
              <a:rPr lang="ko-KR" altLang="en-US" sz="1200" b="1" kern="0" spc="-50" dirty="0" smtClean="0">
                <a:solidFill>
                  <a:prstClr val="black"/>
                </a:solidFill>
                <a:ea typeface="맑은 고딕"/>
              </a:rPr>
              <a:t>기술융합</a:t>
            </a:r>
            <a:r>
              <a:rPr lang="en-US" altLang="ko-KR" sz="1200" b="1" kern="0" spc="-50" dirty="0" smtClean="0">
                <a:solidFill>
                  <a:prstClr val="black"/>
                </a:solidFill>
                <a:ea typeface="맑은 고딕"/>
              </a:rPr>
              <a:t>] </a:t>
            </a:r>
            <a:r>
              <a:rPr lang="en-US" altLang="ko-KR" sz="1200" kern="0" spc="-50" dirty="0" err="1" smtClean="0">
                <a:solidFill>
                  <a:prstClr val="black"/>
                </a:solidFill>
                <a:ea typeface="맑은 고딕"/>
              </a:rPr>
              <a:t>IoT</a:t>
            </a:r>
            <a:r>
              <a:rPr lang="en-US" altLang="ko-KR" sz="1200" kern="0" spc="-50" dirty="0" smtClean="0">
                <a:solidFill>
                  <a:prstClr val="black"/>
                </a:solidFill>
                <a:ea typeface="맑은 고딕"/>
              </a:rPr>
              <a:t>, </a:t>
            </a:r>
            <a:r>
              <a:rPr lang="ko-KR" altLang="en-US" sz="1200" kern="0" spc="-50" dirty="0" smtClean="0">
                <a:solidFill>
                  <a:prstClr val="black"/>
                </a:solidFill>
                <a:ea typeface="맑은 고딕"/>
              </a:rPr>
              <a:t>빅데이터</a:t>
            </a:r>
            <a:r>
              <a:rPr lang="en-US" altLang="ko-KR" sz="1200" kern="0" spc="-50" dirty="0" smtClean="0">
                <a:solidFill>
                  <a:prstClr val="black"/>
                </a:solidFill>
                <a:ea typeface="맑은 고딕"/>
              </a:rPr>
              <a:t>, Mobile</a:t>
            </a:r>
            <a:r>
              <a:rPr lang="ko-KR" altLang="en-US" sz="1200" kern="0" spc="-50" dirty="0" smtClean="0">
                <a:solidFill>
                  <a:prstClr val="black"/>
                </a:solidFill>
                <a:ea typeface="맑은 고딕"/>
              </a:rPr>
              <a:t> 등</a:t>
            </a:r>
            <a:endParaRPr lang="en-US" altLang="ko-KR" sz="1200" kern="0" spc="-50" dirty="0" smtClean="0">
              <a:solidFill>
                <a:prstClr val="black"/>
              </a:solidFill>
              <a:ea typeface="맑은 고딕"/>
            </a:endParaRPr>
          </a:p>
          <a:p>
            <a:pPr marL="0" lvl="1" latinLnBrk="0">
              <a:defRPr/>
            </a:pPr>
            <a:r>
              <a:rPr lang="en-US" altLang="ko-KR" sz="1200" b="1" kern="0" spc="-50" dirty="0" smtClean="0">
                <a:solidFill>
                  <a:prstClr val="black"/>
                </a:solidFill>
                <a:ea typeface="맑은 고딕"/>
              </a:rPr>
              <a:t>[</a:t>
            </a:r>
            <a:r>
              <a:rPr lang="ko-KR" altLang="en-US" sz="1200" b="1" kern="0" spc="-50" dirty="0" err="1" smtClean="0">
                <a:solidFill>
                  <a:prstClr val="black"/>
                </a:solidFill>
                <a:ea typeface="맑은 고딕"/>
              </a:rPr>
              <a:t>체감효과</a:t>
            </a:r>
            <a:r>
              <a:rPr lang="en-US" altLang="ko-KR" sz="1200" b="1" kern="0" spc="-50" dirty="0" smtClean="0">
                <a:solidFill>
                  <a:prstClr val="black"/>
                </a:solidFill>
                <a:ea typeface="맑은 고딕"/>
              </a:rPr>
              <a:t>] </a:t>
            </a:r>
            <a:r>
              <a:rPr lang="ko-KR" altLang="en-US" sz="1200" kern="0" spc="-50" dirty="0" err="1" smtClean="0">
                <a:solidFill>
                  <a:prstClr val="black"/>
                </a:solidFill>
                <a:ea typeface="맑은 고딕"/>
              </a:rPr>
              <a:t>인포테인먼트</a:t>
            </a:r>
            <a:r>
              <a:rPr lang="en-US" altLang="ko-KR" sz="1200" kern="0" spc="-50" dirty="0" smtClean="0">
                <a:solidFill>
                  <a:prstClr val="black"/>
                </a:solidFill>
                <a:ea typeface="맑은 고딕"/>
              </a:rPr>
              <a:t>,</a:t>
            </a:r>
            <a:br>
              <a:rPr lang="en-US" altLang="ko-KR" sz="1200" kern="0" spc="-50" dirty="0" smtClean="0">
                <a:solidFill>
                  <a:prstClr val="black"/>
                </a:solidFill>
                <a:ea typeface="맑은 고딕"/>
              </a:rPr>
            </a:br>
            <a:r>
              <a:rPr lang="en-US" altLang="ko-KR" sz="1200" kern="0" spc="-50" dirty="0" smtClean="0">
                <a:solidFill>
                  <a:prstClr val="black"/>
                </a:solidFill>
                <a:ea typeface="맑은 고딕"/>
              </a:rPr>
              <a:t>               </a:t>
            </a:r>
            <a:r>
              <a:rPr lang="ko-KR" altLang="en-US" sz="1200" kern="0" spc="-50" dirty="0" smtClean="0">
                <a:solidFill>
                  <a:prstClr val="black"/>
                </a:solidFill>
                <a:ea typeface="맑은 고딕"/>
              </a:rPr>
              <a:t>개인 맞춤형 서비스 등</a:t>
            </a:r>
            <a:endParaRPr lang="ko-KR" altLang="en-US" sz="1200" kern="0" spc="-50" dirty="0" smtClea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54" name="직사각형 153"/>
          <p:cNvSpPr/>
          <p:nvPr/>
        </p:nvSpPr>
        <p:spPr bwMode="auto">
          <a:xfrm>
            <a:off x="1637834" y="3965545"/>
            <a:ext cx="3099142" cy="115694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lvl="1" latinLnBrk="0">
              <a:defRPr/>
            </a:pPr>
            <a:r>
              <a:rPr lang="en-US" altLang="ko-KR" sz="1200" b="1" kern="0" spc="-50" dirty="0" smtClean="0">
                <a:solidFill>
                  <a:prstClr val="black"/>
                </a:solidFill>
                <a:latin typeface="맑은 고딕"/>
                <a:ea typeface="맑은 고딕"/>
              </a:rPr>
              <a:t>[</a:t>
            </a:r>
            <a:r>
              <a:rPr lang="ko-KR" altLang="en-US" sz="1200" b="1" kern="0" spc="-5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도입기관</a:t>
            </a:r>
            <a:r>
              <a:rPr lang="en-US" altLang="ko-KR" sz="1200" b="1" kern="0" spc="-50" dirty="0" smtClean="0">
                <a:solidFill>
                  <a:prstClr val="black"/>
                </a:solidFill>
                <a:latin typeface="맑은 고딕"/>
                <a:ea typeface="맑은 고딕"/>
              </a:rPr>
              <a:t>] </a:t>
            </a:r>
            <a:r>
              <a:rPr lang="ko-KR" altLang="en-US" sz="1200" kern="0" spc="-5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시내내티</a:t>
            </a:r>
            <a:r>
              <a:rPr lang="en-US" altLang="ko-KR" sz="1200" kern="0" spc="-50" dirty="0" smtClean="0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lang="ko-KR" altLang="en-US" sz="1200" kern="0" spc="-5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바로셀로나</a:t>
            </a:r>
            <a:r>
              <a:rPr lang="en-US" altLang="ko-KR" sz="1200" kern="0" spc="-50" dirty="0" smtClean="0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lang="ko-KR" altLang="en-US" sz="1200" kern="0" spc="-50" dirty="0" smtClean="0">
                <a:solidFill>
                  <a:prstClr val="black"/>
                </a:solidFill>
                <a:latin typeface="맑은 고딕"/>
                <a:ea typeface="맑은 고딕"/>
              </a:rPr>
              <a:t>싱가포르</a:t>
            </a:r>
            <a:endParaRPr lang="en-US" altLang="ko-KR" sz="1200" kern="0" spc="-5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0" lvl="1" latinLnBrk="0">
              <a:defRPr/>
            </a:pPr>
            <a:r>
              <a:rPr lang="en-US" altLang="ko-KR" sz="1200" b="1" kern="0" spc="-50" dirty="0" smtClean="0">
                <a:solidFill>
                  <a:prstClr val="black"/>
                </a:solidFill>
                <a:ea typeface="맑은 고딕"/>
              </a:rPr>
              <a:t>[</a:t>
            </a:r>
            <a:r>
              <a:rPr lang="ko-KR" altLang="en-US" sz="1200" b="1" kern="0" spc="-50" dirty="0" err="1" smtClean="0">
                <a:solidFill>
                  <a:prstClr val="black"/>
                </a:solidFill>
                <a:ea typeface="맑은 고딕"/>
              </a:rPr>
              <a:t>클라우드</a:t>
            </a:r>
            <a:r>
              <a:rPr lang="en-US" altLang="ko-KR" sz="1200" b="1" kern="0" spc="-50" dirty="0" smtClean="0">
                <a:solidFill>
                  <a:prstClr val="black"/>
                </a:solidFill>
                <a:ea typeface="맑은 고딕"/>
              </a:rPr>
              <a:t>] </a:t>
            </a:r>
            <a:r>
              <a:rPr lang="en-US" altLang="ko-KR" sz="1200" kern="0" spc="-50" dirty="0" smtClean="0">
                <a:solidFill>
                  <a:prstClr val="black"/>
                </a:solidFill>
                <a:ea typeface="맑은 고딕"/>
              </a:rPr>
              <a:t>AWS, IBM, MS, Cisco</a:t>
            </a:r>
          </a:p>
          <a:p>
            <a:pPr marL="0" lvl="1" latinLnBrk="0">
              <a:defRPr/>
            </a:pPr>
            <a:r>
              <a:rPr lang="en-US" altLang="ko-KR" sz="1200" b="1" kern="0" spc="-50" dirty="0" smtClean="0">
                <a:solidFill>
                  <a:prstClr val="black"/>
                </a:solidFill>
                <a:ea typeface="맑은 고딕"/>
              </a:rPr>
              <a:t>[</a:t>
            </a:r>
            <a:r>
              <a:rPr lang="ko-KR" altLang="en-US" sz="1200" b="1" kern="0" spc="-50" dirty="0" smtClean="0">
                <a:solidFill>
                  <a:prstClr val="black"/>
                </a:solidFill>
                <a:ea typeface="맑은 고딕"/>
              </a:rPr>
              <a:t>기술융합</a:t>
            </a:r>
            <a:r>
              <a:rPr lang="en-US" altLang="ko-KR" sz="1200" b="1" kern="0" spc="-50" dirty="0" smtClean="0">
                <a:solidFill>
                  <a:prstClr val="black"/>
                </a:solidFill>
                <a:ea typeface="맑은 고딕"/>
              </a:rPr>
              <a:t>] </a:t>
            </a:r>
            <a:r>
              <a:rPr lang="en-US" altLang="ko-KR" sz="1200" kern="0" spc="-50" dirty="0" smtClean="0">
                <a:solidFill>
                  <a:prstClr val="black"/>
                </a:solidFill>
                <a:ea typeface="맑은 고딕"/>
              </a:rPr>
              <a:t>AI, </a:t>
            </a:r>
            <a:r>
              <a:rPr lang="en-US" altLang="ko-KR" sz="1200" kern="0" spc="-50" dirty="0" err="1" smtClean="0">
                <a:solidFill>
                  <a:prstClr val="black"/>
                </a:solidFill>
                <a:ea typeface="맑은 고딕"/>
              </a:rPr>
              <a:t>IoT</a:t>
            </a:r>
            <a:r>
              <a:rPr lang="en-US" altLang="ko-KR" sz="1200" kern="0" spc="-50" dirty="0" smtClean="0">
                <a:solidFill>
                  <a:prstClr val="black"/>
                </a:solidFill>
                <a:ea typeface="맑은 고딕"/>
              </a:rPr>
              <a:t>, </a:t>
            </a:r>
            <a:r>
              <a:rPr lang="ko-KR" altLang="en-US" sz="1200" kern="0" spc="-50" dirty="0" smtClean="0">
                <a:solidFill>
                  <a:prstClr val="black"/>
                </a:solidFill>
                <a:ea typeface="맑은 고딕"/>
              </a:rPr>
              <a:t>빅데이터</a:t>
            </a:r>
            <a:r>
              <a:rPr lang="en-US" altLang="ko-KR" sz="1200" kern="0" spc="-50" dirty="0" smtClean="0">
                <a:solidFill>
                  <a:prstClr val="black"/>
                </a:solidFill>
                <a:ea typeface="맑은 고딕"/>
              </a:rPr>
              <a:t>, Mobile</a:t>
            </a:r>
            <a:r>
              <a:rPr lang="ko-KR" altLang="en-US" sz="1200" kern="0" spc="-50" dirty="0" smtClean="0">
                <a:solidFill>
                  <a:prstClr val="black"/>
                </a:solidFill>
                <a:ea typeface="맑은 고딕"/>
              </a:rPr>
              <a:t> 등</a:t>
            </a:r>
            <a:endParaRPr lang="en-US" altLang="ko-KR" sz="1200" kern="0" spc="-50" dirty="0" smtClean="0">
              <a:solidFill>
                <a:prstClr val="black"/>
              </a:solidFill>
              <a:ea typeface="맑은 고딕"/>
            </a:endParaRPr>
          </a:p>
          <a:p>
            <a:pPr marL="0" lvl="1" latinLnBrk="0">
              <a:defRPr/>
            </a:pPr>
            <a:r>
              <a:rPr lang="en-US" altLang="ko-KR" sz="1200" b="1" kern="0" spc="-50" dirty="0" smtClean="0">
                <a:solidFill>
                  <a:prstClr val="black"/>
                </a:solidFill>
                <a:ea typeface="맑은 고딕"/>
              </a:rPr>
              <a:t>[</a:t>
            </a:r>
            <a:r>
              <a:rPr lang="ko-KR" altLang="en-US" sz="1200" b="1" kern="0" spc="-50" dirty="0" err="1" smtClean="0">
                <a:solidFill>
                  <a:prstClr val="black"/>
                </a:solidFill>
                <a:ea typeface="맑은 고딕"/>
              </a:rPr>
              <a:t>체감효과</a:t>
            </a:r>
            <a:r>
              <a:rPr lang="en-US" altLang="ko-KR" sz="1200" b="1" kern="0" spc="-50" dirty="0" smtClean="0">
                <a:solidFill>
                  <a:prstClr val="black"/>
                </a:solidFill>
                <a:ea typeface="맑은 고딕"/>
              </a:rPr>
              <a:t>] </a:t>
            </a:r>
            <a:r>
              <a:rPr lang="ko-KR" altLang="en-US" sz="1200" kern="0" spc="-50" dirty="0" smtClean="0">
                <a:solidFill>
                  <a:prstClr val="black"/>
                </a:solidFill>
                <a:ea typeface="맑은 고딕"/>
              </a:rPr>
              <a:t>공공서비스 혁신</a:t>
            </a:r>
            <a:r>
              <a:rPr lang="en-US" altLang="ko-KR" sz="1200" kern="0" spc="-50" dirty="0" smtClean="0">
                <a:solidFill>
                  <a:prstClr val="black"/>
                </a:solidFill>
                <a:ea typeface="맑은 고딕"/>
              </a:rPr>
              <a:t>, </a:t>
            </a:r>
            <a:r>
              <a:rPr lang="ko-KR" altLang="en-US" sz="1200" kern="0" spc="-50" dirty="0" smtClean="0">
                <a:solidFill>
                  <a:prstClr val="black"/>
                </a:solidFill>
                <a:ea typeface="맑은 고딕"/>
              </a:rPr>
              <a:t>산업 생산성</a:t>
            </a:r>
            <a:r>
              <a:rPr lang="en-US" altLang="ko-KR" sz="1200" kern="0" spc="-50" dirty="0" smtClean="0">
                <a:solidFill>
                  <a:prstClr val="black"/>
                </a:solidFill>
                <a:ea typeface="맑은 고딕"/>
              </a:rPr>
              <a:t>,</a:t>
            </a:r>
            <a:br>
              <a:rPr lang="en-US" altLang="ko-KR" sz="1200" kern="0" spc="-50" dirty="0" smtClean="0">
                <a:solidFill>
                  <a:prstClr val="black"/>
                </a:solidFill>
                <a:ea typeface="맑은 고딕"/>
              </a:rPr>
            </a:br>
            <a:r>
              <a:rPr lang="en-US" altLang="ko-KR" sz="1200" kern="0" spc="-50" dirty="0" smtClean="0">
                <a:solidFill>
                  <a:prstClr val="black"/>
                </a:solidFill>
                <a:ea typeface="맑은 고딕"/>
              </a:rPr>
              <a:t>               </a:t>
            </a:r>
            <a:r>
              <a:rPr lang="ko-KR" altLang="en-US" sz="1200" kern="0" spc="-50" dirty="0" smtClean="0">
                <a:solidFill>
                  <a:prstClr val="black"/>
                </a:solidFill>
                <a:ea typeface="맑은 고딕"/>
              </a:rPr>
              <a:t>효율성 향상</a:t>
            </a:r>
            <a:r>
              <a:rPr lang="en-US" altLang="ko-KR" sz="1200" kern="0" spc="-50" dirty="0" smtClean="0">
                <a:solidFill>
                  <a:prstClr val="black"/>
                </a:solidFill>
                <a:ea typeface="맑은 고딕"/>
              </a:rPr>
              <a:t>, </a:t>
            </a:r>
            <a:r>
              <a:rPr lang="ko-KR" altLang="en-US" sz="1200" kern="0" spc="-50" dirty="0" err="1" smtClean="0">
                <a:solidFill>
                  <a:prstClr val="black"/>
                </a:solidFill>
                <a:ea typeface="맑은 고딕"/>
              </a:rPr>
              <a:t>국민삶의질</a:t>
            </a:r>
            <a:r>
              <a:rPr lang="ko-KR" altLang="en-US" sz="1200" kern="0" spc="-50" dirty="0" smtClean="0">
                <a:solidFill>
                  <a:prstClr val="black"/>
                </a:solidFill>
                <a:ea typeface="맑은 고딕"/>
              </a:rPr>
              <a:t> 제고 등</a:t>
            </a:r>
            <a:endParaRPr lang="ko-KR" altLang="en-US" sz="1200" kern="0" spc="-50" dirty="0" smtClea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55" name="직사각형 154"/>
          <p:cNvSpPr/>
          <p:nvPr/>
        </p:nvSpPr>
        <p:spPr bwMode="auto">
          <a:xfrm>
            <a:off x="1637834" y="5161654"/>
            <a:ext cx="3099142" cy="115694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lvl="1" latinLnBrk="0">
              <a:defRPr/>
            </a:pPr>
            <a:r>
              <a:rPr lang="en-US" altLang="ko-KR" sz="1200" b="1" kern="0" spc="-50" dirty="0" smtClean="0">
                <a:solidFill>
                  <a:prstClr val="black"/>
                </a:solidFill>
                <a:latin typeface="맑은 고딕"/>
                <a:ea typeface="맑은 고딕"/>
              </a:rPr>
              <a:t>[</a:t>
            </a:r>
            <a:r>
              <a:rPr lang="ko-KR" altLang="en-US" sz="1200" b="1" kern="0" spc="-5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도입기관</a:t>
            </a:r>
            <a:r>
              <a:rPr lang="en-US" altLang="ko-KR" sz="1200" b="1" kern="0" spc="-50" dirty="0" smtClean="0">
                <a:solidFill>
                  <a:prstClr val="black"/>
                </a:solidFill>
                <a:latin typeface="맑은 고딕"/>
                <a:ea typeface="맑은 고딕"/>
              </a:rPr>
              <a:t>] </a:t>
            </a:r>
            <a:r>
              <a:rPr lang="ko-KR" altLang="en-US" sz="1200" kern="0" spc="-50" dirty="0" smtClean="0">
                <a:solidFill>
                  <a:prstClr val="black"/>
                </a:solidFill>
                <a:latin typeface="맑은 고딕"/>
                <a:ea typeface="맑은 고딕"/>
              </a:rPr>
              <a:t>미국</a:t>
            </a:r>
            <a:r>
              <a:rPr lang="en-US" altLang="ko-KR" sz="1200" kern="0" spc="-50" dirty="0" smtClean="0">
                <a:solidFill>
                  <a:prstClr val="black"/>
                </a:solidFill>
                <a:latin typeface="맑은 고딕"/>
                <a:ea typeface="맑은 고딕"/>
              </a:rPr>
              <a:t>(</a:t>
            </a:r>
            <a:r>
              <a:rPr lang="ko-KR" altLang="en-US" sz="1200" kern="0" spc="-50" dirty="0" smtClean="0">
                <a:solidFill>
                  <a:prstClr val="black"/>
                </a:solidFill>
                <a:latin typeface="맑은 고딕"/>
                <a:ea typeface="맑은 고딕"/>
              </a:rPr>
              <a:t>북미지역 </a:t>
            </a:r>
            <a:r>
              <a:rPr lang="en-US" altLang="ko-KR" sz="1200" kern="0" spc="-50" dirty="0" smtClean="0">
                <a:solidFill>
                  <a:prstClr val="black"/>
                </a:solidFill>
                <a:latin typeface="맑은 고딕"/>
                <a:ea typeface="맑은 고딕"/>
              </a:rPr>
              <a:t>6</a:t>
            </a:r>
            <a:r>
              <a:rPr lang="ko-KR" altLang="en-US" sz="1200" kern="0" spc="-5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천여개</a:t>
            </a:r>
            <a:r>
              <a:rPr lang="ko-KR" altLang="en-US" sz="1200" kern="0" spc="-50" dirty="0" smtClean="0">
                <a:solidFill>
                  <a:prstClr val="black"/>
                </a:solidFill>
                <a:latin typeface="맑은 고딕"/>
                <a:ea typeface="맑은 고딕"/>
              </a:rPr>
              <a:t> 경찰서</a:t>
            </a:r>
            <a:endParaRPr lang="en-US" altLang="ko-KR" sz="1200" kern="0" spc="-5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0" lvl="1" latinLnBrk="0">
              <a:defRPr/>
            </a:pPr>
            <a:r>
              <a:rPr lang="en-US" altLang="ko-KR" sz="1200" b="1" kern="0" spc="-50" dirty="0" smtClean="0">
                <a:solidFill>
                  <a:prstClr val="black"/>
                </a:solidFill>
                <a:ea typeface="맑은 고딕"/>
              </a:rPr>
              <a:t>[</a:t>
            </a:r>
            <a:r>
              <a:rPr lang="ko-KR" altLang="en-US" sz="1200" b="1" kern="0" spc="-50" dirty="0" err="1" smtClean="0">
                <a:solidFill>
                  <a:prstClr val="black"/>
                </a:solidFill>
                <a:ea typeface="맑은 고딕"/>
              </a:rPr>
              <a:t>클라우드</a:t>
            </a:r>
            <a:r>
              <a:rPr lang="en-US" altLang="ko-KR" sz="1200" b="1" kern="0" spc="-50" dirty="0" smtClean="0">
                <a:solidFill>
                  <a:prstClr val="black"/>
                </a:solidFill>
                <a:ea typeface="맑은 고딕"/>
              </a:rPr>
              <a:t>] </a:t>
            </a:r>
            <a:r>
              <a:rPr lang="en-US" altLang="ko-KR" sz="1200" kern="0" spc="-50" dirty="0" smtClean="0">
                <a:solidFill>
                  <a:prstClr val="black"/>
                </a:solidFill>
                <a:ea typeface="맑은 고딕"/>
              </a:rPr>
              <a:t>IBM(i2 </a:t>
            </a:r>
            <a:r>
              <a:rPr lang="ko-KR" altLang="en-US" sz="1200" kern="0" spc="-50" dirty="0" err="1" smtClean="0">
                <a:solidFill>
                  <a:prstClr val="black"/>
                </a:solidFill>
                <a:ea typeface="맑은 고딕"/>
              </a:rPr>
              <a:t>칼링크</a:t>
            </a:r>
            <a:r>
              <a:rPr lang="ko-KR" altLang="en-US" sz="1200" kern="0" spc="-50" dirty="0" smtClean="0">
                <a:solidFill>
                  <a:prstClr val="black"/>
                </a:solidFill>
                <a:ea typeface="맑은 고딕"/>
              </a:rPr>
              <a:t> 온 </a:t>
            </a:r>
            <a:r>
              <a:rPr lang="ko-KR" altLang="en-US" sz="1200" kern="0" spc="-50" dirty="0" err="1" smtClean="0">
                <a:solidFill>
                  <a:prstClr val="black"/>
                </a:solidFill>
                <a:ea typeface="맑은 고딕"/>
              </a:rPr>
              <a:t>클라우드</a:t>
            </a:r>
            <a:r>
              <a:rPr lang="en-US" altLang="ko-KR" sz="1200" kern="0" spc="-50" dirty="0" smtClean="0">
                <a:solidFill>
                  <a:prstClr val="black"/>
                </a:solidFill>
                <a:ea typeface="맑은 고딕"/>
              </a:rPr>
              <a:t>)</a:t>
            </a:r>
          </a:p>
          <a:p>
            <a:pPr marL="0" lvl="1" latinLnBrk="0">
              <a:defRPr/>
            </a:pPr>
            <a:r>
              <a:rPr lang="en-US" altLang="ko-KR" sz="1200" b="1" kern="0" spc="-50" dirty="0" smtClean="0">
                <a:solidFill>
                  <a:prstClr val="black"/>
                </a:solidFill>
                <a:ea typeface="맑은 고딕"/>
              </a:rPr>
              <a:t>[</a:t>
            </a:r>
            <a:r>
              <a:rPr lang="ko-KR" altLang="en-US" sz="1200" b="1" kern="0" spc="-50" dirty="0" smtClean="0">
                <a:solidFill>
                  <a:prstClr val="black"/>
                </a:solidFill>
                <a:ea typeface="맑은 고딕"/>
              </a:rPr>
              <a:t>기술융합</a:t>
            </a:r>
            <a:r>
              <a:rPr lang="en-US" altLang="ko-KR" sz="1200" b="1" kern="0" spc="-50" dirty="0" smtClean="0">
                <a:solidFill>
                  <a:prstClr val="black"/>
                </a:solidFill>
                <a:ea typeface="맑은 고딕"/>
              </a:rPr>
              <a:t>] </a:t>
            </a:r>
            <a:r>
              <a:rPr lang="ko-KR" altLang="en-US" sz="1200" kern="0" spc="-50" dirty="0" smtClean="0">
                <a:solidFill>
                  <a:prstClr val="black"/>
                </a:solidFill>
                <a:ea typeface="맑은 고딕"/>
              </a:rPr>
              <a:t>빅데이터 등</a:t>
            </a:r>
            <a:endParaRPr lang="en-US" altLang="ko-KR" sz="1200" kern="0" spc="-50" dirty="0" smtClean="0">
              <a:solidFill>
                <a:prstClr val="black"/>
              </a:solidFill>
              <a:ea typeface="맑은 고딕"/>
            </a:endParaRPr>
          </a:p>
          <a:p>
            <a:pPr marL="0" lvl="1" latinLnBrk="0">
              <a:defRPr/>
            </a:pPr>
            <a:r>
              <a:rPr lang="en-US" altLang="ko-KR" sz="1200" b="1" kern="0" spc="-50" dirty="0" smtClean="0">
                <a:solidFill>
                  <a:prstClr val="black"/>
                </a:solidFill>
                <a:ea typeface="맑은 고딕"/>
              </a:rPr>
              <a:t>[</a:t>
            </a:r>
            <a:r>
              <a:rPr lang="ko-KR" altLang="en-US" sz="1200" b="1" kern="0" spc="-50" dirty="0" err="1" smtClean="0">
                <a:solidFill>
                  <a:prstClr val="black"/>
                </a:solidFill>
                <a:ea typeface="맑은 고딕"/>
              </a:rPr>
              <a:t>체감효과</a:t>
            </a:r>
            <a:r>
              <a:rPr lang="en-US" altLang="ko-KR" sz="1200" b="1" kern="0" spc="-50" dirty="0" smtClean="0">
                <a:solidFill>
                  <a:prstClr val="black"/>
                </a:solidFill>
                <a:ea typeface="맑은 고딕"/>
              </a:rPr>
              <a:t>] </a:t>
            </a:r>
            <a:r>
              <a:rPr lang="ko-KR" altLang="en-US" sz="1200" kern="0" spc="-50" dirty="0" err="1" smtClean="0">
                <a:solidFill>
                  <a:prstClr val="black"/>
                </a:solidFill>
                <a:ea typeface="맑은 고딕"/>
              </a:rPr>
              <a:t>수사정보에분석기술</a:t>
            </a:r>
            <a:r>
              <a:rPr lang="ko-KR" altLang="en-US" sz="1200" kern="0" spc="-50" dirty="0" smtClean="0">
                <a:solidFill>
                  <a:prstClr val="black"/>
                </a:solidFill>
                <a:ea typeface="맑은 고딕"/>
              </a:rPr>
              <a:t> 적용</a:t>
            </a:r>
            <a:r>
              <a:rPr lang="en-US" altLang="ko-KR" sz="1200" kern="0" spc="-50" dirty="0" smtClean="0">
                <a:solidFill>
                  <a:prstClr val="black"/>
                </a:solidFill>
                <a:ea typeface="맑은 고딕"/>
              </a:rPr>
              <a:t>,</a:t>
            </a:r>
            <a:br>
              <a:rPr lang="en-US" altLang="ko-KR" sz="1200" kern="0" spc="-50" dirty="0" smtClean="0">
                <a:solidFill>
                  <a:prstClr val="black"/>
                </a:solidFill>
                <a:ea typeface="맑은 고딕"/>
              </a:rPr>
            </a:br>
            <a:r>
              <a:rPr lang="en-US" altLang="ko-KR" sz="1200" kern="0" spc="-50" dirty="0" smtClean="0">
                <a:solidFill>
                  <a:prstClr val="black"/>
                </a:solidFill>
                <a:ea typeface="맑은 고딕"/>
              </a:rPr>
              <a:t>               </a:t>
            </a:r>
            <a:r>
              <a:rPr lang="ko-KR" altLang="en-US" sz="1200" kern="0" spc="-50" dirty="0" err="1" smtClean="0">
                <a:solidFill>
                  <a:prstClr val="black"/>
                </a:solidFill>
                <a:ea typeface="맑은 고딕"/>
              </a:rPr>
              <a:t>범죄단서</a:t>
            </a:r>
            <a:r>
              <a:rPr lang="ko-KR" altLang="en-US" sz="1200" kern="0" spc="-50" dirty="0" smtClean="0">
                <a:solidFill>
                  <a:prstClr val="black"/>
                </a:solidFill>
                <a:ea typeface="맑은 고딕"/>
              </a:rPr>
              <a:t> 발굴</a:t>
            </a:r>
            <a:r>
              <a:rPr lang="en-US" altLang="ko-KR" sz="1200" kern="0" spc="-50" dirty="0" smtClean="0">
                <a:solidFill>
                  <a:prstClr val="black"/>
                </a:solidFill>
                <a:ea typeface="맑은 고딕"/>
              </a:rPr>
              <a:t>, </a:t>
            </a:r>
            <a:r>
              <a:rPr lang="ko-KR" altLang="en-US" sz="1200" kern="0" spc="-50" dirty="0" smtClean="0">
                <a:solidFill>
                  <a:prstClr val="black"/>
                </a:solidFill>
                <a:ea typeface="맑은 고딕"/>
              </a:rPr>
              <a:t>수사력 증진에 기여</a:t>
            </a:r>
            <a:endParaRPr lang="ko-KR" altLang="en-US" sz="1200" kern="0" spc="-50" dirty="0" smtClea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56" name="그림 1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72" y="2769436"/>
            <a:ext cx="1430194" cy="1156946"/>
          </a:xfrm>
          <a:prstGeom prst="rect">
            <a:avLst/>
          </a:prstGeom>
        </p:spPr>
      </p:pic>
      <p:pic>
        <p:nvPicPr>
          <p:cNvPr id="157" name="그림 1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72" y="3963184"/>
            <a:ext cx="1430194" cy="1161668"/>
          </a:xfrm>
          <a:prstGeom prst="rect">
            <a:avLst/>
          </a:prstGeom>
        </p:spPr>
      </p:pic>
      <p:pic>
        <p:nvPicPr>
          <p:cNvPr id="158" name="그림 1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472" y="5159292"/>
            <a:ext cx="1426957" cy="1196110"/>
          </a:xfrm>
          <a:prstGeom prst="rect">
            <a:avLst/>
          </a:prstGeom>
        </p:spPr>
      </p:pic>
      <p:sp>
        <p:nvSpPr>
          <p:cNvPr id="159" name="직사각형 158"/>
          <p:cNvSpPr/>
          <p:nvPr/>
        </p:nvSpPr>
        <p:spPr bwMode="auto">
          <a:xfrm>
            <a:off x="6498374" y="1573326"/>
            <a:ext cx="3099142" cy="155266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lvl="1" latinLnBrk="0">
              <a:defRPr/>
            </a:pPr>
            <a:r>
              <a:rPr lang="en-US" altLang="ko-KR" sz="1200" b="1" kern="0" spc="-50" dirty="0" smtClean="0">
                <a:solidFill>
                  <a:prstClr val="black"/>
                </a:solidFill>
                <a:latin typeface="맑은 고딕"/>
                <a:ea typeface="맑은 고딕"/>
              </a:rPr>
              <a:t>[</a:t>
            </a:r>
            <a:r>
              <a:rPr lang="ko-KR" altLang="en-US" sz="1200" b="1" kern="0" spc="-5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도입기관</a:t>
            </a:r>
            <a:r>
              <a:rPr lang="en-US" altLang="ko-KR" sz="1200" b="1" kern="0" spc="-50" dirty="0" smtClean="0">
                <a:solidFill>
                  <a:prstClr val="black"/>
                </a:solidFill>
                <a:latin typeface="맑은 고딕"/>
                <a:ea typeface="맑은 고딕"/>
              </a:rPr>
              <a:t>] </a:t>
            </a:r>
            <a:r>
              <a:rPr lang="en-US" altLang="ko-KR" sz="1200" kern="0" spc="-5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AirBnB</a:t>
            </a:r>
            <a:r>
              <a:rPr lang="en-US" altLang="ko-KR" sz="1200" kern="0" spc="-50" dirty="0" smtClean="0">
                <a:solidFill>
                  <a:prstClr val="black"/>
                </a:solidFill>
                <a:latin typeface="맑은 고딕"/>
                <a:ea typeface="맑은 고딕"/>
              </a:rPr>
              <a:t>, Flipboard, </a:t>
            </a:r>
            <a:r>
              <a:rPr lang="en-US" altLang="ko-KR" sz="1200" kern="0" spc="-5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Evemote</a:t>
            </a:r>
            <a:r>
              <a:rPr lang="en-US" altLang="ko-KR" sz="1200" kern="0" spc="-50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ko-KR" altLang="en-US" sz="1200" kern="0" spc="-50" dirty="0" smtClean="0">
                <a:solidFill>
                  <a:prstClr val="black"/>
                </a:solidFill>
                <a:latin typeface="맑은 고딕"/>
                <a:ea typeface="맑은 고딕"/>
              </a:rPr>
              <a:t>등</a:t>
            </a:r>
            <a:endParaRPr lang="en-US" altLang="ko-KR" sz="1200" kern="0" spc="-5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0" lvl="1" latinLnBrk="0">
              <a:defRPr/>
            </a:pPr>
            <a:r>
              <a:rPr lang="en-US" altLang="ko-KR" sz="1200" b="1" kern="0" spc="-50" dirty="0" smtClean="0">
                <a:solidFill>
                  <a:prstClr val="black"/>
                </a:solidFill>
                <a:ea typeface="맑은 고딕"/>
              </a:rPr>
              <a:t>[</a:t>
            </a:r>
            <a:r>
              <a:rPr lang="ko-KR" altLang="en-US" sz="1200" b="1" kern="0" spc="-50" dirty="0" err="1" smtClean="0">
                <a:solidFill>
                  <a:prstClr val="black"/>
                </a:solidFill>
                <a:ea typeface="맑은 고딕"/>
              </a:rPr>
              <a:t>클라우드</a:t>
            </a:r>
            <a:r>
              <a:rPr lang="en-US" altLang="ko-KR" sz="1200" b="1" kern="0" spc="-50" dirty="0" smtClean="0">
                <a:solidFill>
                  <a:prstClr val="black"/>
                </a:solidFill>
                <a:ea typeface="맑은 고딕"/>
              </a:rPr>
              <a:t>] </a:t>
            </a:r>
            <a:r>
              <a:rPr lang="en-US" altLang="ko-KR" sz="1200" kern="0" spc="-50" dirty="0" smtClean="0">
                <a:solidFill>
                  <a:prstClr val="black"/>
                </a:solidFill>
                <a:ea typeface="맑은 고딕"/>
              </a:rPr>
              <a:t>AWS, MS Azure, Google Cloud</a:t>
            </a:r>
          </a:p>
          <a:p>
            <a:pPr marL="0" lvl="1" latinLnBrk="0">
              <a:defRPr/>
            </a:pPr>
            <a:r>
              <a:rPr lang="en-US" altLang="ko-KR" sz="1200" b="1" kern="0" spc="-50" dirty="0" smtClean="0">
                <a:solidFill>
                  <a:prstClr val="black"/>
                </a:solidFill>
                <a:ea typeface="맑은 고딕"/>
              </a:rPr>
              <a:t>[</a:t>
            </a:r>
            <a:r>
              <a:rPr lang="ko-KR" altLang="en-US" sz="1200" b="1" kern="0" spc="-50" dirty="0" smtClean="0">
                <a:solidFill>
                  <a:prstClr val="black"/>
                </a:solidFill>
                <a:ea typeface="맑은 고딕"/>
              </a:rPr>
              <a:t>기술융합</a:t>
            </a:r>
            <a:r>
              <a:rPr lang="en-US" altLang="ko-KR" sz="1200" b="1" kern="0" spc="-50" dirty="0" smtClean="0">
                <a:solidFill>
                  <a:prstClr val="black"/>
                </a:solidFill>
                <a:ea typeface="맑은 고딕"/>
              </a:rPr>
              <a:t>] </a:t>
            </a:r>
            <a:r>
              <a:rPr lang="ko-KR" altLang="en-US" sz="1200" kern="0" spc="-50" dirty="0" smtClean="0">
                <a:solidFill>
                  <a:prstClr val="black"/>
                </a:solidFill>
                <a:ea typeface="맑은 고딕"/>
              </a:rPr>
              <a:t>빅데이터 등</a:t>
            </a:r>
            <a:endParaRPr lang="en-US" altLang="ko-KR" sz="1200" kern="0" spc="-50" dirty="0" smtClean="0">
              <a:solidFill>
                <a:prstClr val="black"/>
              </a:solidFill>
              <a:ea typeface="맑은 고딕"/>
            </a:endParaRPr>
          </a:p>
          <a:p>
            <a:pPr marL="0" lvl="1" latinLnBrk="0">
              <a:defRPr/>
            </a:pPr>
            <a:r>
              <a:rPr lang="en-US" altLang="ko-KR" sz="1200" b="1" kern="0" spc="-50" dirty="0" smtClean="0">
                <a:solidFill>
                  <a:prstClr val="black"/>
                </a:solidFill>
                <a:ea typeface="맑은 고딕"/>
              </a:rPr>
              <a:t>[</a:t>
            </a:r>
            <a:r>
              <a:rPr lang="ko-KR" altLang="en-US" sz="1200" b="1" kern="0" spc="-50" dirty="0" err="1" smtClean="0">
                <a:solidFill>
                  <a:prstClr val="black"/>
                </a:solidFill>
                <a:ea typeface="맑은 고딕"/>
              </a:rPr>
              <a:t>체감효과</a:t>
            </a:r>
            <a:r>
              <a:rPr lang="en-US" altLang="ko-KR" sz="1200" b="1" kern="0" spc="-50" dirty="0" smtClean="0">
                <a:solidFill>
                  <a:prstClr val="black"/>
                </a:solidFill>
                <a:ea typeface="맑은 고딕"/>
              </a:rPr>
              <a:t>] </a:t>
            </a:r>
            <a:r>
              <a:rPr lang="ko-KR" altLang="en-US" sz="1200" kern="0" spc="-50" dirty="0" smtClean="0">
                <a:solidFill>
                  <a:prstClr val="black"/>
                </a:solidFill>
                <a:ea typeface="맑은 고딕"/>
              </a:rPr>
              <a:t>서비스</a:t>
            </a:r>
            <a:r>
              <a:rPr lang="en-US" altLang="ko-KR" sz="1200" kern="0" spc="-50" dirty="0" smtClean="0">
                <a:solidFill>
                  <a:prstClr val="black"/>
                </a:solidFill>
                <a:ea typeface="맑은 고딕"/>
              </a:rPr>
              <a:t> </a:t>
            </a:r>
            <a:r>
              <a:rPr lang="ko-KR" altLang="en-US" sz="1200" kern="0" spc="-50" dirty="0" err="1" smtClean="0">
                <a:solidFill>
                  <a:prstClr val="black"/>
                </a:solidFill>
                <a:ea typeface="맑은 고딕"/>
              </a:rPr>
              <a:t>출시시간</a:t>
            </a:r>
            <a:r>
              <a:rPr lang="en-US" altLang="ko-KR" sz="1200" kern="0" spc="-50" dirty="0" smtClean="0">
                <a:solidFill>
                  <a:prstClr val="black"/>
                </a:solidFill>
                <a:ea typeface="맑은 고딕"/>
              </a:rPr>
              <a:t>/</a:t>
            </a:r>
            <a:r>
              <a:rPr lang="ko-KR" altLang="en-US" sz="1200" kern="0" spc="-50" dirty="0" smtClean="0">
                <a:solidFill>
                  <a:prstClr val="black"/>
                </a:solidFill>
                <a:ea typeface="맑은 고딕"/>
              </a:rPr>
              <a:t>비용 단축</a:t>
            </a:r>
            <a:r>
              <a:rPr lang="en-US" altLang="ko-KR" sz="1200" kern="0" spc="-50" dirty="0" smtClean="0">
                <a:solidFill>
                  <a:prstClr val="black"/>
                </a:solidFill>
                <a:ea typeface="맑은 고딕"/>
              </a:rPr>
              <a:t>,</a:t>
            </a:r>
            <a:br>
              <a:rPr lang="en-US" altLang="ko-KR" sz="1200" kern="0" spc="-50" dirty="0" smtClean="0">
                <a:solidFill>
                  <a:prstClr val="black"/>
                </a:solidFill>
                <a:ea typeface="맑은 고딕"/>
              </a:rPr>
            </a:br>
            <a:r>
              <a:rPr lang="en-US" altLang="ko-KR" sz="1200" kern="0" spc="-50" dirty="0" smtClean="0">
                <a:solidFill>
                  <a:prstClr val="black"/>
                </a:solidFill>
                <a:ea typeface="맑은 고딕"/>
              </a:rPr>
              <a:t>               </a:t>
            </a:r>
            <a:r>
              <a:rPr lang="ko-KR" altLang="en-US" sz="1200" kern="0" spc="-50" dirty="0" smtClean="0">
                <a:solidFill>
                  <a:prstClr val="black"/>
                </a:solidFill>
                <a:ea typeface="맑은 고딕"/>
              </a:rPr>
              <a:t>고객 데이터 분석 향상</a:t>
            </a:r>
            <a:endParaRPr lang="ko-KR" altLang="en-US" sz="1200" kern="0" spc="-50" dirty="0" smtClea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60" name="그림 1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2210" y="1573326"/>
            <a:ext cx="1480989" cy="1552667"/>
          </a:xfrm>
          <a:prstGeom prst="rect">
            <a:avLst/>
          </a:prstGeom>
        </p:spPr>
      </p:pic>
      <p:pic>
        <p:nvPicPr>
          <p:cNvPr id="161" name="그림 1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2210" y="3192624"/>
            <a:ext cx="1480989" cy="1570805"/>
          </a:xfrm>
          <a:prstGeom prst="rect">
            <a:avLst/>
          </a:prstGeom>
        </p:spPr>
      </p:pic>
      <p:pic>
        <p:nvPicPr>
          <p:cNvPr id="162" name="그림 16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2210" y="4830061"/>
            <a:ext cx="1480989" cy="1525342"/>
          </a:xfrm>
          <a:prstGeom prst="rect">
            <a:avLst/>
          </a:prstGeom>
        </p:spPr>
      </p:pic>
      <p:sp>
        <p:nvSpPr>
          <p:cNvPr id="163" name="직사각형 162"/>
          <p:cNvSpPr/>
          <p:nvPr/>
        </p:nvSpPr>
        <p:spPr bwMode="auto">
          <a:xfrm>
            <a:off x="6498374" y="3192624"/>
            <a:ext cx="3099142" cy="155266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lvl="1" latinLnBrk="0">
              <a:defRPr/>
            </a:pPr>
            <a:r>
              <a:rPr lang="en-US" altLang="ko-KR" sz="1200" b="1" kern="0" spc="-50" dirty="0" smtClean="0">
                <a:solidFill>
                  <a:prstClr val="black"/>
                </a:solidFill>
                <a:latin typeface="맑은 고딕"/>
                <a:ea typeface="맑은 고딕"/>
              </a:rPr>
              <a:t>[</a:t>
            </a:r>
            <a:r>
              <a:rPr lang="ko-KR" altLang="en-US" sz="1200" b="1" kern="0" spc="-5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도입기관</a:t>
            </a:r>
            <a:r>
              <a:rPr lang="en-US" altLang="ko-KR" sz="1200" b="1" kern="0" spc="-50" dirty="0" smtClean="0">
                <a:solidFill>
                  <a:prstClr val="black"/>
                </a:solidFill>
                <a:latin typeface="맑은 고딕"/>
                <a:ea typeface="맑은 고딕"/>
              </a:rPr>
              <a:t>] </a:t>
            </a:r>
            <a:r>
              <a:rPr lang="ko-KR" altLang="en-US" sz="1200" kern="0" spc="-5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스위스리</a:t>
            </a:r>
            <a:r>
              <a:rPr lang="en-US" altLang="ko-KR" sz="1200" kern="0" spc="-50" dirty="0" smtClean="0">
                <a:solidFill>
                  <a:prstClr val="black"/>
                </a:solidFill>
                <a:latin typeface="맑은 고딕"/>
                <a:ea typeface="맑은 고딕"/>
              </a:rPr>
              <a:t>(</a:t>
            </a:r>
            <a:r>
              <a:rPr lang="ko-KR" altLang="en-US" sz="1200" kern="0" spc="-50" dirty="0" smtClean="0">
                <a:solidFill>
                  <a:prstClr val="black"/>
                </a:solidFill>
                <a:latin typeface="맑은 고딕"/>
                <a:ea typeface="맑은 고딕"/>
              </a:rPr>
              <a:t>보험</a:t>
            </a:r>
            <a:r>
              <a:rPr lang="en-US" altLang="ko-KR" sz="1200" kern="0" spc="-50" dirty="0" smtClean="0">
                <a:solidFill>
                  <a:prstClr val="black"/>
                </a:solidFill>
                <a:latin typeface="맑은 고딕"/>
                <a:ea typeface="맑은 고딕"/>
              </a:rPr>
              <a:t>), H&amp;</a:t>
            </a:r>
            <a:r>
              <a:rPr lang="ko-KR" altLang="en-US" sz="1200" kern="0" spc="-50" dirty="0" smtClean="0">
                <a:solidFill>
                  <a:prstClr val="black"/>
                </a:solidFill>
                <a:latin typeface="맑은 고딕"/>
                <a:ea typeface="맑은 고딕"/>
              </a:rPr>
              <a:t>블록</a:t>
            </a:r>
            <a:r>
              <a:rPr lang="en-US" altLang="ko-KR" sz="1200" kern="0" spc="-50" dirty="0" smtClean="0">
                <a:solidFill>
                  <a:prstClr val="black"/>
                </a:solidFill>
                <a:latin typeface="맑은 고딕"/>
                <a:ea typeface="맑은 고딕"/>
              </a:rPr>
              <a:t>(</a:t>
            </a:r>
            <a:r>
              <a:rPr lang="ko-KR" altLang="en-US" sz="1200" kern="0" spc="-50" dirty="0" smtClean="0">
                <a:solidFill>
                  <a:prstClr val="black"/>
                </a:solidFill>
                <a:latin typeface="맑은 고딕"/>
                <a:ea typeface="맑은 고딕"/>
              </a:rPr>
              <a:t>세무</a:t>
            </a:r>
            <a:r>
              <a:rPr lang="en-US" altLang="ko-KR" sz="1200" kern="0" spc="-50" dirty="0" smtClean="0">
                <a:solidFill>
                  <a:prstClr val="black"/>
                </a:solidFill>
                <a:latin typeface="맑은 고딕"/>
                <a:ea typeface="맑은 고딕"/>
              </a:rPr>
              <a:t>),</a:t>
            </a:r>
            <a:br>
              <a:rPr lang="en-US" altLang="ko-KR" sz="1200" kern="0" spc="-50" dirty="0" smtClean="0">
                <a:solidFill>
                  <a:prstClr val="black"/>
                </a:solidFill>
                <a:latin typeface="맑은 고딕"/>
                <a:ea typeface="맑은 고딕"/>
              </a:rPr>
            </a:br>
            <a:r>
              <a:rPr lang="en-US" altLang="ko-KR" sz="1200" kern="0" spc="-50" dirty="0" smtClean="0">
                <a:solidFill>
                  <a:prstClr val="black"/>
                </a:solidFill>
                <a:latin typeface="맑은 고딕"/>
                <a:ea typeface="맑은 고딕"/>
              </a:rPr>
              <a:t>               </a:t>
            </a:r>
            <a:r>
              <a:rPr lang="en-US" altLang="ko-KR" sz="1200" kern="0" spc="-5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NasDaq</a:t>
            </a:r>
            <a:r>
              <a:rPr lang="en-US" altLang="ko-KR" sz="1200" kern="0" spc="-50" dirty="0" smtClean="0">
                <a:solidFill>
                  <a:prstClr val="black"/>
                </a:solidFill>
                <a:latin typeface="맑은 고딕"/>
                <a:ea typeface="맑은 고딕"/>
              </a:rPr>
              <a:t>(</a:t>
            </a:r>
            <a:r>
              <a:rPr lang="ko-KR" altLang="en-US" sz="1200" kern="0" spc="-50" dirty="0" smtClean="0">
                <a:solidFill>
                  <a:prstClr val="black"/>
                </a:solidFill>
                <a:latin typeface="맑은 고딕"/>
                <a:ea typeface="맑은 고딕"/>
              </a:rPr>
              <a:t>증권</a:t>
            </a:r>
            <a:r>
              <a:rPr lang="en-US" altLang="ko-KR" sz="1200" kern="0" spc="-50" dirty="0" smtClean="0">
                <a:solidFill>
                  <a:prstClr val="black"/>
                </a:solidFill>
                <a:latin typeface="맑은 고딕"/>
                <a:ea typeface="맑은 고딕"/>
              </a:rPr>
              <a:t>) </a:t>
            </a:r>
            <a:r>
              <a:rPr lang="ko-KR" altLang="en-US" sz="1200" kern="0" spc="-50" dirty="0" smtClean="0">
                <a:solidFill>
                  <a:prstClr val="black"/>
                </a:solidFill>
                <a:latin typeface="맑은 고딕"/>
                <a:ea typeface="맑은 고딕"/>
              </a:rPr>
              <a:t>등</a:t>
            </a:r>
            <a:endParaRPr lang="en-US" altLang="ko-KR" sz="1200" kern="0" spc="-5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0" lvl="1" latinLnBrk="0">
              <a:defRPr/>
            </a:pPr>
            <a:r>
              <a:rPr lang="en-US" altLang="ko-KR" sz="1200" b="1" kern="0" spc="-50" dirty="0" smtClean="0">
                <a:solidFill>
                  <a:prstClr val="black"/>
                </a:solidFill>
                <a:ea typeface="맑은 고딕"/>
              </a:rPr>
              <a:t>[</a:t>
            </a:r>
            <a:r>
              <a:rPr lang="ko-KR" altLang="en-US" sz="1200" b="1" kern="0" spc="-50" dirty="0" err="1" smtClean="0">
                <a:solidFill>
                  <a:prstClr val="black"/>
                </a:solidFill>
                <a:ea typeface="맑은 고딕"/>
              </a:rPr>
              <a:t>클라우드</a:t>
            </a:r>
            <a:r>
              <a:rPr lang="en-US" altLang="ko-KR" sz="1200" b="1" kern="0" spc="-50" dirty="0" smtClean="0">
                <a:solidFill>
                  <a:prstClr val="black"/>
                </a:solidFill>
                <a:ea typeface="맑은 고딕"/>
              </a:rPr>
              <a:t>] </a:t>
            </a:r>
            <a:r>
              <a:rPr lang="en-US" altLang="ko-KR" sz="1200" kern="0" spc="-50" dirty="0" smtClean="0">
                <a:solidFill>
                  <a:prstClr val="black"/>
                </a:solidFill>
                <a:ea typeface="맑은 고딕"/>
              </a:rPr>
              <a:t>IBM </a:t>
            </a:r>
            <a:r>
              <a:rPr lang="ko-KR" altLang="en-US" sz="1200" kern="0" spc="-50" dirty="0" err="1" smtClean="0">
                <a:solidFill>
                  <a:prstClr val="black"/>
                </a:solidFill>
                <a:ea typeface="맑은 고딕"/>
              </a:rPr>
              <a:t>블루믹스</a:t>
            </a:r>
            <a:r>
              <a:rPr lang="en-US" altLang="ko-KR" sz="1200" kern="0" spc="-50" dirty="0" smtClean="0">
                <a:solidFill>
                  <a:prstClr val="black"/>
                </a:solidFill>
                <a:ea typeface="맑은 고딕"/>
              </a:rPr>
              <a:t>, AWS</a:t>
            </a:r>
          </a:p>
          <a:p>
            <a:pPr marL="0" lvl="1" latinLnBrk="0">
              <a:defRPr/>
            </a:pPr>
            <a:r>
              <a:rPr lang="en-US" altLang="ko-KR" sz="1200" b="1" kern="0" spc="-50" dirty="0" smtClean="0">
                <a:solidFill>
                  <a:prstClr val="black"/>
                </a:solidFill>
                <a:ea typeface="맑은 고딕"/>
              </a:rPr>
              <a:t>[</a:t>
            </a:r>
            <a:r>
              <a:rPr lang="ko-KR" altLang="en-US" sz="1200" b="1" kern="0" spc="-50" dirty="0" smtClean="0">
                <a:solidFill>
                  <a:prstClr val="black"/>
                </a:solidFill>
                <a:ea typeface="맑은 고딕"/>
              </a:rPr>
              <a:t>기술융합</a:t>
            </a:r>
            <a:r>
              <a:rPr lang="en-US" altLang="ko-KR" sz="1200" b="1" kern="0" spc="-50" dirty="0" smtClean="0">
                <a:solidFill>
                  <a:prstClr val="black"/>
                </a:solidFill>
                <a:ea typeface="맑은 고딕"/>
              </a:rPr>
              <a:t>] </a:t>
            </a:r>
            <a:r>
              <a:rPr lang="en-US" altLang="ko-KR" sz="1200" kern="0" spc="-50" dirty="0" smtClean="0">
                <a:solidFill>
                  <a:prstClr val="black"/>
                </a:solidFill>
                <a:ea typeface="맑은 고딕"/>
              </a:rPr>
              <a:t>AI, </a:t>
            </a:r>
            <a:r>
              <a:rPr lang="ko-KR" altLang="en-US" sz="1200" kern="0" spc="-50" dirty="0" smtClean="0">
                <a:solidFill>
                  <a:prstClr val="black"/>
                </a:solidFill>
                <a:ea typeface="맑은 고딕"/>
              </a:rPr>
              <a:t>빅데이터</a:t>
            </a:r>
            <a:r>
              <a:rPr lang="en-US" altLang="ko-KR" sz="1200" kern="0" spc="-50" dirty="0" smtClean="0">
                <a:solidFill>
                  <a:prstClr val="black"/>
                </a:solidFill>
                <a:ea typeface="맑은 고딕"/>
              </a:rPr>
              <a:t>, Mobile</a:t>
            </a:r>
            <a:r>
              <a:rPr lang="ko-KR" altLang="en-US" sz="1200" kern="0" spc="-50" dirty="0" smtClean="0">
                <a:solidFill>
                  <a:prstClr val="black"/>
                </a:solidFill>
                <a:ea typeface="맑은 고딕"/>
              </a:rPr>
              <a:t> 등</a:t>
            </a:r>
            <a:endParaRPr lang="en-US" altLang="ko-KR" sz="1200" kern="0" spc="-50" dirty="0" smtClean="0">
              <a:solidFill>
                <a:prstClr val="black"/>
              </a:solidFill>
              <a:ea typeface="맑은 고딕"/>
            </a:endParaRPr>
          </a:p>
          <a:p>
            <a:pPr marL="0" lvl="1" latinLnBrk="0">
              <a:defRPr/>
            </a:pPr>
            <a:r>
              <a:rPr lang="en-US" altLang="ko-KR" sz="1200" b="1" kern="0" spc="-50" dirty="0" smtClean="0">
                <a:solidFill>
                  <a:prstClr val="black"/>
                </a:solidFill>
                <a:ea typeface="맑은 고딕"/>
              </a:rPr>
              <a:t>[</a:t>
            </a:r>
            <a:r>
              <a:rPr lang="ko-KR" altLang="en-US" sz="1200" b="1" kern="0" spc="-50" dirty="0" err="1" smtClean="0">
                <a:solidFill>
                  <a:prstClr val="black"/>
                </a:solidFill>
                <a:ea typeface="맑은 고딕"/>
              </a:rPr>
              <a:t>체감효과</a:t>
            </a:r>
            <a:r>
              <a:rPr lang="en-US" altLang="ko-KR" sz="1200" b="1" kern="0" spc="-50" dirty="0" smtClean="0">
                <a:solidFill>
                  <a:prstClr val="black"/>
                </a:solidFill>
                <a:ea typeface="맑은 고딕"/>
              </a:rPr>
              <a:t>] </a:t>
            </a:r>
            <a:r>
              <a:rPr lang="ko-KR" altLang="en-US" sz="1200" kern="0" spc="-50" dirty="0" smtClean="0">
                <a:solidFill>
                  <a:prstClr val="black"/>
                </a:solidFill>
                <a:ea typeface="맑은 고딕"/>
              </a:rPr>
              <a:t>위험관리 및 의사결정 향상</a:t>
            </a:r>
            <a:endParaRPr lang="ko-KR" altLang="en-US" sz="1200" kern="0" spc="-50" dirty="0" smtClea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64" name="직사각형 163"/>
          <p:cNvSpPr/>
          <p:nvPr/>
        </p:nvSpPr>
        <p:spPr bwMode="auto">
          <a:xfrm>
            <a:off x="6498374" y="4830062"/>
            <a:ext cx="3099142" cy="153102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lvl="1" latinLnBrk="0">
              <a:defRPr/>
            </a:pPr>
            <a:r>
              <a:rPr lang="en-US" altLang="ko-KR" sz="1200" b="1" kern="0" spc="-50" dirty="0" smtClean="0">
                <a:solidFill>
                  <a:prstClr val="black"/>
                </a:solidFill>
                <a:latin typeface="맑은 고딕"/>
                <a:ea typeface="맑은 고딕"/>
              </a:rPr>
              <a:t>[</a:t>
            </a:r>
            <a:r>
              <a:rPr lang="ko-KR" altLang="en-US" sz="1200" b="1" kern="0" spc="-5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도입기관</a:t>
            </a:r>
            <a:r>
              <a:rPr lang="en-US" altLang="ko-KR" sz="1200" b="1" kern="0" spc="-50" dirty="0" smtClean="0">
                <a:solidFill>
                  <a:prstClr val="black"/>
                </a:solidFill>
                <a:latin typeface="맑은 고딕"/>
                <a:ea typeface="맑은 고딕"/>
              </a:rPr>
              <a:t>] </a:t>
            </a:r>
            <a:r>
              <a:rPr lang="ko-KR" altLang="en-US" sz="1200" kern="0" spc="-5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메드트로닉</a:t>
            </a:r>
            <a:r>
              <a:rPr lang="en-US" altLang="ko-KR" sz="1200" kern="0" spc="-50" dirty="0" smtClean="0">
                <a:solidFill>
                  <a:prstClr val="black"/>
                </a:solidFill>
                <a:latin typeface="맑은 고딕"/>
                <a:ea typeface="맑은 고딕"/>
              </a:rPr>
              <a:t>(</a:t>
            </a:r>
            <a:r>
              <a:rPr lang="ko-KR" altLang="en-US" sz="1200" kern="0" spc="-50" dirty="0" smtClean="0">
                <a:solidFill>
                  <a:prstClr val="black"/>
                </a:solidFill>
                <a:latin typeface="맑은 고딕"/>
                <a:ea typeface="맑은 고딕"/>
              </a:rPr>
              <a:t>의료기기</a:t>
            </a:r>
            <a:r>
              <a:rPr lang="en-US" altLang="ko-KR" sz="1200" kern="0" spc="-50" dirty="0" smtClean="0">
                <a:solidFill>
                  <a:prstClr val="black"/>
                </a:solidFill>
                <a:latin typeface="맑은 고딕"/>
                <a:ea typeface="맑은 고딕"/>
              </a:rPr>
              <a:t>),</a:t>
            </a:r>
            <a:br>
              <a:rPr lang="en-US" altLang="ko-KR" sz="1200" kern="0" spc="-50" dirty="0" smtClean="0">
                <a:solidFill>
                  <a:prstClr val="black"/>
                </a:solidFill>
                <a:latin typeface="맑은 고딕"/>
                <a:ea typeface="맑은 고딕"/>
              </a:rPr>
            </a:br>
            <a:r>
              <a:rPr lang="en-US" altLang="ko-KR" sz="1200" kern="0" spc="-50" dirty="0" smtClean="0">
                <a:solidFill>
                  <a:prstClr val="black"/>
                </a:solidFill>
                <a:latin typeface="맑은 고딕"/>
                <a:ea typeface="맑은 고딕"/>
              </a:rPr>
              <a:t>               </a:t>
            </a:r>
            <a:r>
              <a:rPr lang="ko-KR" altLang="en-US" sz="1200" kern="0" spc="-50" dirty="0" smtClean="0">
                <a:solidFill>
                  <a:prstClr val="black"/>
                </a:solidFill>
                <a:latin typeface="맑은 고딕"/>
                <a:ea typeface="맑은 고딕"/>
              </a:rPr>
              <a:t>화이자</a:t>
            </a:r>
            <a:r>
              <a:rPr lang="en-US" altLang="ko-KR" sz="1200" kern="0" spc="-50" dirty="0" smtClean="0">
                <a:solidFill>
                  <a:prstClr val="black"/>
                </a:solidFill>
                <a:latin typeface="맑은 고딕"/>
                <a:ea typeface="맑은 고딕"/>
              </a:rPr>
              <a:t>(</a:t>
            </a:r>
            <a:r>
              <a:rPr lang="ko-KR" altLang="en-US" sz="1200" kern="0" spc="-50" dirty="0" smtClean="0">
                <a:solidFill>
                  <a:prstClr val="black"/>
                </a:solidFill>
                <a:latin typeface="맑은 고딕"/>
                <a:ea typeface="맑은 고딕"/>
              </a:rPr>
              <a:t>제약</a:t>
            </a:r>
            <a:r>
              <a:rPr lang="en-US" altLang="ko-KR" sz="1200" kern="0" spc="-50" dirty="0" smtClean="0">
                <a:solidFill>
                  <a:prstClr val="black"/>
                </a:solidFill>
                <a:latin typeface="맑은 고딕"/>
                <a:ea typeface="맑은 고딕"/>
              </a:rPr>
              <a:t>) </a:t>
            </a:r>
            <a:r>
              <a:rPr lang="ko-KR" altLang="en-US" sz="1200" kern="0" spc="-50" dirty="0" smtClean="0">
                <a:solidFill>
                  <a:prstClr val="black"/>
                </a:solidFill>
                <a:latin typeface="맑은 고딕"/>
                <a:ea typeface="맑은 고딕"/>
              </a:rPr>
              <a:t>등</a:t>
            </a:r>
            <a:endParaRPr lang="en-US" altLang="ko-KR" sz="1200" kern="0" spc="-5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0" lvl="1" latinLnBrk="0">
              <a:defRPr/>
            </a:pPr>
            <a:r>
              <a:rPr lang="en-US" altLang="ko-KR" sz="1200" b="1" kern="0" spc="-50" dirty="0" smtClean="0">
                <a:solidFill>
                  <a:prstClr val="black"/>
                </a:solidFill>
                <a:ea typeface="맑은 고딕"/>
              </a:rPr>
              <a:t>[</a:t>
            </a:r>
            <a:r>
              <a:rPr lang="ko-KR" altLang="en-US" sz="1200" b="1" kern="0" spc="-50" dirty="0" err="1" smtClean="0">
                <a:solidFill>
                  <a:prstClr val="black"/>
                </a:solidFill>
                <a:ea typeface="맑은 고딕"/>
              </a:rPr>
              <a:t>클라우드</a:t>
            </a:r>
            <a:r>
              <a:rPr lang="en-US" altLang="ko-KR" sz="1200" b="1" kern="0" spc="-50" dirty="0" smtClean="0">
                <a:solidFill>
                  <a:prstClr val="black"/>
                </a:solidFill>
                <a:ea typeface="맑은 고딕"/>
              </a:rPr>
              <a:t>] </a:t>
            </a:r>
            <a:r>
              <a:rPr lang="en-US" altLang="ko-KR" sz="1200" kern="0" spc="-50" dirty="0" smtClean="0">
                <a:solidFill>
                  <a:prstClr val="black"/>
                </a:solidFill>
                <a:ea typeface="맑은 고딕"/>
              </a:rPr>
              <a:t>IBM </a:t>
            </a:r>
            <a:r>
              <a:rPr lang="ko-KR" altLang="en-US" sz="1200" kern="0" spc="-50" dirty="0" err="1" smtClean="0">
                <a:solidFill>
                  <a:prstClr val="black"/>
                </a:solidFill>
                <a:ea typeface="맑은 고딕"/>
              </a:rPr>
              <a:t>블루믹스</a:t>
            </a:r>
            <a:endParaRPr lang="en-US" altLang="ko-KR" sz="1200" kern="0" spc="-50" dirty="0" smtClean="0">
              <a:solidFill>
                <a:prstClr val="black"/>
              </a:solidFill>
              <a:ea typeface="맑은 고딕"/>
            </a:endParaRPr>
          </a:p>
          <a:p>
            <a:pPr marL="0" lvl="1" latinLnBrk="0">
              <a:defRPr/>
            </a:pPr>
            <a:r>
              <a:rPr lang="en-US" altLang="ko-KR" sz="1200" b="1" kern="0" spc="-50" dirty="0" smtClean="0">
                <a:solidFill>
                  <a:prstClr val="black"/>
                </a:solidFill>
                <a:ea typeface="맑은 고딕"/>
              </a:rPr>
              <a:t>[</a:t>
            </a:r>
            <a:r>
              <a:rPr lang="ko-KR" altLang="en-US" sz="1200" b="1" kern="0" spc="-50" dirty="0" smtClean="0">
                <a:solidFill>
                  <a:prstClr val="black"/>
                </a:solidFill>
                <a:ea typeface="맑은 고딕"/>
              </a:rPr>
              <a:t>기술융합</a:t>
            </a:r>
            <a:r>
              <a:rPr lang="en-US" altLang="ko-KR" sz="1200" b="1" kern="0" spc="-50" dirty="0" smtClean="0">
                <a:solidFill>
                  <a:prstClr val="black"/>
                </a:solidFill>
                <a:ea typeface="맑은 고딕"/>
              </a:rPr>
              <a:t>] </a:t>
            </a:r>
            <a:r>
              <a:rPr lang="en-US" altLang="ko-KR" sz="1200" kern="0" spc="-50" dirty="0" err="1" smtClean="0">
                <a:solidFill>
                  <a:prstClr val="black"/>
                </a:solidFill>
                <a:ea typeface="맑은 고딕"/>
              </a:rPr>
              <a:t>IoT</a:t>
            </a:r>
            <a:r>
              <a:rPr lang="en-US" altLang="ko-KR" sz="1200" kern="0" spc="-50" dirty="0" smtClean="0">
                <a:solidFill>
                  <a:prstClr val="black"/>
                </a:solidFill>
                <a:ea typeface="맑은 고딕"/>
              </a:rPr>
              <a:t>, AI, </a:t>
            </a:r>
            <a:r>
              <a:rPr lang="ko-KR" altLang="en-US" sz="1200" kern="0" spc="-50" dirty="0" smtClean="0">
                <a:solidFill>
                  <a:prstClr val="black"/>
                </a:solidFill>
                <a:ea typeface="맑은 고딕"/>
              </a:rPr>
              <a:t>빅데이터</a:t>
            </a:r>
            <a:r>
              <a:rPr lang="en-US" altLang="ko-KR" sz="1200" kern="0" spc="-50" dirty="0" smtClean="0">
                <a:solidFill>
                  <a:prstClr val="black"/>
                </a:solidFill>
                <a:ea typeface="맑은 고딕"/>
              </a:rPr>
              <a:t>, Mobile </a:t>
            </a:r>
            <a:r>
              <a:rPr lang="ko-KR" altLang="en-US" sz="1200" kern="0" spc="-50" dirty="0" smtClean="0">
                <a:solidFill>
                  <a:prstClr val="black"/>
                </a:solidFill>
                <a:ea typeface="맑은 고딕"/>
              </a:rPr>
              <a:t>등</a:t>
            </a:r>
            <a:endParaRPr lang="en-US" altLang="ko-KR" sz="1200" kern="0" spc="-50" dirty="0" smtClean="0">
              <a:solidFill>
                <a:prstClr val="black"/>
              </a:solidFill>
              <a:ea typeface="맑은 고딕"/>
            </a:endParaRPr>
          </a:p>
          <a:p>
            <a:pPr marL="0" lvl="1" latinLnBrk="0">
              <a:defRPr/>
            </a:pPr>
            <a:r>
              <a:rPr lang="en-US" altLang="ko-KR" sz="1200" b="1" kern="0" spc="-50" dirty="0" smtClean="0">
                <a:solidFill>
                  <a:prstClr val="black"/>
                </a:solidFill>
                <a:ea typeface="맑은 고딕"/>
              </a:rPr>
              <a:t>[</a:t>
            </a:r>
            <a:r>
              <a:rPr lang="ko-KR" altLang="en-US" sz="1200" b="1" kern="0" spc="-50" dirty="0" err="1" smtClean="0">
                <a:solidFill>
                  <a:prstClr val="black"/>
                </a:solidFill>
                <a:ea typeface="맑은 고딕"/>
              </a:rPr>
              <a:t>체감효과</a:t>
            </a:r>
            <a:r>
              <a:rPr lang="en-US" altLang="ko-KR" sz="1200" b="1" kern="0" spc="-50" dirty="0" smtClean="0">
                <a:solidFill>
                  <a:prstClr val="black"/>
                </a:solidFill>
                <a:ea typeface="맑은 고딕"/>
              </a:rPr>
              <a:t>] </a:t>
            </a:r>
            <a:r>
              <a:rPr lang="ko-KR" altLang="en-US" sz="1200" kern="0" spc="-50" dirty="0" smtClean="0">
                <a:solidFill>
                  <a:prstClr val="black"/>
                </a:solidFill>
                <a:ea typeface="맑은 고딕"/>
              </a:rPr>
              <a:t>신약개발</a:t>
            </a:r>
            <a:r>
              <a:rPr lang="en-US" altLang="ko-KR" sz="1200" kern="0" spc="-50" dirty="0" smtClean="0">
                <a:solidFill>
                  <a:prstClr val="black"/>
                </a:solidFill>
                <a:ea typeface="맑은 고딕"/>
              </a:rPr>
              <a:t>, </a:t>
            </a:r>
            <a:r>
              <a:rPr lang="ko-KR" altLang="en-US" sz="1200" kern="0" spc="-50" dirty="0" smtClean="0">
                <a:solidFill>
                  <a:prstClr val="black"/>
                </a:solidFill>
                <a:ea typeface="맑은 고딕"/>
              </a:rPr>
              <a:t>맞춤형 의료지원</a:t>
            </a:r>
            <a:endParaRPr lang="ko-KR" altLang="en-US" sz="1200" kern="0" spc="-50" dirty="0" smtClea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92591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3291735" cy="332399"/>
            <a:chOff x="802399" y="1030552"/>
            <a:chExt cx="3291735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3291735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사례연구 시사점 종합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4877617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산업 및 공공 부분 사례연구를 통한 주요 기반기술 도출</a:t>
            </a: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Ⅰ.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글로벌 기술 및 산업 동향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296954" y="1989971"/>
            <a:ext cx="9265396" cy="4355354"/>
            <a:chOff x="296954" y="1727200"/>
            <a:chExt cx="9265396" cy="4546602"/>
          </a:xfrm>
        </p:grpSpPr>
        <p:grpSp>
          <p:nvGrpSpPr>
            <p:cNvPr id="80" name="그룹 79"/>
            <p:cNvGrpSpPr/>
            <p:nvPr/>
          </p:nvGrpSpPr>
          <p:grpSpPr>
            <a:xfrm>
              <a:off x="296954" y="1727200"/>
              <a:ext cx="3121588" cy="4546602"/>
              <a:chOff x="296953" y="1727200"/>
              <a:chExt cx="3091706" cy="4546601"/>
            </a:xfrm>
          </p:grpSpPr>
          <p:sp>
            <p:nvSpPr>
              <p:cNvPr id="124" name="모서리가 둥근 직사각형 123"/>
              <p:cNvSpPr/>
              <p:nvPr/>
            </p:nvSpPr>
            <p:spPr bwMode="gray">
              <a:xfrm>
                <a:off x="296953" y="1727200"/>
                <a:ext cx="1244543" cy="559176"/>
              </a:xfrm>
              <a:prstGeom prst="roundRect">
                <a:avLst>
                  <a:gd name="adj" fmla="val 0"/>
                </a:avLst>
              </a:prstGeom>
              <a:solidFill>
                <a:sysClr val="windowText" lastClr="000000">
                  <a:lumMod val="75000"/>
                  <a:lumOff val="25000"/>
                </a:sysClr>
              </a:solidFill>
              <a:ln w="6350" algn="ctr">
                <a:solidFill>
                  <a:srgbClr val="4BACC6">
                    <a:lumMod val="60000"/>
                    <a:lumOff val="40000"/>
                  </a:srgbClr>
                </a:solidFill>
                <a:round/>
                <a:headEnd/>
                <a:tailEnd/>
              </a:ln>
              <a:effectLst/>
            </p:spPr>
            <p:txBody>
              <a:bodyPr vert="horz" wrap="none" lIns="72000" tIns="72000" rIns="72000" bIns="9000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801688" latinLnBrk="0">
                  <a:defRPr/>
                </a:pPr>
                <a:r>
                  <a:rPr lang="ko-KR" altLang="en-US" sz="1400" b="1" kern="0" spc="-50" dirty="0" smtClean="0">
                    <a:solidFill>
                      <a:prstClr val="white"/>
                    </a:solidFill>
                    <a:latin typeface="맑은 고딕"/>
                    <a:ea typeface="맑은 고딕"/>
                    <a:cs typeface="Arial" pitchFamily="34" charset="0"/>
                  </a:rPr>
                  <a:t> 제조</a:t>
                </a:r>
              </a:p>
            </p:txBody>
          </p:sp>
          <p:sp>
            <p:nvSpPr>
              <p:cNvPr id="125" name="모서리가 둥근 직사각형 124"/>
              <p:cNvSpPr/>
              <p:nvPr/>
            </p:nvSpPr>
            <p:spPr bwMode="gray">
              <a:xfrm>
                <a:off x="296953" y="2358943"/>
                <a:ext cx="1244543" cy="733476"/>
              </a:xfrm>
              <a:prstGeom prst="roundRect">
                <a:avLst>
                  <a:gd name="adj" fmla="val 0"/>
                </a:avLst>
              </a:prstGeom>
              <a:solidFill>
                <a:sysClr val="windowText" lastClr="000000">
                  <a:lumMod val="75000"/>
                  <a:lumOff val="25000"/>
                </a:sysClr>
              </a:solidFill>
              <a:ln w="6350" algn="ctr">
                <a:solidFill>
                  <a:srgbClr val="4BACC6">
                    <a:lumMod val="60000"/>
                    <a:lumOff val="40000"/>
                  </a:srgbClr>
                </a:solidFill>
                <a:round/>
                <a:headEnd/>
                <a:tailEnd/>
              </a:ln>
              <a:effectLst/>
            </p:spPr>
            <p:txBody>
              <a:bodyPr vert="horz" wrap="none" lIns="72000" tIns="72000" rIns="72000" bIns="9000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801688" latinLnBrk="0">
                  <a:defRPr/>
                </a:pPr>
                <a:r>
                  <a:rPr lang="ko-KR" altLang="en-US" sz="1400" b="1" kern="0" spc="-50" dirty="0" smtClean="0">
                    <a:solidFill>
                      <a:prstClr val="white"/>
                    </a:solidFill>
                    <a:latin typeface="맑은 고딕"/>
                    <a:ea typeface="맑은 고딕"/>
                    <a:cs typeface="Arial" pitchFamily="34" charset="0"/>
                  </a:rPr>
                  <a:t> 자동차</a:t>
                </a:r>
              </a:p>
            </p:txBody>
          </p:sp>
          <p:sp>
            <p:nvSpPr>
              <p:cNvPr id="126" name="모서리가 둥근 직사각형 125"/>
              <p:cNvSpPr/>
              <p:nvPr/>
            </p:nvSpPr>
            <p:spPr bwMode="gray">
              <a:xfrm>
                <a:off x="296953" y="3126631"/>
                <a:ext cx="1244543" cy="748853"/>
              </a:xfrm>
              <a:prstGeom prst="roundRect">
                <a:avLst>
                  <a:gd name="adj" fmla="val 0"/>
                </a:avLst>
              </a:prstGeom>
              <a:solidFill>
                <a:sysClr val="windowText" lastClr="000000">
                  <a:lumMod val="75000"/>
                  <a:lumOff val="25000"/>
                </a:sysClr>
              </a:solidFill>
              <a:ln w="6350" algn="ctr">
                <a:solidFill>
                  <a:srgbClr val="4BACC6">
                    <a:lumMod val="60000"/>
                    <a:lumOff val="40000"/>
                  </a:srgbClr>
                </a:solidFill>
                <a:round/>
                <a:headEnd/>
                <a:tailEnd/>
              </a:ln>
              <a:effectLst/>
            </p:spPr>
            <p:txBody>
              <a:bodyPr vert="horz" wrap="none" lIns="72000" tIns="72000" rIns="72000" bIns="9000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801688" latinLnBrk="0">
                  <a:defRPr/>
                </a:pPr>
                <a:r>
                  <a:rPr lang="ko-KR" altLang="en-US" sz="1400" b="1" kern="0" spc="-50" dirty="0" smtClean="0">
                    <a:solidFill>
                      <a:prstClr val="white"/>
                    </a:solidFill>
                    <a:latin typeface="맑은 고딕"/>
                    <a:ea typeface="맑은 고딕"/>
                    <a:cs typeface="Arial" pitchFamily="34" charset="0"/>
                  </a:rPr>
                  <a:t> 헬스</a:t>
                </a:r>
                <a:r>
                  <a:rPr lang="en-US" altLang="ko-KR" sz="1400" b="1" kern="0" spc="-50" dirty="0" smtClean="0">
                    <a:solidFill>
                      <a:prstClr val="white"/>
                    </a:solidFill>
                    <a:latin typeface="맑은 고딕"/>
                    <a:ea typeface="맑은 고딕"/>
                    <a:cs typeface="Arial" pitchFamily="34" charset="0"/>
                  </a:rPr>
                  <a:t/>
                </a:r>
                <a:br>
                  <a:rPr lang="en-US" altLang="ko-KR" sz="1400" b="1" kern="0" spc="-50" dirty="0" smtClean="0">
                    <a:solidFill>
                      <a:prstClr val="white"/>
                    </a:solidFill>
                    <a:latin typeface="맑은 고딕"/>
                    <a:ea typeface="맑은 고딕"/>
                    <a:cs typeface="Arial" pitchFamily="34" charset="0"/>
                  </a:rPr>
                </a:br>
                <a:r>
                  <a:rPr lang="en-US" altLang="ko-KR" sz="1400" b="1" kern="0" spc="-50" dirty="0" smtClean="0">
                    <a:solidFill>
                      <a:prstClr val="white"/>
                    </a:solidFill>
                    <a:latin typeface="맑은 고딕"/>
                    <a:ea typeface="맑은 고딕"/>
                    <a:cs typeface="Arial" pitchFamily="34" charset="0"/>
                  </a:rPr>
                  <a:t> </a:t>
                </a:r>
                <a:r>
                  <a:rPr lang="ko-KR" altLang="en-US" sz="1400" b="1" kern="0" spc="-50" dirty="0" err="1" smtClean="0">
                    <a:solidFill>
                      <a:prstClr val="white"/>
                    </a:solidFill>
                    <a:latin typeface="맑은 고딕"/>
                    <a:ea typeface="맑은 고딕"/>
                    <a:cs typeface="Arial" pitchFamily="34" charset="0"/>
                  </a:rPr>
                  <a:t>케어</a:t>
                </a:r>
                <a:endParaRPr lang="ko-KR" altLang="en-US" sz="1400" b="1" kern="0" spc="-50" dirty="0" smtClean="0">
                  <a:solidFill>
                    <a:prstClr val="white"/>
                  </a:solidFill>
                  <a:latin typeface="맑은 고딕"/>
                  <a:ea typeface="맑은 고딕"/>
                  <a:cs typeface="Arial" pitchFamily="34" charset="0"/>
                </a:endParaRPr>
              </a:p>
            </p:txBody>
          </p:sp>
          <p:sp>
            <p:nvSpPr>
              <p:cNvPr id="127" name="모서리가 둥근 직사각형 126"/>
              <p:cNvSpPr/>
              <p:nvPr/>
            </p:nvSpPr>
            <p:spPr bwMode="gray">
              <a:xfrm>
                <a:off x="296953" y="3937683"/>
                <a:ext cx="1244543" cy="1164418"/>
              </a:xfrm>
              <a:prstGeom prst="roundRect">
                <a:avLst>
                  <a:gd name="adj" fmla="val 0"/>
                </a:avLst>
              </a:prstGeom>
              <a:solidFill>
                <a:sysClr val="windowText" lastClr="000000">
                  <a:lumMod val="75000"/>
                  <a:lumOff val="25000"/>
                </a:sysClr>
              </a:solidFill>
              <a:ln w="6350" algn="ctr">
                <a:solidFill>
                  <a:srgbClr val="4BACC6">
                    <a:lumMod val="60000"/>
                    <a:lumOff val="40000"/>
                  </a:srgbClr>
                </a:solidFill>
                <a:round/>
                <a:headEnd/>
                <a:tailEnd/>
              </a:ln>
              <a:effectLst/>
            </p:spPr>
            <p:txBody>
              <a:bodyPr vert="horz" wrap="none" lIns="72000" tIns="72000" rIns="72000" bIns="9000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801688" latinLnBrk="0">
                  <a:defRPr/>
                </a:pPr>
                <a:r>
                  <a:rPr lang="ko-KR" altLang="en-US" sz="1400" b="1" kern="0" spc="-50" dirty="0" smtClean="0">
                    <a:solidFill>
                      <a:prstClr val="white"/>
                    </a:solidFill>
                    <a:latin typeface="맑은 고딕"/>
                    <a:ea typeface="맑은 고딕"/>
                    <a:cs typeface="Arial" pitchFamily="34" charset="0"/>
                  </a:rPr>
                  <a:t> 기타</a:t>
                </a:r>
                <a:endParaRPr lang="en-US" altLang="ko-KR" sz="1400" b="1" kern="0" spc="-50" dirty="0" smtClean="0">
                  <a:solidFill>
                    <a:prstClr val="white"/>
                  </a:solidFill>
                  <a:latin typeface="맑은 고딕"/>
                  <a:ea typeface="맑은 고딕"/>
                  <a:cs typeface="Arial" pitchFamily="34" charset="0"/>
                </a:endParaRPr>
              </a:p>
              <a:p>
                <a:pPr defTabSz="801688" latinLnBrk="0">
                  <a:defRPr/>
                </a:pPr>
                <a:r>
                  <a:rPr lang="ko-KR" altLang="en-US" sz="1400" b="1" kern="0" spc="-50" dirty="0" smtClean="0">
                    <a:solidFill>
                      <a:prstClr val="white"/>
                    </a:solidFill>
                    <a:latin typeface="맑은 고딕"/>
                    <a:ea typeface="맑은 고딕"/>
                    <a:cs typeface="Arial" pitchFamily="34" charset="0"/>
                  </a:rPr>
                  <a:t> 산업</a:t>
                </a:r>
              </a:p>
            </p:txBody>
          </p:sp>
          <p:sp>
            <p:nvSpPr>
              <p:cNvPr id="128" name="모서리가 둥근 직사각형 127"/>
              <p:cNvSpPr/>
              <p:nvPr/>
            </p:nvSpPr>
            <p:spPr bwMode="gray">
              <a:xfrm>
                <a:off x="296953" y="5164301"/>
                <a:ext cx="1244543" cy="1109500"/>
              </a:xfrm>
              <a:prstGeom prst="roundRect">
                <a:avLst>
                  <a:gd name="adj" fmla="val 0"/>
                </a:avLst>
              </a:prstGeom>
              <a:solidFill>
                <a:sysClr val="windowText" lastClr="000000">
                  <a:lumMod val="75000"/>
                  <a:lumOff val="25000"/>
                </a:sysClr>
              </a:solidFill>
              <a:ln w="6350" algn="ctr">
                <a:solidFill>
                  <a:srgbClr val="4BACC6">
                    <a:lumMod val="60000"/>
                    <a:lumOff val="40000"/>
                  </a:srgbClr>
                </a:solidFill>
                <a:round/>
                <a:headEnd/>
                <a:tailEnd/>
              </a:ln>
              <a:effectLst/>
            </p:spPr>
            <p:txBody>
              <a:bodyPr vert="horz" wrap="none" lIns="72000" tIns="72000" rIns="72000" bIns="9000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801688" latinLnBrk="0">
                  <a:defRPr/>
                </a:pPr>
                <a:r>
                  <a:rPr lang="ko-KR" altLang="en-US" sz="1400" b="1" kern="0" spc="-50" dirty="0" smtClean="0">
                    <a:solidFill>
                      <a:prstClr val="white"/>
                    </a:solidFill>
                    <a:latin typeface="맑은 고딕"/>
                    <a:ea typeface="맑은 고딕"/>
                    <a:cs typeface="Arial" pitchFamily="34" charset="0"/>
                  </a:rPr>
                  <a:t> 공공</a:t>
                </a:r>
              </a:p>
            </p:txBody>
          </p:sp>
          <p:grpSp>
            <p:nvGrpSpPr>
              <p:cNvPr id="129" name="그룹 128"/>
              <p:cNvGrpSpPr/>
              <p:nvPr/>
            </p:nvGrpSpPr>
            <p:grpSpPr>
              <a:xfrm>
                <a:off x="1185480" y="1876359"/>
                <a:ext cx="2203179" cy="4335243"/>
                <a:chOff x="1023676" y="1562408"/>
                <a:chExt cx="1112912" cy="5623866"/>
              </a:xfrm>
            </p:grpSpPr>
            <p:sp>
              <p:nvSpPr>
                <p:cNvPr id="131" name="직사각형 130"/>
                <p:cNvSpPr/>
                <p:nvPr/>
              </p:nvSpPr>
              <p:spPr bwMode="auto">
                <a:xfrm>
                  <a:off x="1023676" y="1562408"/>
                  <a:ext cx="1112912" cy="283881"/>
                </a:xfrm>
                <a:prstGeom prst="rect">
                  <a:avLst/>
                </a:prstGeom>
                <a:solidFill>
                  <a:sysClr val="window" lastClr="FFFFFF">
                    <a:lumMod val="85000"/>
                  </a:sysClr>
                </a:solidFill>
                <a:ln w="6350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lvl="1" algn="ctr" latinLnBrk="0">
                    <a:defRPr/>
                  </a:pPr>
                  <a:r>
                    <a:rPr lang="en-US" altLang="ko-KR" sz="1400" b="1" kern="0" spc="-50" dirty="0" smtClean="0">
                      <a:solidFill>
                        <a:prstClr val="black"/>
                      </a:solidFill>
                      <a:latin typeface="맑은 고딕"/>
                      <a:ea typeface="맑은 고딕"/>
                    </a:rPr>
                    <a:t>General Electric</a:t>
                  </a:r>
                  <a:endParaRPr lang="ko-KR" altLang="en-US" sz="1400" b="1" kern="0" spc="-50" dirty="0" smtClean="0">
                    <a:solidFill>
                      <a:prstClr val="black"/>
                    </a:solidFill>
                    <a:latin typeface="맑은 고딕"/>
                    <a:ea typeface="맑은 고딕"/>
                  </a:endParaRPr>
                </a:p>
              </p:txBody>
            </p:sp>
            <p:sp>
              <p:nvSpPr>
                <p:cNvPr id="132" name="직사각형 131"/>
                <p:cNvSpPr/>
                <p:nvPr/>
              </p:nvSpPr>
              <p:spPr bwMode="auto">
                <a:xfrm>
                  <a:off x="1023676" y="2293761"/>
                  <a:ext cx="1112912" cy="283881"/>
                </a:xfrm>
                <a:prstGeom prst="rect">
                  <a:avLst/>
                </a:prstGeom>
                <a:solidFill>
                  <a:sysClr val="window" lastClr="FFFFFF">
                    <a:lumMod val="85000"/>
                  </a:sysClr>
                </a:solidFill>
                <a:ln w="6350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lvl="1" algn="ctr" latinLnBrk="0">
                    <a:defRPr/>
                  </a:pPr>
                  <a:r>
                    <a:rPr lang="en-US" altLang="ko-KR" sz="1400" b="1" kern="0" spc="-50" dirty="0" smtClean="0">
                      <a:solidFill>
                        <a:prstClr val="black"/>
                      </a:solidFill>
                      <a:latin typeface="맑은 고딕"/>
                      <a:ea typeface="맑은 고딕"/>
                    </a:rPr>
                    <a:t>Ford</a:t>
                  </a:r>
                  <a:endParaRPr lang="ko-KR" altLang="en-US" sz="1400" b="1" kern="0" spc="-50" dirty="0" smtClean="0">
                    <a:solidFill>
                      <a:prstClr val="black"/>
                    </a:solidFill>
                    <a:latin typeface="맑은 고딕"/>
                    <a:ea typeface="맑은 고딕"/>
                  </a:endParaRPr>
                </a:p>
              </p:txBody>
            </p:sp>
            <p:sp>
              <p:nvSpPr>
                <p:cNvPr id="133" name="직사각형 132"/>
                <p:cNvSpPr/>
                <p:nvPr/>
              </p:nvSpPr>
              <p:spPr bwMode="auto">
                <a:xfrm>
                  <a:off x="1023676" y="2781329"/>
                  <a:ext cx="1112912" cy="283881"/>
                </a:xfrm>
                <a:prstGeom prst="rect">
                  <a:avLst/>
                </a:prstGeom>
                <a:solidFill>
                  <a:sysClr val="window" lastClr="FFFFFF">
                    <a:lumMod val="85000"/>
                  </a:sysClr>
                </a:solidFill>
                <a:ln w="6350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lvl="1" algn="ctr" latinLnBrk="0">
                    <a:defRPr/>
                  </a:pPr>
                  <a:r>
                    <a:rPr lang="en-US" altLang="ko-KR" sz="1400" b="1" kern="0" spc="-50" dirty="0" smtClean="0">
                      <a:solidFill>
                        <a:prstClr val="black"/>
                      </a:solidFill>
                      <a:latin typeface="맑은 고딕"/>
                      <a:ea typeface="맑은 고딕"/>
                    </a:rPr>
                    <a:t>Mercedes-Benz</a:t>
                  </a:r>
                  <a:endParaRPr lang="ko-KR" altLang="en-US" sz="1400" b="1" kern="0" spc="-50" dirty="0" smtClean="0">
                    <a:solidFill>
                      <a:prstClr val="black"/>
                    </a:solidFill>
                    <a:latin typeface="맑은 고딕"/>
                    <a:ea typeface="맑은 고딕"/>
                  </a:endParaRPr>
                </a:p>
              </p:txBody>
            </p:sp>
            <p:sp>
              <p:nvSpPr>
                <p:cNvPr id="134" name="직사각형 133"/>
                <p:cNvSpPr/>
                <p:nvPr/>
              </p:nvSpPr>
              <p:spPr bwMode="auto">
                <a:xfrm>
                  <a:off x="1023676" y="3254018"/>
                  <a:ext cx="1112912" cy="283881"/>
                </a:xfrm>
                <a:prstGeom prst="rect">
                  <a:avLst/>
                </a:prstGeom>
                <a:solidFill>
                  <a:sysClr val="window" lastClr="FFFFFF">
                    <a:lumMod val="85000"/>
                  </a:sysClr>
                </a:solidFill>
                <a:ln w="6350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lvl="1" algn="ctr" latinLnBrk="0">
                    <a:defRPr/>
                  </a:pPr>
                  <a:r>
                    <a:rPr lang="en-US" altLang="ko-KR" sz="1400" b="1" kern="0" spc="-50" dirty="0" smtClean="0">
                      <a:solidFill>
                        <a:prstClr val="black"/>
                      </a:solidFill>
                      <a:latin typeface="맑은 고딕"/>
                      <a:ea typeface="맑은 고딕"/>
                    </a:rPr>
                    <a:t>Humana</a:t>
                  </a:r>
                  <a:endParaRPr lang="ko-KR" altLang="en-US" sz="1400" b="1" kern="0" spc="-50" dirty="0" smtClean="0">
                    <a:solidFill>
                      <a:prstClr val="black"/>
                    </a:solidFill>
                    <a:latin typeface="맑은 고딕"/>
                    <a:ea typeface="맑은 고딕"/>
                  </a:endParaRPr>
                </a:p>
              </p:txBody>
            </p:sp>
            <p:sp>
              <p:nvSpPr>
                <p:cNvPr id="135" name="직사각형 134"/>
                <p:cNvSpPr/>
                <p:nvPr/>
              </p:nvSpPr>
              <p:spPr bwMode="auto">
                <a:xfrm>
                  <a:off x="1023676" y="3710065"/>
                  <a:ext cx="1112912" cy="283881"/>
                </a:xfrm>
                <a:prstGeom prst="rect">
                  <a:avLst/>
                </a:prstGeom>
                <a:solidFill>
                  <a:sysClr val="window" lastClr="FFFFFF">
                    <a:lumMod val="85000"/>
                  </a:sysClr>
                </a:solidFill>
                <a:ln w="6350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lvl="1" algn="ctr" latinLnBrk="0">
                    <a:defRPr/>
                  </a:pPr>
                  <a:r>
                    <a:rPr lang="en-US" altLang="ko-KR" sz="1400" b="1" kern="0" spc="-50" dirty="0" smtClean="0">
                      <a:solidFill>
                        <a:prstClr val="black"/>
                      </a:solidFill>
                      <a:latin typeface="맑은 고딕"/>
                      <a:ea typeface="맑은 고딕"/>
                    </a:rPr>
                    <a:t>Philips</a:t>
                  </a:r>
                  <a:endParaRPr lang="ko-KR" altLang="en-US" sz="1400" b="1" kern="0" spc="-50" dirty="0" smtClean="0">
                    <a:solidFill>
                      <a:prstClr val="black"/>
                    </a:solidFill>
                    <a:latin typeface="맑은 고딕"/>
                    <a:ea typeface="맑은 고딕"/>
                  </a:endParaRPr>
                </a:p>
              </p:txBody>
            </p:sp>
            <p:sp>
              <p:nvSpPr>
                <p:cNvPr id="137" name="직사각형 136"/>
                <p:cNvSpPr/>
                <p:nvPr/>
              </p:nvSpPr>
              <p:spPr bwMode="auto">
                <a:xfrm>
                  <a:off x="1023676" y="4622159"/>
                  <a:ext cx="1112912" cy="283881"/>
                </a:xfrm>
                <a:prstGeom prst="rect">
                  <a:avLst/>
                </a:prstGeom>
                <a:solidFill>
                  <a:sysClr val="window" lastClr="FFFFFF">
                    <a:lumMod val="85000"/>
                  </a:sysClr>
                </a:solidFill>
                <a:ln w="6350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lvl="1" algn="ctr" latinLnBrk="0">
                    <a:defRPr/>
                  </a:pPr>
                  <a:r>
                    <a:rPr lang="en-US" altLang="ko-KR" sz="1400" b="1" kern="0" spc="-50" dirty="0" smtClean="0">
                      <a:solidFill>
                        <a:prstClr val="black"/>
                      </a:solidFill>
                      <a:latin typeface="맑은 고딕"/>
                      <a:ea typeface="맑은 고딕"/>
                    </a:rPr>
                    <a:t>Allstate</a:t>
                  </a:r>
                  <a:endParaRPr lang="ko-KR" altLang="en-US" sz="1400" b="1" kern="0" spc="-50" dirty="0" smtClean="0">
                    <a:solidFill>
                      <a:prstClr val="black"/>
                    </a:solidFill>
                    <a:latin typeface="맑은 고딕"/>
                    <a:ea typeface="맑은 고딕"/>
                  </a:endParaRPr>
                </a:p>
              </p:txBody>
            </p:sp>
            <p:sp>
              <p:nvSpPr>
                <p:cNvPr id="138" name="직사각형 137"/>
                <p:cNvSpPr/>
                <p:nvPr/>
              </p:nvSpPr>
              <p:spPr bwMode="auto">
                <a:xfrm>
                  <a:off x="1023676" y="5078206"/>
                  <a:ext cx="1112912" cy="283881"/>
                </a:xfrm>
                <a:prstGeom prst="rect">
                  <a:avLst/>
                </a:prstGeom>
                <a:solidFill>
                  <a:sysClr val="window" lastClr="FFFFFF">
                    <a:lumMod val="85000"/>
                  </a:sysClr>
                </a:solidFill>
                <a:ln w="6350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lvl="1" algn="ctr" latinLnBrk="0">
                    <a:defRPr/>
                  </a:pPr>
                  <a:r>
                    <a:rPr lang="en-US" altLang="ko-KR" sz="1400" b="1" kern="0" spc="-50" dirty="0" err="1" smtClean="0">
                      <a:solidFill>
                        <a:prstClr val="black"/>
                      </a:solidFill>
                      <a:latin typeface="맑은 고딕"/>
                      <a:ea typeface="맑은 고딕"/>
                    </a:rPr>
                    <a:t>Rakuten</a:t>
                  </a:r>
                  <a:endParaRPr lang="ko-KR" altLang="en-US" sz="1400" b="1" kern="0" spc="-50" dirty="0" smtClean="0">
                    <a:solidFill>
                      <a:prstClr val="black"/>
                    </a:solidFill>
                    <a:latin typeface="맑은 고딕"/>
                    <a:ea typeface="맑은 고딕"/>
                  </a:endParaRPr>
                </a:p>
              </p:txBody>
            </p:sp>
            <p:sp>
              <p:nvSpPr>
                <p:cNvPr id="140" name="직사각형 139"/>
                <p:cNvSpPr/>
                <p:nvPr/>
              </p:nvSpPr>
              <p:spPr bwMode="auto">
                <a:xfrm>
                  <a:off x="1023676" y="5990300"/>
                  <a:ext cx="1112912" cy="283881"/>
                </a:xfrm>
                <a:prstGeom prst="rect">
                  <a:avLst/>
                </a:prstGeom>
                <a:solidFill>
                  <a:sysClr val="window" lastClr="FFFFFF">
                    <a:lumMod val="85000"/>
                  </a:sysClr>
                </a:solidFill>
                <a:ln w="6350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lvl="1" algn="ctr" latinLnBrk="0">
                    <a:defRPr/>
                  </a:pPr>
                  <a:r>
                    <a:rPr lang="ko-KR" altLang="en-US" sz="1400" b="1" kern="0" spc="-50" dirty="0" smtClean="0">
                      <a:solidFill>
                        <a:prstClr val="black"/>
                      </a:solidFill>
                      <a:latin typeface="맑은 고딕"/>
                      <a:ea typeface="맑은 고딕"/>
                    </a:rPr>
                    <a:t>영국</a:t>
                  </a:r>
                </a:p>
              </p:txBody>
            </p:sp>
            <p:sp>
              <p:nvSpPr>
                <p:cNvPr id="141" name="직사각형 140"/>
                <p:cNvSpPr/>
                <p:nvPr/>
              </p:nvSpPr>
              <p:spPr bwMode="auto">
                <a:xfrm>
                  <a:off x="1023676" y="6446347"/>
                  <a:ext cx="1112912" cy="283881"/>
                </a:xfrm>
                <a:prstGeom prst="rect">
                  <a:avLst/>
                </a:prstGeom>
                <a:solidFill>
                  <a:sysClr val="window" lastClr="FFFFFF">
                    <a:lumMod val="85000"/>
                  </a:sysClr>
                </a:solidFill>
                <a:ln w="6350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lvl="1" algn="ctr" latinLnBrk="0">
                    <a:defRPr/>
                  </a:pPr>
                  <a:r>
                    <a:rPr lang="ko-KR" altLang="en-US" sz="1400" b="1" kern="0" spc="-50" dirty="0" smtClean="0">
                      <a:solidFill>
                        <a:prstClr val="black"/>
                      </a:solidFill>
                      <a:latin typeface="맑은 고딕"/>
                      <a:ea typeface="맑은 고딕"/>
                    </a:rPr>
                    <a:t>미국</a:t>
                  </a:r>
                </a:p>
              </p:txBody>
            </p:sp>
            <p:sp>
              <p:nvSpPr>
                <p:cNvPr id="142" name="직사각형 141"/>
                <p:cNvSpPr/>
                <p:nvPr/>
              </p:nvSpPr>
              <p:spPr bwMode="auto">
                <a:xfrm>
                  <a:off x="1023676" y="6902393"/>
                  <a:ext cx="1112912" cy="283881"/>
                </a:xfrm>
                <a:prstGeom prst="rect">
                  <a:avLst/>
                </a:prstGeom>
                <a:solidFill>
                  <a:sysClr val="window" lastClr="FFFFFF">
                    <a:lumMod val="85000"/>
                  </a:sysClr>
                </a:solidFill>
                <a:ln w="6350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lvl="1" algn="ctr" latinLnBrk="0">
                    <a:defRPr/>
                  </a:pPr>
                  <a:r>
                    <a:rPr lang="ko-KR" altLang="en-US" sz="1400" b="1" kern="0" spc="-50" dirty="0" smtClean="0">
                      <a:solidFill>
                        <a:prstClr val="black"/>
                      </a:solidFill>
                      <a:latin typeface="맑은 고딕"/>
                      <a:ea typeface="맑은 고딕"/>
                    </a:rPr>
                    <a:t>네덜란드</a:t>
                  </a:r>
                </a:p>
              </p:txBody>
            </p:sp>
          </p:grpSp>
        </p:grpSp>
        <p:grpSp>
          <p:nvGrpSpPr>
            <p:cNvPr id="81" name="그룹 80"/>
            <p:cNvGrpSpPr/>
            <p:nvPr/>
          </p:nvGrpSpPr>
          <p:grpSpPr>
            <a:xfrm>
              <a:off x="4252260" y="2125711"/>
              <a:ext cx="2964326" cy="3803391"/>
              <a:chOff x="4494305" y="1770165"/>
              <a:chExt cx="2755154" cy="3905325"/>
            </a:xfrm>
          </p:grpSpPr>
          <p:sp>
            <p:nvSpPr>
              <p:cNvPr id="119" name="모서리가 둥근 직사각형 118"/>
              <p:cNvSpPr/>
              <p:nvPr/>
            </p:nvSpPr>
            <p:spPr bwMode="gray">
              <a:xfrm>
                <a:off x="4494305" y="1770165"/>
                <a:ext cx="2755154" cy="478969"/>
              </a:xfrm>
              <a:prstGeom prst="roundRect">
                <a:avLst>
                  <a:gd name="adj" fmla="val 0"/>
                </a:avLst>
              </a:prstGeom>
              <a:solidFill>
                <a:srgbClr val="1F497D">
                  <a:lumMod val="20000"/>
                  <a:lumOff val="80000"/>
                </a:srgbClr>
              </a:solidFill>
              <a:ln w="6350" algn="ctr">
                <a:solidFill>
                  <a:srgbClr val="4BACC6">
                    <a:lumMod val="60000"/>
                    <a:lumOff val="40000"/>
                  </a:srgbClr>
                </a:solidFill>
                <a:round/>
                <a:headEnd/>
                <a:tailEnd/>
              </a:ln>
              <a:effectLst/>
            </p:spPr>
            <p:txBody>
              <a:bodyPr vert="horz" wrap="none" lIns="72000" tIns="72000" rIns="72000" bIns="900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801688" latinLnBrk="0">
                  <a:defRPr/>
                </a:pPr>
                <a:r>
                  <a:rPr lang="ko-KR" altLang="en-US" sz="1400" b="1" kern="0" spc="-50" dirty="0" smtClean="0">
                    <a:solidFill>
                      <a:prstClr val="black"/>
                    </a:solidFill>
                    <a:latin typeface="맑은 고딕"/>
                    <a:ea typeface="맑은 고딕"/>
                    <a:cs typeface="Arial" pitchFamily="34" charset="0"/>
                  </a:rPr>
                  <a:t>신속한</a:t>
                </a:r>
                <a:r>
                  <a:rPr lang="en-US" altLang="ko-KR" sz="1400" b="1" kern="0" spc="-50" dirty="0" smtClean="0">
                    <a:solidFill>
                      <a:prstClr val="black"/>
                    </a:solidFill>
                    <a:latin typeface="맑은 고딕"/>
                    <a:ea typeface="맑은 고딕"/>
                    <a:cs typeface="Arial" pitchFamily="34" charset="0"/>
                  </a:rPr>
                  <a:t> </a:t>
                </a:r>
                <a:r>
                  <a:rPr lang="ko-KR" altLang="en-US" sz="1400" b="1" kern="0" spc="-50" dirty="0" smtClean="0">
                    <a:solidFill>
                      <a:prstClr val="black"/>
                    </a:solidFill>
                    <a:latin typeface="맑은 고딕"/>
                    <a:ea typeface="맑은 고딕"/>
                    <a:cs typeface="Arial" pitchFamily="34" charset="0"/>
                  </a:rPr>
                  <a:t>어플리케이션 개발∙배포</a:t>
                </a:r>
              </a:p>
            </p:txBody>
          </p:sp>
          <p:sp>
            <p:nvSpPr>
              <p:cNvPr id="120" name="모서리가 둥근 직사각형 119"/>
              <p:cNvSpPr/>
              <p:nvPr/>
            </p:nvSpPr>
            <p:spPr bwMode="gray">
              <a:xfrm>
                <a:off x="4494305" y="2609029"/>
                <a:ext cx="2755154" cy="478969"/>
              </a:xfrm>
              <a:prstGeom prst="roundRect">
                <a:avLst>
                  <a:gd name="adj" fmla="val 0"/>
                </a:avLst>
              </a:prstGeom>
              <a:solidFill>
                <a:srgbClr val="1F497D">
                  <a:lumMod val="20000"/>
                  <a:lumOff val="80000"/>
                </a:srgbClr>
              </a:solidFill>
              <a:ln w="6350" algn="ctr">
                <a:solidFill>
                  <a:srgbClr val="4BACC6">
                    <a:lumMod val="60000"/>
                    <a:lumOff val="40000"/>
                  </a:srgbClr>
                </a:solidFill>
                <a:round/>
                <a:headEnd/>
                <a:tailEnd/>
              </a:ln>
              <a:effectLst/>
            </p:spPr>
            <p:txBody>
              <a:bodyPr vert="horz" wrap="none" lIns="72000" tIns="72000" rIns="72000" bIns="900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801688" latinLnBrk="0">
                  <a:defRPr/>
                </a:pPr>
                <a:r>
                  <a:rPr lang="ko-KR" altLang="en-US" sz="1400" b="1" kern="0" spc="-50" dirty="0" smtClean="0">
                    <a:solidFill>
                      <a:prstClr val="black"/>
                    </a:solidFill>
                    <a:latin typeface="맑은 고딕"/>
                    <a:ea typeface="맑은 고딕"/>
                    <a:cs typeface="Arial" pitchFamily="34" charset="0"/>
                  </a:rPr>
                  <a:t>시스템의 안정적인 운영</a:t>
                </a:r>
              </a:p>
            </p:txBody>
          </p:sp>
          <p:sp>
            <p:nvSpPr>
              <p:cNvPr id="121" name="모서리가 둥근 직사각형 120"/>
              <p:cNvSpPr/>
              <p:nvPr/>
            </p:nvSpPr>
            <p:spPr bwMode="gray">
              <a:xfrm>
                <a:off x="4494305" y="3447893"/>
                <a:ext cx="2755154" cy="478969"/>
              </a:xfrm>
              <a:prstGeom prst="roundRect">
                <a:avLst>
                  <a:gd name="adj" fmla="val 0"/>
                </a:avLst>
              </a:prstGeom>
              <a:solidFill>
                <a:srgbClr val="1F497D">
                  <a:lumMod val="20000"/>
                  <a:lumOff val="80000"/>
                </a:srgbClr>
              </a:solidFill>
              <a:ln w="6350" algn="ctr">
                <a:solidFill>
                  <a:srgbClr val="4BACC6">
                    <a:lumMod val="60000"/>
                    <a:lumOff val="40000"/>
                  </a:srgbClr>
                </a:solidFill>
                <a:round/>
                <a:headEnd/>
                <a:tailEnd/>
              </a:ln>
              <a:effectLst/>
            </p:spPr>
            <p:txBody>
              <a:bodyPr vert="horz" wrap="none" lIns="72000" tIns="72000" rIns="72000" bIns="900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801688" latinLnBrk="0">
                  <a:defRPr/>
                </a:pPr>
                <a:r>
                  <a:rPr lang="ko-KR" altLang="en-US" sz="1400" b="1" kern="0" spc="-50" dirty="0" err="1" smtClean="0">
                    <a:solidFill>
                      <a:prstClr val="black"/>
                    </a:solidFill>
                    <a:latin typeface="맑은 고딕"/>
                    <a:ea typeface="맑은 고딕"/>
                    <a:cs typeface="Arial" pitchFamily="34" charset="0"/>
                  </a:rPr>
                  <a:t>하이브리드</a:t>
                </a:r>
                <a:r>
                  <a:rPr lang="ko-KR" altLang="en-US" sz="1400" b="1" kern="0" spc="-50" dirty="0" smtClean="0">
                    <a:solidFill>
                      <a:prstClr val="black"/>
                    </a:solidFill>
                    <a:latin typeface="맑은 고딕"/>
                    <a:ea typeface="맑은 고딕"/>
                    <a:cs typeface="Arial" pitchFamily="34" charset="0"/>
                  </a:rPr>
                  <a:t> </a:t>
                </a:r>
                <a:r>
                  <a:rPr lang="ko-KR" altLang="en-US" sz="1400" b="1" kern="0" spc="-50" dirty="0" err="1" smtClean="0">
                    <a:solidFill>
                      <a:prstClr val="black"/>
                    </a:solidFill>
                    <a:latin typeface="맑은 고딕"/>
                    <a:ea typeface="맑은 고딕"/>
                    <a:cs typeface="Arial" pitchFamily="34" charset="0"/>
                  </a:rPr>
                  <a:t>클라우드</a:t>
                </a:r>
                <a:r>
                  <a:rPr lang="ko-KR" altLang="en-US" sz="1400" b="1" kern="0" spc="-50" dirty="0" smtClean="0">
                    <a:solidFill>
                      <a:prstClr val="black"/>
                    </a:solidFill>
                    <a:latin typeface="맑은 고딕"/>
                    <a:ea typeface="맑은 고딕"/>
                    <a:cs typeface="Arial" pitchFamily="34" charset="0"/>
                  </a:rPr>
                  <a:t> 지원</a:t>
                </a:r>
              </a:p>
            </p:txBody>
          </p:sp>
          <p:sp>
            <p:nvSpPr>
              <p:cNvPr id="122" name="모서리가 둥근 직사각형 121"/>
              <p:cNvSpPr/>
              <p:nvPr/>
            </p:nvSpPr>
            <p:spPr bwMode="gray">
              <a:xfrm>
                <a:off x="4494305" y="4286757"/>
                <a:ext cx="2755154" cy="478969"/>
              </a:xfrm>
              <a:prstGeom prst="roundRect">
                <a:avLst>
                  <a:gd name="adj" fmla="val 0"/>
                </a:avLst>
              </a:prstGeom>
              <a:solidFill>
                <a:srgbClr val="1F497D">
                  <a:lumMod val="20000"/>
                  <a:lumOff val="80000"/>
                </a:srgbClr>
              </a:solidFill>
              <a:ln w="6350" algn="ctr">
                <a:solidFill>
                  <a:srgbClr val="4BACC6">
                    <a:lumMod val="60000"/>
                    <a:lumOff val="40000"/>
                  </a:srgbClr>
                </a:solidFill>
                <a:round/>
                <a:headEnd/>
                <a:tailEnd/>
              </a:ln>
              <a:effectLst/>
            </p:spPr>
            <p:txBody>
              <a:bodyPr vert="horz" wrap="none" lIns="72000" tIns="72000" rIns="72000" bIns="900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801688" latinLnBrk="0">
                  <a:defRPr/>
                </a:pPr>
                <a:r>
                  <a:rPr lang="ko-KR" altLang="en-US" sz="1400" b="1" kern="0" spc="-50" dirty="0" err="1" smtClean="0">
                    <a:solidFill>
                      <a:prstClr val="black"/>
                    </a:solidFill>
                    <a:latin typeface="맑은 고딕"/>
                    <a:ea typeface="맑은 고딕"/>
                    <a:cs typeface="Arial" pitchFamily="34" charset="0"/>
                  </a:rPr>
                  <a:t>클라우드</a:t>
                </a:r>
                <a:r>
                  <a:rPr lang="ko-KR" altLang="en-US" sz="1400" b="1" kern="0" spc="-50" dirty="0" smtClean="0">
                    <a:solidFill>
                      <a:prstClr val="black"/>
                    </a:solidFill>
                    <a:latin typeface="맑은 고딕"/>
                    <a:ea typeface="맑은 고딕"/>
                    <a:cs typeface="Arial" pitchFamily="34" charset="0"/>
                  </a:rPr>
                  <a:t> 생태계 조성</a:t>
                </a:r>
              </a:p>
            </p:txBody>
          </p:sp>
          <p:sp>
            <p:nvSpPr>
              <p:cNvPr id="123" name="모서리가 둥근 직사각형 122"/>
              <p:cNvSpPr/>
              <p:nvPr/>
            </p:nvSpPr>
            <p:spPr bwMode="gray">
              <a:xfrm>
                <a:off x="4494305" y="5125622"/>
                <a:ext cx="2755154" cy="549868"/>
              </a:xfrm>
              <a:prstGeom prst="roundRect">
                <a:avLst>
                  <a:gd name="adj" fmla="val 0"/>
                </a:avLst>
              </a:prstGeom>
              <a:solidFill>
                <a:srgbClr val="1F497D">
                  <a:lumMod val="20000"/>
                  <a:lumOff val="80000"/>
                </a:srgbClr>
              </a:solidFill>
              <a:ln w="6350" algn="ctr">
                <a:solidFill>
                  <a:srgbClr val="4BACC6">
                    <a:lumMod val="60000"/>
                    <a:lumOff val="40000"/>
                  </a:srgbClr>
                </a:solidFill>
                <a:round/>
                <a:headEnd/>
                <a:tailEnd/>
              </a:ln>
              <a:effectLst/>
            </p:spPr>
            <p:txBody>
              <a:bodyPr vert="horz" wrap="none" lIns="72000" tIns="72000" rIns="72000" bIns="900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801688" latinLnBrk="0">
                  <a:defRPr/>
                </a:pPr>
                <a:r>
                  <a:rPr lang="en-US" altLang="ko-KR" sz="1400" b="1" kern="0" spc="-50" dirty="0" smtClean="0">
                    <a:solidFill>
                      <a:prstClr val="black"/>
                    </a:solidFill>
                    <a:latin typeface="맑은 고딕"/>
                    <a:ea typeface="맑은 고딕"/>
                    <a:cs typeface="Arial" pitchFamily="34" charset="0"/>
                  </a:rPr>
                  <a:t>New ICT </a:t>
                </a:r>
                <a:r>
                  <a:rPr lang="ko-KR" altLang="en-US" sz="1400" b="1" kern="0" spc="-50" dirty="0" smtClean="0">
                    <a:solidFill>
                      <a:prstClr val="black"/>
                    </a:solidFill>
                    <a:latin typeface="맑은 고딕"/>
                    <a:ea typeface="맑은 고딕"/>
                    <a:cs typeface="Arial" pitchFamily="34" charset="0"/>
                  </a:rPr>
                  <a:t>플랫폼과의 연계</a:t>
                </a:r>
                <a:r>
                  <a:rPr lang="en-US" altLang="ko-KR" sz="1400" kern="0" spc="-50" dirty="0" smtClean="0">
                    <a:solidFill>
                      <a:prstClr val="black"/>
                    </a:solidFill>
                    <a:latin typeface="맑은 고딕"/>
                    <a:ea typeface="맑은 고딕"/>
                    <a:cs typeface="Arial" pitchFamily="34" charset="0"/>
                  </a:rPr>
                  <a:t/>
                </a:r>
                <a:br>
                  <a:rPr lang="en-US" altLang="ko-KR" sz="1400" kern="0" spc="-50" dirty="0" smtClean="0">
                    <a:solidFill>
                      <a:prstClr val="black"/>
                    </a:solidFill>
                    <a:latin typeface="맑은 고딕"/>
                    <a:ea typeface="맑은 고딕"/>
                    <a:cs typeface="Arial" pitchFamily="34" charset="0"/>
                  </a:rPr>
                </a:br>
                <a:r>
                  <a:rPr lang="en-US" altLang="ko-KR" sz="1200" kern="0" spc="-50" dirty="0" smtClean="0">
                    <a:solidFill>
                      <a:prstClr val="black"/>
                    </a:solidFill>
                    <a:latin typeface="맑은 고딕"/>
                    <a:ea typeface="맑은 고딕"/>
                    <a:cs typeface="Arial" pitchFamily="34" charset="0"/>
                  </a:rPr>
                  <a:t>(</a:t>
                </a:r>
                <a:r>
                  <a:rPr lang="en-US" altLang="ko-KR" sz="1200" kern="0" spc="-50" dirty="0" err="1" smtClean="0">
                    <a:solidFill>
                      <a:prstClr val="black"/>
                    </a:solidFill>
                    <a:latin typeface="맑은 고딕"/>
                    <a:ea typeface="맑은 고딕"/>
                    <a:cs typeface="Arial" pitchFamily="34" charset="0"/>
                  </a:rPr>
                  <a:t>IoT</a:t>
                </a:r>
                <a:r>
                  <a:rPr lang="en-US" altLang="ko-KR" sz="1200" kern="0" spc="-50" dirty="0" smtClean="0">
                    <a:solidFill>
                      <a:prstClr val="black"/>
                    </a:solidFill>
                    <a:latin typeface="맑은 고딕"/>
                    <a:ea typeface="맑은 고딕"/>
                    <a:cs typeface="Arial" pitchFamily="34" charset="0"/>
                  </a:rPr>
                  <a:t>, Big Data, AI </a:t>
                </a:r>
                <a:r>
                  <a:rPr lang="ko-KR" altLang="en-US" sz="1200" kern="0" spc="-50" dirty="0" smtClean="0">
                    <a:solidFill>
                      <a:prstClr val="black"/>
                    </a:solidFill>
                    <a:latin typeface="맑은 고딕"/>
                    <a:ea typeface="맑은 고딕"/>
                    <a:cs typeface="Arial" pitchFamily="34" charset="0"/>
                  </a:rPr>
                  <a:t>등</a:t>
                </a:r>
                <a:r>
                  <a:rPr lang="en-US" altLang="ko-KR" sz="1200" kern="0" spc="-50" dirty="0" smtClean="0">
                    <a:solidFill>
                      <a:prstClr val="black"/>
                    </a:solidFill>
                    <a:latin typeface="맑은 고딕"/>
                    <a:ea typeface="맑은 고딕"/>
                    <a:cs typeface="Arial" pitchFamily="34" charset="0"/>
                  </a:rPr>
                  <a:t>)</a:t>
                </a:r>
                <a:endParaRPr lang="ko-KR" altLang="en-US" sz="1200" kern="0" spc="-50" dirty="0" smtClean="0">
                  <a:solidFill>
                    <a:prstClr val="black"/>
                  </a:solidFill>
                  <a:latin typeface="맑은 고딕"/>
                  <a:ea typeface="맑은 고딕"/>
                  <a:cs typeface="Arial" pitchFamily="34" charset="0"/>
                </a:endParaRPr>
              </a:p>
            </p:txBody>
          </p:sp>
        </p:grpSp>
        <p:grpSp>
          <p:nvGrpSpPr>
            <p:cNvPr id="82" name="그룹 81"/>
            <p:cNvGrpSpPr/>
            <p:nvPr/>
          </p:nvGrpSpPr>
          <p:grpSpPr>
            <a:xfrm>
              <a:off x="8050305" y="1727200"/>
              <a:ext cx="1512045" cy="4546601"/>
              <a:chOff x="7811242" y="1727200"/>
              <a:chExt cx="1751109" cy="4855646"/>
            </a:xfrm>
          </p:grpSpPr>
          <p:sp>
            <p:nvSpPr>
              <p:cNvPr id="115" name="모서리가 둥근 직사각형 114"/>
              <p:cNvSpPr/>
              <p:nvPr/>
            </p:nvSpPr>
            <p:spPr bwMode="gray">
              <a:xfrm>
                <a:off x="7811242" y="1727200"/>
                <a:ext cx="1751109" cy="1101612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4DABF5"/>
                  </a:gs>
                  <a:gs pos="47000">
                    <a:srgbClr val="0173D4"/>
                  </a:gs>
                  <a:gs pos="100000">
                    <a:srgbClr val="0048AC"/>
                  </a:gs>
                </a:gsLst>
                <a:lin ang="2700000" scaled="1"/>
              </a:gradFill>
              <a:ln w="6350" algn="ctr">
                <a:solidFill>
                  <a:srgbClr val="0173D4"/>
                </a:solidFill>
                <a:round/>
                <a:headEnd/>
                <a:tailEnd/>
              </a:ln>
              <a:effectLst/>
            </p:spPr>
            <p:txBody>
              <a:bodyPr vert="horz" wrap="none" lIns="72000" tIns="72000" rIns="72000" bIns="900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801688" latinLnBrk="0">
                  <a:defRPr/>
                </a:pPr>
                <a:r>
                  <a:rPr lang="en-US" altLang="ko-KR" sz="1400" b="1" kern="0" spc="-50" dirty="0" smtClean="0">
                    <a:solidFill>
                      <a:prstClr val="white">
                        <a:lumMod val="95000"/>
                      </a:prstClr>
                    </a:solidFill>
                    <a:latin typeface="맑은 고딕"/>
                    <a:ea typeface="맑은 고딕"/>
                    <a:cs typeface="Arial" pitchFamily="34" charset="0"/>
                  </a:rPr>
                  <a:t>PaaS</a:t>
                </a:r>
                <a:endParaRPr lang="ko-KR" altLang="en-US" sz="1400" b="1" kern="0" spc="-50" dirty="0" smtClean="0">
                  <a:solidFill>
                    <a:prstClr val="white">
                      <a:lumMod val="95000"/>
                    </a:prstClr>
                  </a:solidFill>
                  <a:latin typeface="맑은 고딕"/>
                  <a:ea typeface="맑은 고딕"/>
                  <a:cs typeface="Arial" pitchFamily="34" charset="0"/>
                </a:endParaRPr>
              </a:p>
            </p:txBody>
          </p:sp>
          <p:sp>
            <p:nvSpPr>
              <p:cNvPr id="116" name="모서리가 둥근 직사각형 115"/>
              <p:cNvSpPr/>
              <p:nvPr/>
            </p:nvSpPr>
            <p:spPr bwMode="gray">
              <a:xfrm>
                <a:off x="7811242" y="2978545"/>
                <a:ext cx="1751109" cy="1101612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4DABF5"/>
                  </a:gs>
                  <a:gs pos="47000">
                    <a:srgbClr val="0173D4"/>
                  </a:gs>
                  <a:gs pos="100000">
                    <a:srgbClr val="0048AC"/>
                  </a:gs>
                </a:gsLst>
                <a:lin ang="2700000" scaled="1"/>
              </a:gradFill>
              <a:ln w="6350" algn="ctr">
                <a:solidFill>
                  <a:srgbClr val="0173D4"/>
                </a:solidFill>
                <a:round/>
                <a:headEnd/>
                <a:tailEnd/>
              </a:ln>
              <a:effectLst/>
            </p:spPr>
            <p:txBody>
              <a:bodyPr vert="horz" wrap="none" lIns="72000" tIns="72000" rIns="72000" bIns="900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801688" latinLnBrk="0">
                  <a:defRPr/>
                </a:pPr>
                <a:r>
                  <a:rPr lang="en-US" altLang="ko-KR" sz="1400" b="1" kern="0" spc="-50" dirty="0" smtClean="0">
                    <a:solidFill>
                      <a:prstClr val="white">
                        <a:lumMod val="95000"/>
                      </a:prstClr>
                    </a:solidFill>
                    <a:latin typeface="맑은 고딕"/>
                    <a:ea typeface="맑은 고딕"/>
                    <a:cs typeface="Arial" pitchFamily="34" charset="0"/>
                  </a:rPr>
                  <a:t>Micro Service</a:t>
                </a:r>
                <a:endParaRPr lang="ko-KR" altLang="en-US" sz="1400" b="1" kern="0" spc="-50" dirty="0" smtClean="0">
                  <a:solidFill>
                    <a:prstClr val="white">
                      <a:lumMod val="95000"/>
                    </a:prstClr>
                  </a:solidFill>
                  <a:latin typeface="맑은 고딕"/>
                  <a:ea typeface="맑은 고딕"/>
                  <a:cs typeface="Arial" pitchFamily="34" charset="0"/>
                </a:endParaRPr>
              </a:p>
            </p:txBody>
          </p:sp>
          <p:sp>
            <p:nvSpPr>
              <p:cNvPr id="117" name="모서리가 둥근 직사각형 116"/>
              <p:cNvSpPr/>
              <p:nvPr/>
            </p:nvSpPr>
            <p:spPr bwMode="gray">
              <a:xfrm>
                <a:off x="7811242" y="4229890"/>
                <a:ext cx="1751109" cy="1101612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4DABF5"/>
                  </a:gs>
                  <a:gs pos="47000">
                    <a:srgbClr val="0173D4"/>
                  </a:gs>
                  <a:gs pos="100000">
                    <a:srgbClr val="0048AC"/>
                  </a:gs>
                </a:gsLst>
                <a:lin ang="2700000" scaled="1"/>
              </a:gradFill>
              <a:ln w="6350" algn="ctr">
                <a:solidFill>
                  <a:srgbClr val="0173D4"/>
                </a:solidFill>
                <a:round/>
                <a:headEnd/>
                <a:tailEnd/>
              </a:ln>
              <a:effectLst/>
            </p:spPr>
            <p:txBody>
              <a:bodyPr vert="horz" wrap="none" lIns="72000" tIns="72000" rIns="72000" bIns="900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801688" latinLnBrk="0">
                  <a:defRPr/>
                </a:pPr>
                <a:r>
                  <a:rPr lang="en-US" altLang="ko-KR" sz="1400" b="1" kern="0" spc="-50" dirty="0" smtClean="0">
                    <a:solidFill>
                      <a:prstClr val="white">
                        <a:lumMod val="95000"/>
                      </a:prstClr>
                    </a:solidFill>
                    <a:latin typeface="맑은 고딕"/>
                    <a:ea typeface="맑은 고딕"/>
                    <a:cs typeface="Arial" pitchFamily="34" charset="0"/>
                  </a:rPr>
                  <a:t>Scrum</a:t>
                </a:r>
                <a:endParaRPr lang="ko-KR" altLang="en-US" sz="1400" b="1" kern="0" spc="-50" dirty="0" smtClean="0">
                  <a:solidFill>
                    <a:prstClr val="white">
                      <a:lumMod val="95000"/>
                    </a:prstClr>
                  </a:solidFill>
                  <a:latin typeface="맑은 고딕"/>
                  <a:ea typeface="맑은 고딕"/>
                  <a:cs typeface="Arial" pitchFamily="34" charset="0"/>
                </a:endParaRPr>
              </a:p>
            </p:txBody>
          </p:sp>
          <p:sp>
            <p:nvSpPr>
              <p:cNvPr id="118" name="모서리가 둥근 직사각형 117"/>
              <p:cNvSpPr/>
              <p:nvPr/>
            </p:nvSpPr>
            <p:spPr bwMode="gray">
              <a:xfrm>
                <a:off x="7811242" y="5481234"/>
                <a:ext cx="1751109" cy="1101612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4DABF5"/>
                  </a:gs>
                  <a:gs pos="47000">
                    <a:srgbClr val="0173D4"/>
                  </a:gs>
                  <a:gs pos="100000">
                    <a:srgbClr val="0048AC"/>
                  </a:gs>
                </a:gsLst>
                <a:lin ang="2700000" scaled="1"/>
              </a:gradFill>
              <a:ln w="6350" algn="ctr">
                <a:solidFill>
                  <a:srgbClr val="0173D4"/>
                </a:solidFill>
                <a:round/>
                <a:headEnd/>
                <a:tailEnd/>
              </a:ln>
              <a:effectLst/>
            </p:spPr>
            <p:txBody>
              <a:bodyPr vert="horz" wrap="none" lIns="72000" tIns="72000" rIns="72000" bIns="900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801688" latinLnBrk="0">
                  <a:defRPr/>
                </a:pPr>
                <a:r>
                  <a:rPr lang="en-US" altLang="ko-KR" sz="1400" b="1" kern="0" spc="-50" dirty="0" err="1" smtClean="0">
                    <a:solidFill>
                      <a:prstClr val="white">
                        <a:lumMod val="95000"/>
                      </a:prstClr>
                    </a:solidFill>
                    <a:latin typeface="맑은 고딕"/>
                    <a:ea typeface="맑은 고딕"/>
                    <a:cs typeface="Arial" pitchFamily="34" charset="0"/>
                  </a:rPr>
                  <a:t>DevOPs</a:t>
                </a:r>
                <a:endParaRPr lang="ko-KR" altLang="en-US" sz="1400" b="1" kern="0" spc="-50" dirty="0" smtClean="0">
                  <a:solidFill>
                    <a:prstClr val="white">
                      <a:lumMod val="95000"/>
                    </a:prstClr>
                  </a:solidFill>
                  <a:latin typeface="맑은 고딕"/>
                  <a:ea typeface="맑은 고딕"/>
                  <a:cs typeface="Arial" pitchFamily="34" charset="0"/>
                </a:endParaRPr>
              </a:p>
            </p:txBody>
          </p:sp>
        </p:grpSp>
        <p:cxnSp>
          <p:nvCxnSpPr>
            <p:cNvPr id="83" name="직선 연결선 82"/>
            <p:cNvCxnSpPr>
              <a:stCxn id="131" idx="3"/>
              <a:endCxn id="119" idx="1"/>
            </p:cNvCxnSpPr>
            <p:nvPr/>
          </p:nvCxnSpPr>
          <p:spPr>
            <a:xfrm>
              <a:off x="3418542" y="1985777"/>
              <a:ext cx="833718" cy="373168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</p:cxnSp>
        <p:cxnSp>
          <p:nvCxnSpPr>
            <p:cNvPr id="84" name="직선 연결선 83"/>
            <p:cNvCxnSpPr>
              <a:stCxn id="131" idx="3"/>
              <a:endCxn id="123" idx="1"/>
            </p:cNvCxnSpPr>
            <p:nvPr/>
          </p:nvCxnSpPr>
          <p:spPr>
            <a:xfrm>
              <a:off x="3418542" y="1985777"/>
              <a:ext cx="833718" cy="3675567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</p:cxnSp>
        <p:cxnSp>
          <p:nvCxnSpPr>
            <p:cNvPr id="85" name="직선 연결선 84"/>
            <p:cNvCxnSpPr>
              <a:stCxn id="131" idx="3"/>
              <a:endCxn id="122" idx="1"/>
            </p:cNvCxnSpPr>
            <p:nvPr/>
          </p:nvCxnSpPr>
          <p:spPr>
            <a:xfrm>
              <a:off x="3418542" y="1985777"/>
              <a:ext cx="833718" cy="2824074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</p:cxnSp>
        <p:cxnSp>
          <p:nvCxnSpPr>
            <p:cNvPr id="86" name="직선 연결선 85"/>
            <p:cNvCxnSpPr>
              <a:stCxn id="132" idx="3"/>
              <a:endCxn id="123" idx="1"/>
            </p:cNvCxnSpPr>
            <p:nvPr/>
          </p:nvCxnSpPr>
          <p:spPr>
            <a:xfrm>
              <a:off x="3418542" y="2549551"/>
              <a:ext cx="833718" cy="3111792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</p:cxnSp>
        <p:cxnSp>
          <p:nvCxnSpPr>
            <p:cNvPr id="87" name="직선 연결선 86"/>
            <p:cNvCxnSpPr>
              <a:stCxn id="132" idx="3"/>
              <a:endCxn id="122" idx="1"/>
            </p:cNvCxnSpPr>
            <p:nvPr/>
          </p:nvCxnSpPr>
          <p:spPr>
            <a:xfrm>
              <a:off x="3418542" y="2549551"/>
              <a:ext cx="833718" cy="2260299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</p:cxnSp>
        <p:cxnSp>
          <p:nvCxnSpPr>
            <p:cNvPr id="88" name="직선 연결선 87"/>
            <p:cNvCxnSpPr>
              <a:endCxn id="121" idx="1"/>
            </p:cNvCxnSpPr>
            <p:nvPr/>
          </p:nvCxnSpPr>
          <p:spPr>
            <a:xfrm>
              <a:off x="3418542" y="2586679"/>
              <a:ext cx="833718" cy="1406203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</p:cxnSp>
        <p:cxnSp>
          <p:nvCxnSpPr>
            <p:cNvPr id="89" name="직선 연결선 88"/>
            <p:cNvCxnSpPr>
              <a:endCxn id="119" idx="1"/>
            </p:cNvCxnSpPr>
            <p:nvPr/>
          </p:nvCxnSpPr>
          <p:spPr>
            <a:xfrm flipV="1">
              <a:off x="3418542" y="2358944"/>
              <a:ext cx="833718" cy="227734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</p:cxnSp>
        <p:cxnSp>
          <p:nvCxnSpPr>
            <p:cNvPr id="90" name="직선 연결선 89"/>
            <p:cNvCxnSpPr>
              <a:stCxn id="133" idx="3"/>
              <a:endCxn id="119" idx="1"/>
            </p:cNvCxnSpPr>
            <p:nvPr/>
          </p:nvCxnSpPr>
          <p:spPr>
            <a:xfrm flipV="1">
              <a:off x="3418542" y="2358945"/>
              <a:ext cx="833718" cy="566456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</p:cxnSp>
        <p:cxnSp>
          <p:nvCxnSpPr>
            <p:cNvPr id="91" name="직선 연결선 90"/>
            <p:cNvCxnSpPr>
              <a:stCxn id="133" idx="3"/>
              <a:endCxn id="123" idx="1"/>
            </p:cNvCxnSpPr>
            <p:nvPr/>
          </p:nvCxnSpPr>
          <p:spPr>
            <a:xfrm>
              <a:off x="3418542" y="2925401"/>
              <a:ext cx="833718" cy="2735943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</p:cxnSp>
        <p:cxnSp>
          <p:nvCxnSpPr>
            <p:cNvPr id="92" name="직선 연결선 91"/>
            <p:cNvCxnSpPr>
              <a:stCxn id="134" idx="3"/>
              <a:endCxn id="119" idx="1"/>
            </p:cNvCxnSpPr>
            <p:nvPr/>
          </p:nvCxnSpPr>
          <p:spPr>
            <a:xfrm flipV="1">
              <a:off x="3418542" y="2358944"/>
              <a:ext cx="833718" cy="930835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</p:cxnSp>
        <p:cxnSp>
          <p:nvCxnSpPr>
            <p:cNvPr id="93" name="직선 연결선 92"/>
            <p:cNvCxnSpPr>
              <a:stCxn id="135" idx="3"/>
              <a:endCxn id="119" idx="1"/>
            </p:cNvCxnSpPr>
            <p:nvPr/>
          </p:nvCxnSpPr>
          <p:spPr>
            <a:xfrm flipV="1">
              <a:off x="3418542" y="2358944"/>
              <a:ext cx="833718" cy="1282386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</p:cxnSp>
        <p:cxnSp>
          <p:nvCxnSpPr>
            <p:cNvPr id="94" name="직선 연결선 93"/>
            <p:cNvCxnSpPr>
              <a:stCxn id="135" idx="3"/>
              <a:endCxn id="121" idx="1"/>
            </p:cNvCxnSpPr>
            <p:nvPr/>
          </p:nvCxnSpPr>
          <p:spPr>
            <a:xfrm>
              <a:off x="3418542" y="3641330"/>
              <a:ext cx="833718" cy="351551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</p:cxnSp>
        <p:cxnSp>
          <p:nvCxnSpPr>
            <p:cNvPr id="95" name="직선 연결선 94"/>
            <p:cNvCxnSpPr>
              <a:endCxn id="119" idx="1"/>
            </p:cNvCxnSpPr>
            <p:nvPr/>
          </p:nvCxnSpPr>
          <p:spPr>
            <a:xfrm flipV="1">
              <a:off x="3418542" y="2358944"/>
              <a:ext cx="833718" cy="1633937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</p:cxnSp>
        <p:cxnSp>
          <p:nvCxnSpPr>
            <p:cNvPr id="96" name="직선 연결선 95"/>
            <p:cNvCxnSpPr>
              <a:stCxn id="137" idx="3"/>
              <a:endCxn id="119" idx="1"/>
            </p:cNvCxnSpPr>
            <p:nvPr/>
          </p:nvCxnSpPr>
          <p:spPr>
            <a:xfrm flipV="1">
              <a:off x="3418542" y="2358944"/>
              <a:ext cx="833718" cy="1985488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</p:cxnSp>
        <p:cxnSp>
          <p:nvCxnSpPr>
            <p:cNvPr id="97" name="직선 연결선 96"/>
            <p:cNvCxnSpPr>
              <a:stCxn id="138" idx="3"/>
              <a:endCxn id="119" idx="1"/>
            </p:cNvCxnSpPr>
            <p:nvPr/>
          </p:nvCxnSpPr>
          <p:spPr>
            <a:xfrm flipV="1">
              <a:off x="3418542" y="2358944"/>
              <a:ext cx="833718" cy="2337039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</p:cxnSp>
        <p:cxnSp>
          <p:nvCxnSpPr>
            <p:cNvPr id="98" name="직선 연결선 97"/>
            <p:cNvCxnSpPr>
              <a:stCxn id="138" idx="3"/>
              <a:endCxn id="120" idx="1"/>
            </p:cNvCxnSpPr>
            <p:nvPr/>
          </p:nvCxnSpPr>
          <p:spPr>
            <a:xfrm flipV="1">
              <a:off x="3418542" y="3175913"/>
              <a:ext cx="833718" cy="1520071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</p:cxnSp>
        <p:cxnSp>
          <p:nvCxnSpPr>
            <p:cNvPr id="99" name="직선 연결선 98"/>
            <p:cNvCxnSpPr>
              <a:endCxn id="119" idx="1"/>
            </p:cNvCxnSpPr>
            <p:nvPr/>
          </p:nvCxnSpPr>
          <p:spPr>
            <a:xfrm flipV="1">
              <a:off x="3418542" y="2358944"/>
              <a:ext cx="833718" cy="2688589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</p:cxnSp>
        <p:cxnSp>
          <p:nvCxnSpPr>
            <p:cNvPr id="100" name="직선 연결선 99"/>
            <p:cNvCxnSpPr>
              <a:endCxn id="120" idx="1"/>
            </p:cNvCxnSpPr>
            <p:nvPr/>
          </p:nvCxnSpPr>
          <p:spPr>
            <a:xfrm flipV="1">
              <a:off x="3418542" y="3175913"/>
              <a:ext cx="833718" cy="1871621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</p:cxnSp>
        <p:cxnSp>
          <p:nvCxnSpPr>
            <p:cNvPr id="101" name="직선 연결선 100"/>
            <p:cNvCxnSpPr>
              <a:stCxn id="140" idx="3"/>
              <a:endCxn id="119" idx="1"/>
            </p:cNvCxnSpPr>
            <p:nvPr/>
          </p:nvCxnSpPr>
          <p:spPr>
            <a:xfrm flipV="1">
              <a:off x="3418542" y="2358944"/>
              <a:ext cx="833718" cy="3040140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</p:cxnSp>
        <p:cxnSp>
          <p:nvCxnSpPr>
            <p:cNvPr id="102" name="직선 연결선 101"/>
            <p:cNvCxnSpPr>
              <a:stCxn id="140" idx="3"/>
              <a:endCxn id="121" idx="1"/>
            </p:cNvCxnSpPr>
            <p:nvPr/>
          </p:nvCxnSpPr>
          <p:spPr>
            <a:xfrm flipV="1">
              <a:off x="3418542" y="3992882"/>
              <a:ext cx="833718" cy="1406203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</p:cxnSp>
        <p:cxnSp>
          <p:nvCxnSpPr>
            <p:cNvPr id="103" name="직선 연결선 102"/>
            <p:cNvCxnSpPr>
              <a:stCxn id="141" idx="3"/>
              <a:endCxn id="119" idx="1"/>
            </p:cNvCxnSpPr>
            <p:nvPr/>
          </p:nvCxnSpPr>
          <p:spPr>
            <a:xfrm flipV="1">
              <a:off x="3418542" y="2358944"/>
              <a:ext cx="833718" cy="3391691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</p:cxnSp>
        <p:cxnSp>
          <p:nvCxnSpPr>
            <p:cNvPr id="104" name="직선 연결선 103"/>
            <p:cNvCxnSpPr>
              <a:stCxn id="141" idx="3"/>
              <a:endCxn id="121" idx="1"/>
            </p:cNvCxnSpPr>
            <p:nvPr/>
          </p:nvCxnSpPr>
          <p:spPr>
            <a:xfrm flipV="1">
              <a:off x="3418542" y="3992882"/>
              <a:ext cx="833718" cy="1757754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</p:cxnSp>
        <p:cxnSp>
          <p:nvCxnSpPr>
            <p:cNvPr id="105" name="직선 연결선 104"/>
            <p:cNvCxnSpPr>
              <a:stCxn id="142" idx="3"/>
              <a:endCxn id="119" idx="1"/>
            </p:cNvCxnSpPr>
            <p:nvPr/>
          </p:nvCxnSpPr>
          <p:spPr>
            <a:xfrm flipV="1">
              <a:off x="3418542" y="2358944"/>
              <a:ext cx="833718" cy="3743241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</p:cxnSp>
        <p:cxnSp>
          <p:nvCxnSpPr>
            <p:cNvPr id="106" name="직선 연결선 105"/>
            <p:cNvCxnSpPr>
              <a:stCxn id="142" idx="3"/>
              <a:endCxn id="122" idx="1"/>
            </p:cNvCxnSpPr>
            <p:nvPr/>
          </p:nvCxnSpPr>
          <p:spPr>
            <a:xfrm flipV="1">
              <a:off x="3418542" y="4809849"/>
              <a:ext cx="833718" cy="1292336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</p:cxnSp>
        <p:cxnSp>
          <p:nvCxnSpPr>
            <p:cNvPr id="107" name="직선 연결선 106"/>
            <p:cNvCxnSpPr>
              <a:stCxn id="119" idx="3"/>
              <a:endCxn id="116" idx="1"/>
            </p:cNvCxnSpPr>
            <p:nvPr/>
          </p:nvCxnSpPr>
          <p:spPr>
            <a:xfrm>
              <a:off x="7216586" y="2358944"/>
              <a:ext cx="833719" cy="1055705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</p:cxnSp>
        <p:cxnSp>
          <p:nvCxnSpPr>
            <p:cNvPr id="108" name="직선 연결선 107"/>
            <p:cNvCxnSpPr>
              <a:stCxn id="119" idx="3"/>
              <a:endCxn id="117" idx="1"/>
            </p:cNvCxnSpPr>
            <p:nvPr/>
          </p:nvCxnSpPr>
          <p:spPr>
            <a:xfrm>
              <a:off x="7216586" y="2358944"/>
              <a:ext cx="833719" cy="2227406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</p:cxnSp>
        <p:cxnSp>
          <p:nvCxnSpPr>
            <p:cNvPr id="109" name="직선 연결선 108"/>
            <p:cNvCxnSpPr>
              <a:stCxn id="119" idx="3"/>
              <a:endCxn id="118" idx="1"/>
            </p:cNvCxnSpPr>
            <p:nvPr/>
          </p:nvCxnSpPr>
          <p:spPr>
            <a:xfrm>
              <a:off x="7216586" y="2358944"/>
              <a:ext cx="833719" cy="3399106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</p:cxnSp>
        <p:cxnSp>
          <p:nvCxnSpPr>
            <p:cNvPr id="110" name="직선 연결선 109"/>
            <p:cNvCxnSpPr>
              <a:stCxn id="119" idx="3"/>
              <a:endCxn id="115" idx="1"/>
            </p:cNvCxnSpPr>
            <p:nvPr/>
          </p:nvCxnSpPr>
          <p:spPr>
            <a:xfrm flipV="1">
              <a:off x="7216586" y="2242949"/>
              <a:ext cx="833719" cy="115996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</p:cxnSp>
        <p:cxnSp>
          <p:nvCxnSpPr>
            <p:cNvPr id="111" name="직선 연결선 110"/>
            <p:cNvCxnSpPr>
              <a:stCxn id="120" idx="3"/>
              <a:endCxn id="115" idx="1"/>
            </p:cNvCxnSpPr>
            <p:nvPr/>
          </p:nvCxnSpPr>
          <p:spPr>
            <a:xfrm flipV="1">
              <a:off x="7216586" y="2242949"/>
              <a:ext cx="833719" cy="932964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</p:cxnSp>
        <p:cxnSp>
          <p:nvCxnSpPr>
            <p:cNvPr id="112" name="직선 연결선 111"/>
            <p:cNvCxnSpPr>
              <a:stCxn id="121" idx="3"/>
              <a:endCxn id="115" idx="1"/>
            </p:cNvCxnSpPr>
            <p:nvPr/>
          </p:nvCxnSpPr>
          <p:spPr>
            <a:xfrm flipV="1">
              <a:off x="7216586" y="2242949"/>
              <a:ext cx="833719" cy="1749932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</p:cxnSp>
        <p:cxnSp>
          <p:nvCxnSpPr>
            <p:cNvPr id="113" name="직선 연결선 112"/>
            <p:cNvCxnSpPr>
              <a:stCxn id="122" idx="3"/>
              <a:endCxn id="115" idx="1"/>
            </p:cNvCxnSpPr>
            <p:nvPr/>
          </p:nvCxnSpPr>
          <p:spPr>
            <a:xfrm flipV="1">
              <a:off x="7216586" y="2242949"/>
              <a:ext cx="833719" cy="2566901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</p:cxnSp>
        <p:cxnSp>
          <p:nvCxnSpPr>
            <p:cNvPr id="114" name="직선 연결선 113"/>
            <p:cNvCxnSpPr>
              <a:stCxn id="123" idx="3"/>
              <a:endCxn id="115" idx="1"/>
            </p:cNvCxnSpPr>
            <p:nvPr/>
          </p:nvCxnSpPr>
          <p:spPr>
            <a:xfrm flipV="1">
              <a:off x="7216586" y="2242949"/>
              <a:ext cx="833719" cy="3418394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</p:cxnSp>
      </p:grpSp>
      <p:sp>
        <p:nvSpPr>
          <p:cNvPr id="143" name="직사각형 142"/>
          <p:cNvSpPr/>
          <p:nvPr/>
        </p:nvSpPr>
        <p:spPr>
          <a:xfrm>
            <a:off x="296954" y="1526159"/>
            <a:ext cx="3121587" cy="34189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 latinLnBrk="0">
              <a:defRPr/>
            </a:pPr>
            <a:r>
              <a:rPr lang="ko-KR" altLang="en-US" sz="1400" b="1" u="sng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산업</a:t>
            </a:r>
            <a:r>
              <a:rPr lang="en-US" altLang="ko-KR" sz="1400" b="1" u="sng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u="sng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및 공공 부분 사례연구</a:t>
            </a:r>
          </a:p>
        </p:txBody>
      </p:sp>
      <p:sp>
        <p:nvSpPr>
          <p:cNvPr id="144" name="직사각형 143"/>
          <p:cNvSpPr/>
          <p:nvPr/>
        </p:nvSpPr>
        <p:spPr>
          <a:xfrm>
            <a:off x="4166713" y="1526159"/>
            <a:ext cx="3121587" cy="34189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 latinLnBrk="0">
              <a:defRPr/>
            </a:pPr>
            <a:r>
              <a:rPr lang="ko-KR" altLang="en-US" sz="1400" b="1" u="sng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주요 성과</a:t>
            </a:r>
          </a:p>
        </p:txBody>
      </p:sp>
      <p:sp>
        <p:nvSpPr>
          <p:cNvPr id="145" name="직사각형 144"/>
          <p:cNvSpPr/>
          <p:nvPr/>
        </p:nvSpPr>
        <p:spPr>
          <a:xfrm>
            <a:off x="8050303" y="1526159"/>
            <a:ext cx="1512047" cy="34189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 latinLnBrk="0">
              <a:defRPr/>
            </a:pPr>
            <a:r>
              <a:rPr lang="ko-KR" altLang="en-US" sz="1400" b="1" u="sng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주요 기반기술</a:t>
            </a:r>
          </a:p>
        </p:txBody>
      </p:sp>
    </p:spTree>
    <p:extLst>
      <p:ext uri="{BB962C8B-B14F-4D97-AF65-F5344CB8AC3E}">
        <p14:creationId xmlns:p14="http://schemas.microsoft.com/office/powerpoint/2010/main" val="311136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88504" y="512676"/>
            <a:ext cx="8856984" cy="530145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>
              <a:spcBef>
                <a:spcPts val="300"/>
              </a:spcBef>
            </a:pP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목   차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1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. </a:t>
            </a:r>
            <a:r>
              <a:rPr lang="ko-KR" altLang="en-US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클라우드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 산업 개요</a:t>
            </a:r>
            <a:endParaRPr lang="en-US" altLang="ko-KR" sz="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solidFill>
                  <a:schemeClr val="tx1"/>
                </a:solidFill>
                <a:latin typeface="+mj-ea"/>
              </a:rPr>
              <a:t>2. </a:t>
            </a:r>
            <a:r>
              <a:rPr lang="ko-KR" altLang="en-US" sz="2000" b="1" dirty="0" err="1" smtClean="0">
                <a:solidFill>
                  <a:schemeClr val="tx1"/>
                </a:solidFill>
                <a:latin typeface="+mj-ea"/>
              </a:rPr>
              <a:t>클라우드</a:t>
            </a:r>
            <a:r>
              <a:rPr lang="ko-KR" altLang="en-US" sz="2000" b="1" dirty="0" smtClean="0">
                <a:solidFill>
                  <a:schemeClr val="tx1"/>
                </a:solidFill>
                <a:latin typeface="+mj-ea"/>
              </a:rPr>
              <a:t> 컴퓨팅</a:t>
            </a:r>
            <a:endParaRPr lang="en-US" altLang="ko-KR" sz="2000" b="1" dirty="0" smtClean="0">
              <a:solidFill>
                <a:schemeClr val="tx1"/>
              </a:solidFill>
              <a:latin typeface="+mj-ea"/>
            </a:endParaRPr>
          </a:p>
          <a:p>
            <a:pPr marL="601200" lvl="1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ko-KR" altLang="en-US" sz="1600" b="1" dirty="0" err="1" smtClean="0">
                <a:latin typeface="+mj-ea"/>
                <a:ea typeface="+mj-ea"/>
              </a:rPr>
              <a:t>클라우드</a:t>
            </a:r>
            <a:r>
              <a:rPr lang="ko-KR" altLang="en-US" sz="1600" b="1" dirty="0" smtClean="0">
                <a:latin typeface="+mj-ea"/>
                <a:ea typeface="+mj-ea"/>
              </a:rPr>
              <a:t> 컴퓨팅 개념</a:t>
            </a:r>
            <a:endParaRPr lang="en-US" altLang="ko-KR" sz="1600" b="1" dirty="0" smtClean="0">
              <a:latin typeface="+mj-ea"/>
              <a:ea typeface="+mj-ea"/>
            </a:endParaRPr>
          </a:p>
          <a:p>
            <a:pPr marL="601200" lvl="1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latin typeface="+mj-ea"/>
                <a:ea typeface="+mj-ea"/>
              </a:rPr>
              <a:t>Trend</a:t>
            </a:r>
          </a:p>
          <a:p>
            <a:pPr marL="601200" lvl="1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latin typeface="+mj-ea"/>
                <a:ea typeface="+mj-ea"/>
              </a:rPr>
              <a:t>Background</a:t>
            </a:r>
          </a:p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3. Kubernetes</a:t>
            </a:r>
          </a:p>
          <a:p>
            <a:pPr marL="601200" lvl="1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Docker</a:t>
            </a:r>
          </a:p>
          <a:p>
            <a:pPr marL="601200" lvl="1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Container Orchestration</a:t>
            </a:r>
          </a:p>
          <a:p>
            <a:pPr marL="601200" lvl="1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Kubernetes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  <a:p>
            <a:pPr marL="601200" lvl="1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endParaRPr lang="en-US" altLang="ko-KR" sz="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4. Cloud Native</a:t>
            </a:r>
          </a:p>
          <a:p>
            <a:pPr marL="601200" lvl="1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Cloud Native Design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  <a:p>
            <a:pPr marL="601200" lvl="1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Microservices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  <a:p>
            <a:pPr marL="601200" lvl="1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Spring Cloud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  <a:p>
            <a:pPr marL="601200" lvl="1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App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전환 시 고려사항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5. POC 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진행 사항</a:t>
            </a:r>
            <a:endParaRPr lang="en-US" altLang="ko-KR" sz="2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7959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1951625" cy="332399"/>
            <a:chOff x="802399" y="1030552"/>
            <a:chExt cx="1951625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1951625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24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클라우드란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8360622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클라우드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컴퓨팅은 사용자가 필요할 때마다 인터넷을 통해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HW, SW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등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IT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자원을 이용하는 기술</a:t>
            </a: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Ⅰ.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r>
              <a:rPr kumimoji="0" lang="ko-KR" altLang="en-US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클라우드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컴퓨팅의 개념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308745" y="1520403"/>
            <a:ext cx="9285197" cy="4860925"/>
            <a:chOff x="268406" y="1748118"/>
            <a:chExt cx="8641278" cy="4545106"/>
          </a:xfrm>
        </p:grpSpPr>
        <p:sp>
          <p:nvSpPr>
            <p:cNvPr id="94" name="AutoShape 2"/>
            <p:cNvSpPr>
              <a:spLocks noChangeArrowheads="1"/>
            </p:cNvSpPr>
            <p:nvPr/>
          </p:nvSpPr>
          <p:spPr bwMode="gray">
            <a:xfrm>
              <a:off x="1363224" y="2345240"/>
              <a:ext cx="3431920" cy="1871039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6350" algn="ctr">
              <a:solidFill>
                <a:sysClr val="window" lastClr="FFFFFF">
                  <a:lumMod val="85000"/>
                </a:sysClr>
              </a:solidFill>
              <a:round/>
              <a:headEnd/>
              <a:tailEnd/>
            </a:ln>
            <a:effectLst>
              <a:outerShdw blurRad="50800" dist="25400" dir="4020000" algn="tl" rotWithShape="0">
                <a:prstClr val="black">
                  <a:alpha val="28000"/>
                </a:prstClr>
              </a:outerShdw>
            </a:effectLst>
          </p:spPr>
          <p:txBody>
            <a:bodyPr wrap="none" lIns="72000" tIns="72000" rIns="72000" bIns="72000" anchor="ctr"/>
            <a:lstStyle/>
            <a:p>
              <a:pPr algn="ctr" defTabSz="801688" eaLnBrk="0" latinLnBrk="0" hangingPunct="0">
                <a:defRPr/>
              </a:pPr>
              <a:endParaRPr lang="ko-KR" altLang="ko-KR" kern="0" spc="-50" dirty="0">
                <a:solidFill>
                  <a:prstClr val="black"/>
                </a:solidFill>
                <a:latin typeface="맑은 고딕"/>
                <a:ea typeface="맑은 고딕"/>
                <a:cs typeface="Arial" pitchFamily="34" charset="0"/>
              </a:endParaRPr>
            </a:p>
          </p:txBody>
        </p:sp>
        <p:sp>
          <p:nvSpPr>
            <p:cNvPr id="95" name="AutoShape 2"/>
            <p:cNvSpPr>
              <a:spLocks noChangeArrowheads="1"/>
            </p:cNvSpPr>
            <p:nvPr/>
          </p:nvSpPr>
          <p:spPr bwMode="gray">
            <a:xfrm>
              <a:off x="1363224" y="4422185"/>
              <a:ext cx="3431920" cy="1871039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6350" algn="ctr">
              <a:solidFill>
                <a:sysClr val="window" lastClr="FFFFFF">
                  <a:lumMod val="85000"/>
                </a:sysClr>
              </a:solidFill>
              <a:round/>
              <a:headEnd/>
              <a:tailEnd/>
            </a:ln>
            <a:effectLst>
              <a:outerShdw blurRad="50800" dist="25400" dir="4020000" algn="tl" rotWithShape="0">
                <a:prstClr val="black">
                  <a:alpha val="28000"/>
                </a:prstClr>
              </a:outerShdw>
            </a:effectLst>
          </p:spPr>
          <p:txBody>
            <a:bodyPr wrap="none" lIns="72000" tIns="72000" rIns="72000" bIns="72000" anchor="ctr"/>
            <a:lstStyle/>
            <a:p>
              <a:pPr algn="ctr" defTabSz="801688" eaLnBrk="0" latinLnBrk="0" hangingPunct="0">
                <a:defRPr/>
              </a:pPr>
              <a:endParaRPr lang="ko-KR" altLang="ko-KR" kern="0" spc="-50" dirty="0">
                <a:solidFill>
                  <a:prstClr val="black"/>
                </a:solidFill>
                <a:latin typeface="맑은 고딕"/>
                <a:ea typeface="맑은 고딕"/>
                <a:cs typeface="Arial" pitchFamily="34" charset="0"/>
              </a:endParaRPr>
            </a:p>
          </p:txBody>
        </p:sp>
        <p:sp>
          <p:nvSpPr>
            <p:cNvPr id="96" name="AutoShape 2"/>
            <p:cNvSpPr>
              <a:spLocks noChangeArrowheads="1"/>
            </p:cNvSpPr>
            <p:nvPr/>
          </p:nvSpPr>
          <p:spPr bwMode="gray">
            <a:xfrm>
              <a:off x="5430095" y="2345240"/>
              <a:ext cx="3479589" cy="1871039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6350" algn="ctr">
              <a:solidFill>
                <a:sysClr val="window" lastClr="FFFFFF">
                  <a:lumMod val="85000"/>
                </a:sysClr>
              </a:solidFill>
              <a:round/>
              <a:headEnd/>
              <a:tailEnd/>
            </a:ln>
            <a:effectLst>
              <a:outerShdw blurRad="50800" dist="25400" dir="4020000" algn="tl" rotWithShape="0">
                <a:prstClr val="black">
                  <a:alpha val="28000"/>
                </a:prstClr>
              </a:outerShdw>
            </a:effectLst>
          </p:spPr>
          <p:txBody>
            <a:bodyPr wrap="none" lIns="72000" tIns="72000" rIns="72000" bIns="72000" anchor="ctr"/>
            <a:lstStyle/>
            <a:p>
              <a:pPr algn="ctr" defTabSz="801688" eaLnBrk="0" latinLnBrk="0" hangingPunct="0">
                <a:defRPr/>
              </a:pPr>
              <a:endParaRPr lang="ko-KR" altLang="ko-KR" kern="0" spc="-50" dirty="0">
                <a:solidFill>
                  <a:prstClr val="black"/>
                </a:solidFill>
                <a:latin typeface="맑은 고딕"/>
                <a:ea typeface="맑은 고딕"/>
                <a:cs typeface="Arial" pitchFamily="34" charset="0"/>
              </a:endParaRPr>
            </a:p>
          </p:txBody>
        </p:sp>
        <p:sp>
          <p:nvSpPr>
            <p:cNvPr id="97" name="AutoShape 2"/>
            <p:cNvSpPr>
              <a:spLocks noChangeArrowheads="1"/>
            </p:cNvSpPr>
            <p:nvPr/>
          </p:nvSpPr>
          <p:spPr bwMode="gray">
            <a:xfrm>
              <a:off x="5430095" y="4422185"/>
              <a:ext cx="3479589" cy="1871039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6350" algn="ctr">
              <a:solidFill>
                <a:sysClr val="window" lastClr="FFFFFF">
                  <a:lumMod val="85000"/>
                </a:sysClr>
              </a:solidFill>
              <a:round/>
              <a:headEnd/>
              <a:tailEnd/>
            </a:ln>
            <a:effectLst>
              <a:outerShdw blurRad="50800" dist="25400" dir="4020000" algn="tl" rotWithShape="0">
                <a:prstClr val="black">
                  <a:alpha val="28000"/>
                </a:prstClr>
              </a:outerShdw>
            </a:effectLst>
          </p:spPr>
          <p:txBody>
            <a:bodyPr wrap="none" lIns="72000" tIns="72000" rIns="72000" bIns="72000" anchor="ctr"/>
            <a:lstStyle/>
            <a:p>
              <a:pPr algn="ctr" defTabSz="801688" eaLnBrk="0" latinLnBrk="0" hangingPunct="0">
                <a:defRPr/>
              </a:pPr>
              <a:endParaRPr lang="ko-KR" altLang="ko-KR" kern="0" spc="-50" dirty="0">
                <a:solidFill>
                  <a:prstClr val="black"/>
                </a:solidFill>
                <a:latin typeface="맑은 고딕"/>
                <a:ea typeface="맑은 고딕"/>
                <a:cs typeface="Arial" pitchFamily="34" charset="0"/>
              </a:endParaRPr>
            </a:p>
          </p:txBody>
        </p:sp>
        <p:sp>
          <p:nvSpPr>
            <p:cNvPr id="98" name="오른쪽 화살표 97"/>
            <p:cNvSpPr/>
            <p:nvPr/>
          </p:nvSpPr>
          <p:spPr>
            <a:xfrm>
              <a:off x="4918719" y="3111482"/>
              <a:ext cx="416825" cy="380300"/>
            </a:xfrm>
            <a:prstGeom prst="rightArrow">
              <a:avLst/>
            </a:prstGeom>
            <a:gradFill rotWithShape="1">
              <a:gsLst>
                <a:gs pos="0">
                  <a:srgbClr val="B2B2B2"/>
                </a:gs>
                <a:gs pos="47000">
                  <a:sysClr val="windowText" lastClr="000000">
                    <a:lumMod val="65000"/>
                    <a:lumOff val="35000"/>
                  </a:sysClr>
                </a:gs>
                <a:gs pos="100000">
                  <a:sysClr val="windowText" lastClr="000000">
                    <a:lumMod val="85000"/>
                    <a:lumOff val="15000"/>
                  </a:sysClr>
                </a:gs>
              </a:gsLst>
              <a:lin ang="2700000" scaled="1"/>
            </a:gradFill>
            <a:ln w="12700" algn="ctr">
              <a:solidFill>
                <a:sysClr val="windowText" lastClr="000000">
                  <a:lumMod val="75000"/>
                  <a:lumOff val="25000"/>
                </a:sysClr>
              </a:solidFill>
              <a:round/>
              <a:headEnd/>
              <a:tailEnd/>
            </a:ln>
            <a:effectLst>
              <a:outerShdw blurRad="50800" dist="25400" dir="4200000" algn="tl" rotWithShape="0">
                <a:prstClr val="black">
                  <a:alpha val="28000"/>
                </a:prstClr>
              </a:outerShdw>
            </a:effectLst>
          </p:spPr>
          <p:txBody>
            <a:bodyPr wrap="none" lIns="72000" tIns="72000" rIns="72000" bIns="72000" anchor="ctr">
              <a:noAutofit/>
            </a:bodyPr>
            <a:lstStyle/>
            <a:p>
              <a:pPr algn="ctr" defTabSz="801688" eaLnBrk="0" latinLnBrk="0" hangingPunct="0">
                <a:lnSpc>
                  <a:spcPct val="130000"/>
                </a:lnSpc>
                <a:defRPr/>
              </a:pPr>
              <a:endParaRPr lang="ko-KR" altLang="en-US" b="1" kern="0" spc="-50" dirty="0" smtClean="0">
                <a:solidFill>
                  <a:sysClr val="window" lastClr="FFFFFF"/>
                </a:solidFill>
                <a:latin typeface="Calibri" panose="020F0502020204030204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99" name="오른쪽 화살표 98"/>
            <p:cNvSpPr/>
            <p:nvPr/>
          </p:nvSpPr>
          <p:spPr>
            <a:xfrm>
              <a:off x="4918719" y="5167554"/>
              <a:ext cx="416825" cy="380300"/>
            </a:xfrm>
            <a:prstGeom prst="rightArrow">
              <a:avLst/>
            </a:prstGeom>
            <a:gradFill rotWithShape="1">
              <a:gsLst>
                <a:gs pos="0">
                  <a:srgbClr val="B2B2B2"/>
                </a:gs>
                <a:gs pos="47000">
                  <a:sysClr val="windowText" lastClr="000000">
                    <a:lumMod val="65000"/>
                    <a:lumOff val="35000"/>
                  </a:sysClr>
                </a:gs>
                <a:gs pos="100000">
                  <a:sysClr val="windowText" lastClr="000000">
                    <a:lumMod val="85000"/>
                    <a:lumOff val="15000"/>
                  </a:sysClr>
                </a:gs>
              </a:gsLst>
              <a:lin ang="2700000" scaled="1"/>
            </a:gradFill>
            <a:ln w="12700" algn="ctr">
              <a:solidFill>
                <a:sysClr val="windowText" lastClr="000000">
                  <a:lumMod val="75000"/>
                  <a:lumOff val="25000"/>
                </a:sysClr>
              </a:solidFill>
              <a:round/>
              <a:headEnd/>
              <a:tailEnd/>
            </a:ln>
            <a:effectLst>
              <a:outerShdw blurRad="50800" dist="25400" dir="4200000" algn="tl" rotWithShape="0">
                <a:prstClr val="black">
                  <a:alpha val="28000"/>
                </a:prstClr>
              </a:outerShdw>
            </a:effectLst>
          </p:spPr>
          <p:txBody>
            <a:bodyPr wrap="none" lIns="72000" tIns="72000" rIns="72000" bIns="72000" anchor="ctr">
              <a:noAutofit/>
            </a:bodyPr>
            <a:lstStyle/>
            <a:p>
              <a:pPr algn="ctr" defTabSz="801688" eaLnBrk="0" latinLnBrk="0" hangingPunct="0">
                <a:lnSpc>
                  <a:spcPct val="130000"/>
                </a:lnSpc>
                <a:defRPr/>
              </a:pPr>
              <a:endParaRPr lang="ko-KR" altLang="en-US" b="1" kern="0" spc="-50" dirty="0" smtClean="0">
                <a:solidFill>
                  <a:sysClr val="window" lastClr="FFFFFF"/>
                </a:solidFill>
                <a:latin typeface="Calibri" panose="020F0502020204030204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00" name="모서리가 둥근 직사각형 99"/>
            <p:cNvSpPr/>
            <p:nvPr/>
          </p:nvSpPr>
          <p:spPr bwMode="gray">
            <a:xfrm>
              <a:off x="268406" y="2345240"/>
              <a:ext cx="922633" cy="1871039"/>
            </a:xfrm>
            <a:prstGeom prst="roundRect">
              <a:avLst/>
            </a:prstGeom>
            <a:solidFill>
              <a:srgbClr val="1F497D">
                <a:lumMod val="20000"/>
                <a:lumOff val="80000"/>
              </a:srgbClr>
            </a:solidFill>
            <a:ln w="6350" algn="ctr">
              <a:solidFill>
                <a:srgbClr val="4BACC6">
                  <a:lumMod val="60000"/>
                  <a:lumOff val="40000"/>
                </a:srgbClr>
              </a:solidFill>
              <a:round/>
              <a:headEnd/>
              <a:tailEnd/>
            </a:ln>
            <a:effectLst/>
          </p:spPr>
          <p:txBody>
            <a:bodyPr vert="horz" wrap="none" lIns="72000" tIns="72000" rIns="72000" bIns="90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01688" latinLnBrk="0">
                <a:defRPr/>
              </a:pPr>
              <a:r>
                <a:rPr lang="ko-KR" altLang="en-US" sz="1400" b="1" kern="0" spc="-5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상수도</a:t>
              </a:r>
            </a:p>
          </p:txBody>
        </p:sp>
        <p:sp>
          <p:nvSpPr>
            <p:cNvPr id="101" name="모서리가 둥근 직사각형 100"/>
            <p:cNvSpPr/>
            <p:nvPr/>
          </p:nvSpPr>
          <p:spPr bwMode="gray">
            <a:xfrm>
              <a:off x="268406" y="4422185"/>
              <a:ext cx="922633" cy="1871039"/>
            </a:xfrm>
            <a:prstGeom prst="roundRect">
              <a:avLst/>
            </a:prstGeom>
            <a:gradFill>
              <a:gsLst>
                <a:gs pos="0">
                  <a:srgbClr val="4DABF5"/>
                </a:gs>
                <a:gs pos="47000">
                  <a:srgbClr val="0173D4"/>
                </a:gs>
                <a:gs pos="100000">
                  <a:srgbClr val="0048AC"/>
                </a:gs>
              </a:gsLst>
              <a:lin ang="2700000" scaled="1"/>
            </a:gradFill>
            <a:ln w="6350" algn="ctr">
              <a:solidFill>
                <a:srgbClr val="0173D4"/>
              </a:solidFill>
              <a:round/>
              <a:headEnd/>
              <a:tailEnd/>
            </a:ln>
            <a:effectLst/>
          </p:spPr>
          <p:txBody>
            <a:bodyPr vert="horz" wrap="none" lIns="72000" tIns="72000" rIns="72000" bIns="90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01688" latinLnBrk="0">
                <a:defRPr/>
              </a:pPr>
              <a:r>
                <a:rPr lang="ko-KR" altLang="en-US" sz="1400" b="1" kern="0" spc="-50" dirty="0" err="1" smtClean="0">
                  <a:solidFill>
                    <a:prstClr val="white">
                      <a:lumMod val="95000"/>
                    </a:prst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클라우드</a:t>
              </a:r>
              <a:endParaRPr lang="en-US" altLang="ko-KR" sz="1400" b="1" kern="0" spc="-50" dirty="0" smtClean="0">
                <a:solidFill>
                  <a:prstClr val="white">
                    <a:lumMod val="9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02" name="직사각형 101"/>
            <p:cNvSpPr/>
            <p:nvPr/>
          </p:nvSpPr>
          <p:spPr bwMode="auto">
            <a:xfrm>
              <a:off x="1363224" y="1748118"/>
              <a:ext cx="3429266" cy="377164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6350" algn="ctr">
              <a:solidFill>
                <a:sysClr val="window" lastClr="FFFFFF">
                  <a:lumMod val="75000"/>
                </a:sysClr>
              </a:solidFill>
              <a:round/>
              <a:headEnd/>
              <a:tailEnd/>
            </a:ln>
            <a:effectLst>
              <a:outerShdw blurRad="50800" dist="25400" dir="4020000" algn="tl" rotWithShape="0">
                <a:prstClr val="black">
                  <a:alpha val="28000"/>
                </a:prstClr>
              </a:outerShdw>
            </a:effectLst>
          </p:spPr>
          <p:txBody>
            <a:bodyPr wrap="none" lIns="72000" tIns="72000" rIns="72000" bIns="72000" anchor="ctr"/>
            <a:lstStyle/>
            <a:p>
              <a:pPr marL="0" lvl="1" algn="ctr" latinLnBrk="0">
                <a:defRPr/>
              </a:pPr>
              <a:r>
                <a:rPr lang="ko-KR" altLang="en-US" sz="1400" b="1" kern="0" dirty="0" smtClean="0">
                  <a:solidFill>
                    <a:prstClr val="black"/>
                  </a:solidFill>
                  <a:latin typeface="Calibri" panose="020F0502020204030204"/>
                  <a:ea typeface="맑은 고딕" pitchFamily="50" charset="-127"/>
                </a:rPr>
                <a:t>과거</a:t>
              </a:r>
            </a:p>
          </p:txBody>
        </p:sp>
        <p:sp>
          <p:nvSpPr>
            <p:cNvPr id="103" name="직사각형 102"/>
            <p:cNvSpPr/>
            <p:nvPr/>
          </p:nvSpPr>
          <p:spPr bwMode="auto">
            <a:xfrm>
              <a:off x="5430094" y="1748118"/>
              <a:ext cx="3479589" cy="377164"/>
            </a:xfrm>
            <a:prstGeom prst="rect">
              <a:avLst/>
            </a:prstGeom>
            <a:gradFill flip="none" rotWithShape="1">
              <a:gsLst>
                <a:gs pos="0">
                  <a:srgbClr val="70AD47">
                    <a:lumMod val="89000"/>
                  </a:srgbClr>
                </a:gs>
                <a:gs pos="23000">
                  <a:srgbClr val="70AD47">
                    <a:lumMod val="89000"/>
                  </a:srgbClr>
                </a:gs>
                <a:gs pos="69000">
                  <a:srgbClr val="70AD47">
                    <a:lumMod val="75000"/>
                  </a:srgbClr>
                </a:gs>
                <a:gs pos="97000">
                  <a:srgbClr val="70AD47">
                    <a:lumMod val="7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9525" cap="flat" cmpd="sng" algn="ctr">
              <a:noFill/>
              <a:prstDash val="solid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72000" tIns="72000" rIns="72000" bIns="90000" numCol="1" rtlCol="0" anchor="ctr" anchorCtr="0" compatLnSpc="1">
              <a:prstTxWarp prst="textNoShape">
                <a:avLst/>
              </a:prstTxWarp>
            </a:bodyPr>
            <a:lstStyle/>
            <a:p>
              <a:pPr marL="0" lvl="1" algn="ctr" latinLnBrk="0">
                <a:defRPr/>
              </a:pPr>
              <a:r>
                <a:rPr lang="ko-KR" altLang="en-US" sz="1400" b="1" kern="0" dirty="0" smtClean="0">
                  <a:solidFill>
                    <a:prstClr val="white"/>
                  </a:solidFill>
                  <a:latin typeface="Calibri" panose="020F0502020204030204"/>
                  <a:ea typeface="맑은 고딕" pitchFamily="50" charset="-127"/>
                </a:rPr>
                <a:t>현재</a:t>
              </a:r>
            </a:p>
          </p:txBody>
        </p:sp>
        <p:pic>
          <p:nvPicPr>
            <p:cNvPr id="104" name="그림 103"/>
            <p:cNvPicPr>
              <a:picLocks noChangeAspect="1"/>
            </p:cNvPicPr>
            <p:nvPr/>
          </p:nvPicPr>
          <p:blipFill>
            <a:blip r:embed="rId2">
              <a:grayscl/>
            </a:blip>
            <a:stretch>
              <a:fillRect/>
            </a:stretch>
          </p:blipFill>
          <p:spPr>
            <a:xfrm>
              <a:off x="1620804" y="2477236"/>
              <a:ext cx="840303" cy="771301"/>
            </a:xfrm>
            <a:prstGeom prst="rect">
              <a:avLst/>
            </a:prstGeom>
          </p:spPr>
        </p:pic>
        <p:pic>
          <p:nvPicPr>
            <p:cNvPr id="105" name="그림 104"/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1539685" y="3420007"/>
              <a:ext cx="949325" cy="744296"/>
            </a:xfrm>
            <a:prstGeom prst="rect">
              <a:avLst/>
            </a:prstGeom>
          </p:spPr>
        </p:pic>
        <p:pic>
          <p:nvPicPr>
            <p:cNvPr id="106" name="그림 105"/>
            <p:cNvPicPr>
              <a:picLocks noChangeAspect="1"/>
            </p:cNvPicPr>
            <p:nvPr/>
          </p:nvPicPr>
          <p:blipFill>
            <a:blip r:embed="rId4">
              <a:grayscl/>
            </a:blip>
            <a:stretch>
              <a:fillRect/>
            </a:stretch>
          </p:blipFill>
          <p:spPr>
            <a:xfrm>
              <a:off x="3183303" y="2525149"/>
              <a:ext cx="859163" cy="695215"/>
            </a:xfrm>
            <a:prstGeom prst="rect">
              <a:avLst/>
            </a:prstGeom>
          </p:spPr>
        </p:pic>
        <p:grpSp>
          <p:nvGrpSpPr>
            <p:cNvPr id="107" name="그룹 106"/>
            <p:cNvGrpSpPr/>
            <p:nvPr/>
          </p:nvGrpSpPr>
          <p:grpSpPr>
            <a:xfrm>
              <a:off x="2428538" y="2693344"/>
              <a:ext cx="2000667" cy="1391847"/>
              <a:chOff x="2627345" y="1957284"/>
              <a:chExt cx="2160604" cy="1637586"/>
            </a:xfrm>
          </p:grpSpPr>
          <p:grpSp>
            <p:nvGrpSpPr>
              <p:cNvPr id="142" name="그룹 141"/>
              <p:cNvGrpSpPr/>
              <p:nvPr/>
            </p:nvGrpSpPr>
            <p:grpSpPr>
              <a:xfrm>
                <a:off x="2627345" y="1957284"/>
                <a:ext cx="2160604" cy="544449"/>
                <a:chOff x="2627345" y="1863155"/>
                <a:chExt cx="2160604" cy="544449"/>
              </a:xfrm>
            </p:grpSpPr>
            <p:pic>
              <p:nvPicPr>
                <p:cNvPr id="146" name="그림 145"/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srgbClr val="5B9BD5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627345" y="1863155"/>
                  <a:ext cx="490756" cy="544449"/>
                </a:xfrm>
                <a:prstGeom prst="rect">
                  <a:avLst/>
                </a:prstGeom>
              </p:spPr>
            </p:pic>
            <p:pic>
              <p:nvPicPr>
                <p:cNvPr id="147" name="그림 146"/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srgbClr val="5B9BD5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4297193" y="1863155"/>
                  <a:ext cx="490756" cy="544449"/>
                </a:xfrm>
                <a:prstGeom prst="rect">
                  <a:avLst/>
                </a:prstGeom>
              </p:spPr>
            </p:pic>
          </p:grpSp>
          <p:grpSp>
            <p:nvGrpSpPr>
              <p:cNvPr id="143" name="그룹 142"/>
              <p:cNvGrpSpPr/>
              <p:nvPr/>
            </p:nvGrpSpPr>
            <p:grpSpPr>
              <a:xfrm>
                <a:off x="2627345" y="3050421"/>
                <a:ext cx="2160604" cy="544449"/>
                <a:chOff x="2627345" y="1863155"/>
                <a:chExt cx="2160604" cy="544449"/>
              </a:xfrm>
            </p:grpSpPr>
            <p:pic>
              <p:nvPicPr>
                <p:cNvPr id="144" name="그림 143"/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srgbClr val="5B9BD5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627345" y="1863155"/>
                  <a:ext cx="490756" cy="544449"/>
                </a:xfrm>
                <a:prstGeom prst="rect">
                  <a:avLst/>
                </a:prstGeom>
              </p:spPr>
            </p:pic>
            <p:pic>
              <p:nvPicPr>
                <p:cNvPr id="145" name="그림 144"/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srgbClr val="5B9BD5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4297193" y="1863155"/>
                  <a:ext cx="490756" cy="544449"/>
                </a:xfrm>
                <a:prstGeom prst="rect">
                  <a:avLst/>
                </a:prstGeom>
              </p:spPr>
            </p:pic>
          </p:grpSp>
        </p:grpSp>
        <p:pic>
          <p:nvPicPr>
            <p:cNvPr id="108" name="그림 107"/>
            <p:cNvPicPr>
              <a:picLocks noChangeAspect="1"/>
            </p:cNvPicPr>
            <p:nvPr/>
          </p:nvPicPr>
          <p:blipFill>
            <a:blip r:embed="rId6">
              <a:grayscl/>
            </a:blip>
            <a:stretch>
              <a:fillRect/>
            </a:stretch>
          </p:blipFill>
          <p:spPr>
            <a:xfrm>
              <a:off x="3265117" y="3420006"/>
              <a:ext cx="724694" cy="665185"/>
            </a:xfrm>
            <a:prstGeom prst="rect">
              <a:avLst/>
            </a:prstGeom>
          </p:spPr>
        </p:pic>
        <p:grpSp>
          <p:nvGrpSpPr>
            <p:cNvPr id="109" name="그룹 108"/>
            <p:cNvGrpSpPr/>
            <p:nvPr/>
          </p:nvGrpSpPr>
          <p:grpSpPr>
            <a:xfrm>
              <a:off x="5636278" y="2763825"/>
              <a:ext cx="3071223" cy="1420386"/>
              <a:chOff x="6091518" y="1837836"/>
              <a:chExt cx="3316742" cy="1819748"/>
            </a:xfrm>
          </p:grpSpPr>
          <p:pic>
            <p:nvPicPr>
              <p:cNvPr id="135" name="그림 13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91518" y="1837836"/>
                <a:ext cx="3079376" cy="1819748"/>
              </a:xfrm>
              <a:prstGeom prst="rect">
                <a:avLst/>
              </a:prstGeom>
            </p:spPr>
          </p:pic>
          <p:pic>
            <p:nvPicPr>
              <p:cNvPr id="136" name="그림 135"/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521964" y="1885681"/>
                <a:ext cx="236171" cy="281850"/>
              </a:xfrm>
              <a:prstGeom prst="rect">
                <a:avLst/>
              </a:prstGeom>
            </p:spPr>
          </p:pic>
          <p:pic>
            <p:nvPicPr>
              <p:cNvPr id="137" name="그림 136"/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681738" y="2204654"/>
                <a:ext cx="236171" cy="281850"/>
              </a:xfrm>
              <a:prstGeom prst="rect">
                <a:avLst/>
              </a:prstGeom>
            </p:spPr>
          </p:pic>
          <p:pic>
            <p:nvPicPr>
              <p:cNvPr id="138" name="그림 137"/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841512" y="2544133"/>
                <a:ext cx="236171" cy="281850"/>
              </a:xfrm>
              <a:prstGeom prst="rect">
                <a:avLst/>
              </a:prstGeom>
            </p:spPr>
          </p:pic>
          <p:pic>
            <p:nvPicPr>
              <p:cNvPr id="139" name="그림 138"/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991406" y="2906418"/>
                <a:ext cx="236171" cy="281850"/>
              </a:xfrm>
              <a:prstGeom prst="rect">
                <a:avLst/>
              </a:prstGeom>
            </p:spPr>
          </p:pic>
          <p:pic>
            <p:nvPicPr>
              <p:cNvPr id="140" name="그림 139"/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9172089" y="3306308"/>
                <a:ext cx="236171" cy="281850"/>
              </a:xfrm>
              <a:prstGeom prst="rect">
                <a:avLst/>
              </a:prstGeom>
            </p:spPr>
          </p:pic>
          <p:sp>
            <p:nvSpPr>
              <p:cNvPr id="141" name="Text Box 69"/>
              <p:cNvSpPr txBox="1">
                <a:spLocks noChangeArrowheads="1"/>
              </p:cNvSpPr>
              <p:nvPr/>
            </p:nvSpPr>
            <p:spPr bwMode="auto">
              <a:xfrm>
                <a:off x="6851236" y="2702972"/>
                <a:ext cx="804842" cy="27998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44000" tIns="0" rIns="144000" bIns="36000" anchor="ctr">
                <a:noAutofit/>
              </a:bodyPr>
              <a:lstStyle/>
              <a:p>
                <a:pPr algn="ctr" defTabSz="801688" eaLnBrk="0" latinLnBrk="0" hangingPunct="0">
                  <a:defRPr/>
                </a:pPr>
                <a:r>
                  <a:rPr lang="ko-KR" altLang="en-US" sz="1200" b="1" kern="0" spc="-50" dirty="0" smtClean="0">
                    <a:solidFill>
                      <a:prstClr val="black"/>
                    </a:solidFill>
                    <a:latin typeface="Calibri" panose="020F0502020204030204"/>
                    <a:ea typeface="맑은 고딕" pitchFamily="50" charset="-127"/>
                    <a:sym typeface="Wingdings"/>
                  </a:rPr>
                  <a:t>수도관</a:t>
                </a:r>
                <a:endParaRPr lang="ko-KR" altLang="en-US" sz="1200" b="1" kern="0" spc="-50" dirty="0">
                  <a:solidFill>
                    <a:prstClr val="black"/>
                  </a:solidFill>
                  <a:latin typeface="Calibri" panose="020F0502020204030204"/>
                  <a:ea typeface="맑은 고딕" pitchFamily="50" charset="-127"/>
                  <a:sym typeface="Wingdings"/>
                </a:endParaRPr>
              </a:p>
            </p:txBody>
          </p:sp>
        </p:grpSp>
        <p:grpSp>
          <p:nvGrpSpPr>
            <p:cNvPr id="110" name="그룹 109"/>
            <p:cNvGrpSpPr/>
            <p:nvPr/>
          </p:nvGrpSpPr>
          <p:grpSpPr>
            <a:xfrm>
              <a:off x="2273516" y="2464381"/>
              <a:ext cx="2320229" cy="237968"/>
              <a:chOff x="2459931" y="1661002"/>
              <a:chExt cx="2505712" cy="279982"/>
            </a:xfrm>
          </p:grpSpPr>
          <p:sp>
            <p:nvSpPr>
              <p:cNvPr id="133" name="Text Box 69"/>
              <p:cNvSpPr txBox="1">
                <a:spLocks noChangeArrowheads="1"/>
              </p:cNvSpPr>
              <p:nvPr/>
            </p:nvSpPr>
            <p:spPr bwMode="auto">
              <a:xfrm>
                <a:off x="2459931" y="1661002"/>
                <a:ext cx="804842" cy="27998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44000" tIns="0" rIns="144000" bIns="36000" anchor="ctr">
                <a:noAutofit/>
              </a:bodyPr>
              <a:lstStyle/>
              <a:p>
                <a:pPr algn="ctr" defTabSz="801688" eaLnBrk="0" latinLnBrk="0" hangingPunct="0">
                  <a:defRPr/>
                </a:pPr>
                <a:r>
                  <a:rPr lang="ko-KR" altLang="en-US" sz="1200" b="1" kern="0" spc="-50" dirty="0" smtClean="0">
                    <a:solidFill>
                      <a:prstClr val="black"/>
                    </a:solidFill>
                    <a:latin typeface="Calibri" panose="020F0502020204030204"/>
                    <a:ea typeface="맑은 고딕" pitchFamily="50" charset="-127"/>
                    <a:sym typeface="Wingdings"/>
                  </a:rPr>
                  <a:t>우물</a:t>
                </a:r>
                <a:endParaRPr lang="ko-KR" altLang="en-US" sz="1200" b="1" kern="0" spc="-50" dirty="0">
                  <a:solidFill>
                    <a:prstClr val="black"/>
                  </a:solidFill>
                  <a:latin typeface="Calibri" panose="020F0502020204030204"/>
                  <a:ea typeface="맑은 고딕" pitchFamily="50" charset="-127"/>
                  <a:sym typeface="Wingdings"/>
                </a:endParaRPr>
              </a:p>
            </p:txBody>
          </p:sp>
          <p:sp>
            <p:nvSpPr>
              <p:cNvPr id="134" name="Text Box 69"/>
              <p:cNvSpPr txBox="1">
                <a:spLocks noChangeArrowheads="1"/>
              </p:cNvSpPr>
              <p:nvPr/>
            </p:nvSpPr>
            <p:spPr bwMode="auto">
              <a:xfrm>
                <a:off x="4160801" y="1661002"/>
                <a:ext cx="804842" cy="27998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44000" tIns="0" rIns="144000" bIns="36000" anchor="ctr">
                <a:noAutofit/>
              </a:bodyPr>
              <a:lstStyle/>
              <a:p>
                <a:pPr algn="ctr" defTabSz="801688" eaLnBrk="0" latinLnBrk="0" hangingPunct="0">
                  <a:defRPr/>
                </a:pPr>
                <a:r>
                  <a:rPr lang="ko-KR" altLang="en-US" sz="1200" b="1" kern="0" spc="-50" smtClean="0">
                    <a:solidFill>
                      <a:prstClr val="black"/>
                    </a:solidFill>
                    <a:latin typeface="Calibri" panose="020F0502020204030204"/>
                    <a:ea typeface="맑은 고딕" pitchFamily="50" charset="-127"/>
                    <a:sym typeface="Wingdings"/>
                  </a:rPr>
                  <a:t>우물</a:t>
                </a:r>
                <a:endParaRPr lang="ko-KR" altLang="en-US" sz="1200" b="1" kern="0" spc="-50" dirty="0">
                  <a:solidFill>
                    <a:prstClr val="black"/>
                  </a:solidFill>
                  <a:latin typeface="Calibri" panose="020F0502020204030204"/>
                  <a:ea typeface="맑은 고딕" pitchFamily="50" charset="-127"/>
                  <a:sym typeface="Wingdings"/>
                </a:endParaRPr>
              </a:p>
            </p:txBody>
          </p:sp>
        </p:grpSp>
        <p:grpSp>
          <p:nvGrpSpPr>
            <p:cNvPr id="111" name="그룹 110"/>
            <p:cNvGrpSpPr/>
            <p:nvPr/>
          </p:nvGrpSpPr>
          <p:grpSpPr>
            <a:xfrm>
              <a:off x="2273516" y="3393951"/>
              <a:ext cx="2320229" cy="237968"/>
              <a:chOff x="2459931" y="1661002"/>
              <a:chExt cx="2505712" cy="279982"/>
            </a:xfrm>
          </p:grpSpPr>
          <p:sp>
            <p:nvSpPr>
              <p:cNvPr id="131" name="Text Box 69"/>
              <p:cNvSpPr txBox="1">
                <a:spLocks noChangeArrowheads="1"/>
              </p:cNvSpPr>
              <p:nvPr/>
            </p:nvSpPr>
            <p:spPr bwMode="auto">
              <a:xfrm>
                <a:off x="2459931" y="1661002"/>
                <a:ext cx="804842" cy="27998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44000" tIns="0" rIns="144000" bIns="36000" anchor="ctr">
                <a:noAutofit/>
              </a:bodyPr>
              <a:lstStyle/>
              <a:p>
                <a:pPr algn="ctr" defTabSz="801688" eaLnBrk="0" latinLnBrk="0" hangingPunct="0">
                  <a:defRPr/>
                </a:pPr>
                <a:r>
                  <a:rPr lang="ko-KR" altLang="en-US" sz="1200" b="1" kern="0" spc="-50" dirty="0" smtClean="0">
                    <a:solidFill>
                      <a:prstClr val="black"/>
                    </a:solidFill>
                    <a:latin typeface="Calibri" panose="020F0502020204030204"/>
                    <a:ea typeface="맑은 고딕" pitchFamily="50" charset="-127"/>
                    <a:sym typeface="Wingdings"/>
                  </a:rPr>
                  <a:t>우물</a:t>
                </a:r>
                <a:endParaRPr lang="ko-KR" altLang="en-US" sz="1200" b="1" kern="0" spc="-50" dirty="0">
                  <a:solidFill>
                    <a:prstClr val="black"/>
                  </a:solidFill>
                  <a:latin typeface="Calibri" panose="020F0502020204030204"/>
                  <a:ea typeface="맑은 고딕" pitchFamily="50" charset="-127"/>
                  <a:sym typeface="Wingdings"/>
                </a:endParaRPr>
              </a:p>
            </p:txBody>
          </p:sp>
          <p:sp>
            <p:nvSpPr>
              <p:cNvPr id="132" name="Text Box 69"/>
              <p:cNvSpPr txBox="1">
                <a:spLocks noChangeArrowheads="1"/>
              </p:cNvSpPr>
              <p:nvPr/>
            </p:nvSpPr>
            <p:spPr bwMode="auto">
              <a:xfrm>
                <a:off x="4160801" y="1661002"/>
                <a:ext cx="804842" cy="27998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44000" tIns="0" rIns="144000" bIns="36000" anchor="ctr">
                <a:noAutofit/>
              </a:bodyPr>
              <a:lstStyle/>
              <a:p>
                <a:pPr algn="ctr" defTabSz="801688" eaLnBrk="0" latinLnBrk="0" hangingPunct="0">
                  <a:defRPr/>
                </a:pPr>
                <a:r>
                  <a:rPr lang="ko-KR" altLang="en-US" sz="1200" b="1" kern="0" spc="-50" smtClean="0">
                    <a:solidFill>
                      <a:prstClr val="black"/>
                    </a:solidFill>
                    <a:latin typeface="Calibri" panose="020F0502020204030204"/>
                    <a:ea typeface="맑은 고딕" pitchFamily="50" charset="-127"/>
                    <a:sym typeface="Wingdings"/>
                  </a:rPr>
                  <a:t>우물</a:t>
                </a:r>
                <a:endParaRPr lang="ko-KR" altLang="en-US" sz="1200" b="1" kern="0" spc="-50" dirty="0">
                  <a:solidFill>
                    <a:prstClr val="black"/>
                  </a:solidFill>
                  <a:latin typeface="Calibri" panose="020F0502020204030204"/>
                  <a:ea typeface="맑은 고딕" pitchFamily="50" charset="-127"/>
                  <a:sym typeface="Wingdings"/>
                </a:endParaRPr>
              </a:p>
            </p:txBody>
          </p:sp>
        </p:grpSp>
        <p:pic>
          <p:nvPicPr>
            <p:cNvPr id="112" name="Picture 4" descr="http://www.cio.com/images/newsletters/cio_cloud_computing.gif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623826" y="4508576"/>
              <a:ext cx="3071222" cy="1710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3" name="그림 112"/>
            <p:cNvPicPr>
              <a:picLocks noChangeAspect="1"/>
            </p:cNvPicPr>
            <p:nvPr/>
          </p:nvPicPr>
          <p:blipFill>
            <a:blip r:embed="rId10">
              <a:grayscl/>
            </a:blip>
            <a:stretch>
              <a:fillRect/>
            </a:stretch>
          </p:blipFill>
          <p:spPr>
            <a:xfrm>
              <a:off x="1722945" y="4632239"/>
              <a:ext cx="705594" cy="647653"/>
            </a:xfrm>
            <a:prstGeom prst="rect">
              <a:avLst/>
            </a:prstGeom>
          </p:spPr>
        </p:pic>
        <p:pic>
          <p:nvPicPr>
            <p:cNvPr id="114" name="그림 113"/>
            <p:cNvPicPr>
              <a:picLocks noChangeAspect="1"/>
            </p:cNvPicPr>
            <p:nvPr/>
          </p:nvPicPr>
          <p:blipFill>
            <a:blip r:embed="rId11">
              <a:grayscl/>
            </a:blip>
            <a:stretch>
              <a:fillRect/>
            </a:stretch>
          </p:blipFill>
          <p:spPr>
            <a:xfrm>
              <a:off x="3331499" y="4640334"/>
              <a:ext cx="705594" cy="639557"/>
            </a:xfrm>
            <a:prstGeom prst="rect">
              <a:avLst/>
            </a:prstGeom>
          </p:spPr>
        </p:pic>
        <p:pic>
          <p:nvPicPr>
            <p:cNvPr id="115" name="그림 114"/>
            <p:cNvPicPr>
              <a:picLocks noChangeAspect="1"/>
            </p:cNvPicPr>
            <p:nvPr/>
          </p:nvPicPr>
          <p:blipFill>
            <a:blip r:embed="rId12">
              <a:grayscl/>
            </a:blip>
            <a:stretch>
              <a:fillRect/>
            </a:stretch>
          </p:blipFill>
          <p:spPr>
            <a:xfrm>
              <a:off x="1715678" y="5485796"/>
              <a:ext cx="712860" cy="696227"/>
            </a:xfrm>
            <a:prstGeom prst="rect">
              <a:avLst/>
            </a:prstGeom>
          </p:spPr>
        </p:pic>
        <p:pic>
          <p:nvPicPr>
            <p:cNvPr id="116" name="그림 115"/>
            <p:cNvPicPr>
              <a:picLocks noChangeAspect="1"/>
            </p:cNvPicPr>
            <p:nvPr/>
          </p:nvPicPr>
          <p:blipFill>
            <a:blip r:embed="rId13">
              <a:grayscl/>
            </a:blip>
            <a:stretch>
              <a:fillRect/>
            </a:stretch>
          </p:blipFill>
          <p:spPr>
            <a:xfrm>
              <a:off x="3331499" y="5416617"/>
              <a:ext cx="732053" cy="742548"/>
            </a:xfrm>
            <a:prstGeom prst="rect">
              <a:avLst/>
            </a:prstGeom>
          </p:spPr>
        </p:pic>
        <p:pic>
          <p:nvPicPr>
            <p:cNvPr id="117" name="그림 116"/>
            <p:cNvPicPr>
              <a:picLocks noChangeAspect="1"/>
            </p:cNvPicPr>
            <p:nvPr/>
          </p:nvPicPr>
          <p:blipFill>
            <a:blip r:embed="rId14">
              <a:clrChange>
                <a:clrFrom>
                  <a:srgbClr val="FCFFF8"/>
                </a:clrFrom>
                <a:clrTo>
                  <a:srgbClr val="FCFFF8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2435105" y="4801946"/>
              <a:ext cx="424135" cy="567275"/>
            </a:xfrm>
            <a:prstGeom prst="rect">
              <a:avLst/>
            </a:prstGeom>
          </p:spPr>
        </p:pic>
        <p:pic>
          <p:nvPicPr>
            <p:cNvPr id="118" name="그림 117"/>
            <p:cNvPicPr>
              <a:picLocks noChangeAspect="1"/>
            </p:cNvPicPr>
            <p:nvPr/>
          </p:nvPicPr>
          <p:blipFill>
            <a:blip r:embed="rId14">
              <a:clrChange>
                <a:clrFrom>
                  <a:srgbClr val="FCFFF8"/>
                </a:clrFrom>
                <a:clrTo>
                  <a:srgbClr val="FCFFF8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4018757" y="4801946"/>
              <a:ext cx="424135" cy="567275"/>
            </a:xfrm>
            <a:prstGeom prst="rect">
              <a:avLst/>
            </a:prstGeom>
          </p:spPr>
        </p:pic>
        <p:pic>
          <p:nvPicPr>
            <p:cNvPr id="119" name="그림 118"/>
            <p:cNvPicPr>
              <a:picLocks noChangeAspect="1"/>
            </p:cNvPicPr>
            <p:nvPr/>
          </p:nvPicPr>
          <p:blipFill>
            <a:blip r:embed="rId14">
              <a:clrChange>
                <a:clrFrom>
                  <a:srgbClr val="FCFFF8"/>
                </a:clrFrom>
                <a:clrTo>
                  <a:srgbClr val="FCFFF8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2453441" y="5659651"/>
              <a:ext cx="424135" cy="567275"/>
            </a:xfrm>
            <a:prstGeom prst="rect">
              <a:avLst/>
            </a:prstGeom>
          </p:spPr>
        </p:pic>
        <p:pic>
          <p:nvPicPr>
            <p:cNvPr id="120" name="그림 119"/>
            <p:cNvPicPr>
              <a:picLocks noChangeAspect="1"/>
            </p:cNvPicPr>
            <p:nvPr/>
          </p:nvPicPr>
          <p:blipFill>
            <a:blip r:embed="rId14">
              <a:clrChange>
                <a:clrFrom>
                  <a:srgbClr val="FCFFF8"/>
                </a:clrFrom>
                <a:clrTo>
                  <a:srgbClr val="FCFFF8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4037093" y="5659651"/>
              <a:ext cx="424135" cy="567275"/>
            </a:xfrm>
            <a:prstGeom prst="rect">
              <a:avLst/>
            </a:prstGeom>
          </p:spPr>
        </p:pic>
        <p:sp>
          <p:nvSpPr>
            <p:cNvPr id="121" name="Text Box 69"/>
            <p:cNvSpPr txBox="1">
              <a:spLocks noChangeArrowheads="1"/>
            </p:cNvSpPr>
            <p:nvPr/>
          </p:nvSpPr>
          <p:spPr bwMode="auto">
            <a:xfrm>
              <a:off x="2289307" y="4557151"/>
              <a:ext cx="745264" cy="23796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144000" tIns="0" rIns="144000" bIns="36000" anchor="ctr">
              <a:noAutofit/>
            </a:bodyPr>
            <a:lstStyle/>
            <a:p>
              <a:pPr algn="ctr" defTabSz="801688" eaLnBrk="0" latinLnBrk="0" hangingPunct="0">
                <a:defRPr/>
              </a:pPr>
              <a:r>
                <a:rPr lang="ko-KR" altLang="en-US" sz="1200" b="1" kern="0" spc="-50" dirty="0" smtClean="0">
                  <a:solidFill>
                    <a:prstClr val="black"/>
                  </a:solidFill>
                  <a:latin typeface="Calibri" panose="020F0502020204030204"/>
                  <a:ea typeface="맑은 고딕" pitchFamily="50" charset="-127"/>
                  <a:sym typeface="Wingdings"/>
                </a:rPr>
                <a:t>시스템</a:t>
              </a:r>
              <a:endParaRPr lang="ko-KR" altLang="en-US" sz="1200" b="1" kern="0" spc="-50" dirty="0">
                <a:solidFill>
                  <a:prstClr val="black"/>
                </a:solidFill>
                <a:latin typeface="Calibri" panose="020F0502020204030204"/>
                <a:ea typeface="맑은 고딕" pitchFamily="50" charset="-127"/>
                <a:sym typeface="Wingdings"/>
              </a:endParaRPr>
            </a:p>
          </p:txBody>
        </p:sp>
        <p:sp>
          <p:nvSpPr>
            <p:cNvPr id="122" name="Text Box 69"/>
            <p:cNvSpPr txBox="1">
              <a:spLocks noChangeArrowheads="1"/>
            </p:cNvSpPr>
            <p:nvPr/>
          </p:nvSpPr>
          <p:spPr bwMode="auto">
            <a:xfrm>
              <a:off x="3848481" y="4557151"/>
              <a:ext cx="745264" cy="23796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144000" tIns="0" rIns="144000" bIns="36000" anchor="ctr">
              <a:noAutofit/>
            </a:bodyPr>
            <a:lstStyle/>
            <a:p>
              <a:pPr algn="ctr" defTabSz="801688" eaLnBrk="0" latinLnBrk="0" hangingPunct="0">
                <a:defRPr/>
              </a:pPr>
              <a:r>
                <a:rPr lang="ko-KR" altLang="en-US" sz="1200" b="1" kern="0" spc="-50" dirty="0" smtClean="0">
                  <a:solidFill>
                    <a:prstClr val="black"/>
                  </a:solidFill>
                  <a:latin typeface="Calibri" panose="020F0502020204030204"/>
                  <a:ea typeface="맑은 고딕" pitchFamily="50" charset="-127"/>
                  <a:sym typeface="Wingdings"/>
                </a:rPr>
                <a:t>시스템</a:t>
              </a:r>
              <a:endParaRPr lang="ko-KR" altLang="en-US" sz="1200" b="1" kern="0" spc="-50" dirty="0">
                <a:solidFill>
                  <a:prstClr val="black"/>
                </a:solidFill>
                <a:latin typeface="Calibri" panose="020F0502020204030204"/>
                <a:ea typeface="맑은 고딕" pitchFamily="50" charset="-127"/>
                <a:sym typeface="Wingdings"/>
              </a:endParaRPr>
            </a:p>
          </p:txBody>
        </p:sp>
        <p:sp>
          <p:nvSpPr>
            <p:cNvPr id="123" name="Text Box 69"/>
            <p:cNvSpPr txBox="1">
              <a:spLocks noChangeArrowheads="1"/>
            </p:cNvSpPr>
            <p:nvPr/>
          </p:nvSpPr>
          <p:spPr bwMode="auto">
            <a:xfrm>
              <a:off x="2289307" y="5475290"/>
              <a:ext cx="745264" cy="23796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144000" tIns="0" rIns="144000" bIns="36000" anchor="ctr">
              <a:noAutofit/>
            </a:bodyPr>
            <a:lstStyle/>
            <a:p>
              <a:pPr algn="ctr" defTabSz="801688" eaLnBrk="0" latinLnBrk="0" hangingPunct="0">
                <a:defRPr/>
              </a:pPr>
              <a:r>
                <a:rPr lang="ko-KR" altLang="en-US" sz="1200" b="1" kern="0" spc="-50" dirty="0" smtClean="0">
                  <a:solidFill>
                    <a:prstClr val="black"/>
                  </a:solidFill>
                  <a:latin typeface="Calibri" panose="020F0502020204030204"/>
                  <a:ea typeface="맑은 고딕" pitchFamily="50" charset="-127"/>
                  <a:sym typeface="Wingdings"/>
                </a:rPr>
                <a:t>시스템</a:t>
              </a:r>
              <a:endParaRPr lang="ko-KR" altLang="en-US" sz="1200" b="1" kern="0" spc="-50" dirty="0">
                <a:solidFill>
                  <a:prstClr val="black"/>
                </a:solidFill>
                <a:latin typeface="Calibri" panose="020F0502020204030204"/>
                <a:ea typeface="맑은 고딕" pitchFamily="50" charset="-127"/>
                <a:sym typeface="Wingdings"/>
              </a:endParaRPr>
            </a:p>
          </p:txBody>
        </p:sp>
        <p:sp>
          <p:nvSpPr>
            <p:cNvPr id="124" name="Text Box 69"/>
            <p:cNvSpPr txBox="1">
              <a:spLocks noChangeArrowheads="1"/>
            </p:cNvSpPr>
            <p:nvPr/>
          </p:nvSpPr>
          <p:spPr bwMode="auto">
            <a:xfrm>
              <a:off x="3848481" y="5475290"/>
              <a:ext cx="745264" cy="23796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144000" tIns="0" rIns="144000" bIns="36000" anchor="ctr">
              <a:noAutofit/>
            </a:bodyPr>
            <a:lstStyle/>
            <a:p>
              <a:pPr algn="ctr" defTabSz="801688" eaLnBrk="0" latinLnBrk="0" hangingPunct="0">
                <a:defRPr/>
              </a:pPr>
              <a:r>
                <a:rPr lang="ko-KR" altLang="en-US" sz="1200" b="1" kern="0" spc="-50" smtClean="0">
                  <a:solidFill>
                    <a:prstClr val="black"/>
                  </a:solidFill>
                  <a:latin typeface="Calibri" panose="020F0502020204030204"/>
                  <a:ea typeface="맑은 고딕" pitchFamily="50" charset="-127"/>
                  <a:sym typeface="Wingdings"/>
                </a:rPr>
                <a:t>시스템</a:t>
              </a:r>
              <a:endParaRPr lang="ko-KR" altLang="en-US" sz="1200" b="1" kern="0" spc="-50" dirty="0">
                <a:solidFill>
                  <a:prstClr val="black"/>
                </a:solidFill>
                <a:latin typeface="Calibri" panose="020F0502020204030204"/>
                <a:ea typeface="맑은 고딕" pitchFamily="50" charset="-127"/>
                <a:sym typeface="Wingdings"/>
              </a:endParaRPr>
            </a:p>
          </p:txBody>
        </p:sp>
        <p:sp>
          <p:nvSpPr>
            <p:cNvPr id="125" name="Text Box 69"/>
            <p:cNvSpPr txBox="1">
              <a:spLocks noChangeArrowheads="1"/>
            </p:cNvSpPr>
            <p:nvPr/>
          </p:nvSpPr>
          <p:spPr bwMode="auto">
            <a:xfrm>
              <a:off x="6123981" y="4846740"/>
              <a:ext cx="745264" cy="23796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144000" tIns="0" rIns="144000" bIns="36000" anchor="ctr">
              <a:noAutofit/>
            </a:bodyPr>
            <a:lstStyle/>
            <a:p>
              <a:pPr algn="ctr" defTabSz="801688" eaLnBrk="0" latinLnBrk="0" hangingPunct="0">
                <a:defRPr/>
              </a:pPr>
              <a:r>
                <a:rPr lang="en-US" altLang="ko-KR" sz="1100" b="1" kern="0" spc="-50" dirty="0" smtClean="0">
                  <a:solidFill>
                    <a:prstClr val="white"/>
                  </a:solidFill>
                  <a:latin typeface="Calibri" panose="020F0502020204030204"/>
                  <a:ea typeface="맑은 고딕" pitchFamily="50" charset="-127"/>
                  <a:sym typeface="Wingdings"/>
                </a:rPr>
                <a:t>HW, SW, </a:t>
              </a:r>
              <a:r>
                <a:rPr lang="ko-KR" altLang="en-US" sz="1100" b="1" kern="0" spc="-50" dirty="0" smtClean="0">
                  <a:solidFill>
                    <a:prstClr val="white"/>
                  </a:solidFill>
                  <a:latin typeface="Calibri" panose="020F0502020204030204"/>
                  <a:ea typeface="맑은 고딕" pitchFamily="50" charset="-127"/>
                  <a:sym typeface="Wingdings"/>
                </a:rPr>
                <a:t>응용</a:t>
              </a:r>
              <a:endParaRPr lang="ko-KR" altLang="en-US" sz="1100" b="1" kern="0" spc="-50" dirty="0">
                <a:solidFill>
                  <a:prstClr val="white"/>
                </a:solidFill>
                <a:latin typeface="Calibri" panose="020F0502020204030204"/>
                <a:ea typeface="맑은 고딕" pitchFamily="50" charset="-127"/>
                <a:sym typeface="Wingdings"/>
              </a:endParaRPr>
            </a:p>
          </p:txBody>
        </p:sp>
        <p:sp>
          <p:nvSpPr>
            <p:cNvPr id="126" name="Text Box 69"/>
            <p:cNvSpPr txBox="1">
              <a:spLocks noChangeArrowheads="1"/>
            </p:cNvSpPr>
            <p:nvPr/>
          </p:nvSpPr>
          <p:spPr bwMode="auto">
            <a:xfrm>
              <a:off x="6111530" y="4647267"/>
              <a:ext cx="745264" cy="23796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144000" tIns="0" rIns="144000" bIns="36000" anchor="ctr">
              <a:noAutofit/>
            </a:bodyPr>
            <a:lstStyle/>
            <a:p>
              <a:pPr algn="ctr" defTabSz="801688" eaLnBrk="0" latinLnBrk="0" hangingPunct="0">
                <a:defRPr/>
              </a:pPr>
              <a:r>
                <a:rPr lang="ko-KR" altLang="en-US" sz="1200" b="1" kern="0" spc="-50" dirty="0" err="1" smtClean="0">
                  <a:solidFill>
                    <a:prstClr val="black"/>
                  </a:solidFill>
                  <a:latin typeface="Calibri" panose="020F0502020204030204"/>
                  <a:ea typeface="맑은 고딕" pitchFamily="50" charset="-127"/>
                  <a:sym typeface="Wingdings"/>
                </a:rPr>
                <a:t>클라우드</a:t>
              </a:r>
              <a:endParaRPr lang="ko-KR" altLang="en-US" sz="1200" b="1" kern="0" spc="-50" dirty="0">
                <a:solidFill>
                  <a:prstClr val="black"/>
                </a:solidFill>
                <a:latin typeface="Calibri" panose="020F0502020204030204"/>
                <a:ea typeface="맑은 고딕" pitchFamily="50" charset="-127"/>
                <a:sym typeface="Wingdings"/>
              </a:endParaRPr>
            </a:p>
          </p:txBody>
        </p:sp>
        <p:sp>
          <p:nvSpPr>
            <p:cNvPr id="127" name="Text Box 69"/>
            <p:cNvSpPr txBox="1">
              <a:spLocks noChangeArrowheads="1"/>
            </p:cNvSpPr>
            <p:nvPr/>
          </p:nvSpPr>
          <p:spPr bwMode="auto">
            <a:xfrm>
              <a:off x="6911703" y="5068276"/>
              <a:ext cx="745264" cy="23796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144000" tIns="0" rIns="144000" bIns="36000" anchor="ctr">
              <a:noAutofit/>
            </a:bodyPr>
            <a:lstStyle/>
            <a:p>
              <a:pPr algn="ctr" defTabSz="801688" eaLnBrk="0" latinLnBrk="0" hangingPunct="0">
                <a:defRPr/>
              </a:pPr>
              <a:r>
                <a:rPr lang="ko-KR" altLang="en-US" sz="1200" b="1" kern="0" spc="-50" dirty="0" smtClean="0">
                  <a:solidFill>
                    <a:prstClr val="black"/>
                  </a:solidFill>
                  <a:latin typeface="Calibri" panose="020F0502020204030204"/>
                  <a:ea typeface="맑은 고딕" pitchFamily="50" charset="-127"/>
                  <a:sym typeface="Wingdings"/>
                </a:rPr>
                <a:t>인터넷</a:t>
              </a:r>
              <a:endParaRPr lang="ko-KR" altLang="en-US" sz="1200" b="1" kern="0" spc="-50" dirty="0">
                <a:solidFill>
                  <a:prstClr val="black"/>
                </a:solidFill>
                <a:latin typeface="Calibri" panose="020F0502020204030204"/>
                <a:ea typeface="맑은 고딕" pitchFamily="50" charset="-127"/>
                <a:sym typeface="Wingdings"/>
              </a:endParaRPr>
            </a:p>
          </p:txBody>
        </p:sp>
        <p:sp>
          <p:nvSpPr>
            <p:cNvPr id="128" name="Text Box 69"/>
            <p:cNvSpPr txBox="1">
              <a:spLocks noChangeArrowheads="1"/>
            </p:cNvSpPr>
            <p:nvPr/>
          </p:nvSpPr>
          <p:spPr bwMode="auto">
            <a:xfrm>
              <a:off x="5664188" y="2652702"/>
              <a:ext cx="745264" cy="23796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144000" tIns="0" rIns="144000" bIns="36000" anchor="ctr">
              <a:noAutofit/>
            </a:bodyPr>
            <a:lstStyle/>
            <a:p>
              <a:pPr algn="ctr" defTabSz="801688" eaLnBrk="0" latinLnBrk="0" hangingPunct="0">
                <a:defRPr/>
              </a:pPr>
              <a:r>
                <a:rPr lang="ko-KR" altLang="en-US" sz="1200" b="1" kern="0" spc="-50" dirty="0" smtClean="0">
                  <a:solidFill>
                    <a:prstClr val="black"/>
                  </a:solidFill>
                  <a:latin typeface="Calibri" panose="020F0502020204030204"/>
                  <a:ea typeface="맑은 고딕" pitchFamily="50" charset="-127"/>
                  <a:sym typeface="Wingdings"/>
                </a:rPr>
                <a:t>정수</a:t>
              </a:r>
              <a:r>
                <a:rPr lang="en-US" altLang="ko-KR" sz="1200" b="1" kern="0" spc="-50" dirty="0" smtClean="0">
                  <a:solidFill>
                    <a:prstClr val="black"/>
                  </a:solidFill>
                  <a:latin typeface="Calibri" panose="020F0502020204030204"/>
                  <a:ea typeface="맑은 고딕" pitchFamily="50" charset="-127"/>
                  <a:sym typeface="Wingdings"/>
                </a:rPr>
                <a:t>·</a:t>
              </a:r>
              <a:r>
                <a:rPr lang="ko-KR" altLang="en-US" sz="1200" b="1" kern="0" spc="-50" dirty="0" err="1" smtClean="0">
                  <a:solidFill>
                    <a:prstClr val="black"/>
                  </a:solidFill>
                  <a:latin typeface="Calibri" panose="020F0502020204030204"/>
                  <a:ea typeface="맑은 고딕" pitchFamily="50" charset="-127"/>
                  <a:sym typeface="Wingdings"/>
                </a:rPr>
                <a:t>급수장</a:t>
              </a:r>
              <a:endParaRPr lang="ko-KR" altLang="en-US" sz="1200" b="1" kern="0" spc="-50" dirty="0">
                <a:solidFill>
                  <a:prstClr val="black"/>
                </a:solidFill>
                <a:latin typeface="Calibri" panose="020F0502020204030204"/>
                <a:ea typeface="맑은 고딕" pitchFamily="50" charset="-127"/>
                <a:sym typeface="Wingdings"/>
              </a:endParaRPr>
            </a:p>
          </p:txBody>
        </p:sp>
        <p:sp>
          <p:nvSpPr>
            <p:cNvPr id="129" name="Text Box 69"/>
            <p:cNvSpPr txBox="1">
              <a:spLocks noChangeArrowheads="1"/>
            </p:cNvSpPr>
            <p:nvPr/>
          </p:nvSpPr>
          <p:spPr bwMode="auto">
            <a:xfrm>
              <a:off x="7330516" y="2424120"/>
              <a:ext cx="745264" cy="23796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144000" tIns="0" rIns="144000" bIns="36000" anchor="ctr">
              <a:noAutofit/>
            </a:bodyPr>
            <a:lstStyle/>
            <a:p>
              <a:pPr algn="ctr" defTabSz="801688" eaLnBrk="0" latinLnBrk="0" hangingPunct="0">
                <a:defRPr/>
              </a:pPr>
              <a:r>
                <a:rPr lang="ko-KR" altLang="en-US" sz="1200" b="1" kern="0" spc="-50" dirty="0" smtClean="0">
                  <a:solidFill>
                    <a:prstClr val="black"/>
                  </a:solidFill>
                  <a:latin typeface="Calibri" panose="020F0502020204030204"/>
                  <a:ea typeface="맑은 고딕" pitchFamily="50" charset="-127"/>
                  <a:sym typeface="Wingdings"/>
                </a:rPr>
                <a:t>개인</a:t>
              </a:r>
              <a:r>
                <a:rPr lang="en-US" altLang="ko-KR" sz="1200" b="1" kern="0" spc="-50" dirty="0" smtClean="0">
                  <a:solidFill>
                    <a:prstClr val="black"/>
                  </a:solidFill>
                  <a:latin typeface="Calibri" panose="020F0502020204030204"/>
                  <a:ea typeface="맑은 고딕" pitchFamily="50" charset="-127"/>
                  <a:sym typeface="Wingdings"/>
                </a:rPr>
                <a:t>·</a:t>
              </a:r>
              <a:r>
                <a:rPr lang="ko-KR" altLang="en-US" sz="1200" b="1" kern="0" spc="-50" dirty="0" smtClean="0">
                  <a:solidFill>
                    <a:prstClr val="black"/>
                  </a:solidFill>
                  <a:latin typeface="Calibri" panose="020F0502020204030204"/>
                  <a:ea typeface="맑은 고딕" pitchFamily="50" charset="-127"/>
                  <a:sym typeface="Wingdings"/>
                </a:rPr>
                <a:t>기관 </a:t>
              </a:r>
              <a:endParaRPr lang="en-US" altLang="ko-KR" sz="1200" b="1" kern="0" spc="-50" dirty="0" smtClean="0">
                <a:solidFill>
                  <a:prstClr val="black"/>
                </a:solidFill>
                <a:latin typeface="Calibri" panose="020F0502020204030204"/>
                <a:ea typeface="맑은 고딕" pitchFamily="50" charset="-127"/>
                <a:sym typeface="Wingdings"/>
              </a:endParaRPr>
            </a:p>
            <a:p>
              <a:pPr algn="ctr" defTabSz="801688" eaLnBrk="0" latinLnBrk="0" hangingPunct="0">
                <a:defRPr/>
              </a:pPr>
              <a:r>
                <a:rPr lang="ko-KR" altLang="en-US" sz="1200" b="1" kern="0" spc="-50" dirty="0" smtClean="0">
                  <a:solidFill>
                    <a:srgbClr val="CB120D"/>
                  </a:solidFill>
                  <a:latin typeface="Calibri" panose="020F0502020204030204"/>
                  <a:ea typeface="맑은 고딕" pitchFamily="50" charset="-127"/>
                  <a:sym typeface="Wingdings"/>
                </a:rPr>
                <a:t>▶ 사용량 만큼 </a:t>
              </a:r>
              <a:r>
                <a:rPr lang="ko-KR" altLang="en-US" sz="1200" b="1" kern="0" spc="-50" dirty="0" err="1" smtClean="0">
                  <a:solidFill>
                    <a:srgbClr val="CB120D"/>
                  </a:solidFill>
                  <a:latin typeface="Calibri" panose="020F0502020204030204"/>
                  <a:ea typeface="맑은 고딕" pitchFamily="50" charset="-127"/>
                  <a:sym typeface="Wingdings"/>
                </a:rPr>
                <a:t>과금</a:t>
              </a:r>
              <a:r>
                <a:rPr lang="ko-KR" altLang="en-US" sz="1200" b="1" kern="0" spc="-50" dirty="0" smtClean="0">
                  <a:solidFill>
                    <a:srgbClr val="CB120D"/>
                  </a:solidFill>
                  <a:latin typeface="Calibri" panose="020F0502020204030204"/>
                  <a:ea typeface="맑은 고딕" pitchFamily="50" charset="-127"/>
                  <a:sym typeface="Wingdings"/>
                </a:rPr>
                <a:t> </a:t>
              </a:r>
              <a:endParaRPr lang="ko-KR" altLang="en-US" sz="1200" b="1" kern="0" spc="-50" dirty="0">
                <a:solidFill>
                  <a:srgbClr val="CB120D"/>
                </a:solidFill>
                <a:latin typeface="Calibri" panose="020F0502020204030204"/>
                <a:ea typeface="맑은 고딕" pitchFamily="50" charset="-127"/>
                <a:sym typeface="Wingdings"/>
              </a:endParaRPr>
            </a:p>
          </p:txBody>
        </p:sp>
        <p:sp>
          <p:nvSpPr>
            <p:cNvPr id="130" name="Text Box 69"/>
            <p:cNvSpPr txBox="1">
              <a:spLocks noChangeArrowheads="1"/>
            </p:cNvSpPr>
            <p:nvPr/>
          </p:nvSpPr>
          <p:spPr bwMode="auto">
            <a:xfrm>
              <a:off x="7844267" y="4781223"/>
              <a:ext cx="745264" cy="23796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144000" tIns="0" rIns="144000" bIns="36000" anchor="ctr">
              <a:noAutofit/>
            </a:bodyPr>
            <a:lstStyle/>
            <a:p>
              <a:pPr algn="ctr" defTabSz="801688" eaLnBrk="0" latinLnBrk="0" hangingPunct="0">
                <a:defRPr/>
              </a:pPr>
              <a:r>
                <a:rPr lang="ko-KR" altLang="en-US" sz="1200" b="1" kern="0" spc="-50" dirty="0" smtClean="0">
                  <a:solidFill>
                    <a:prstClr val="black"/>
                  </a:solidFill>
                  <a:latin typeface="Calibri" panose="020F0502020204030204"/>
                  <a:ea typeface="맑은 고딕" pitchFamily="50" charset="-127"/>
                  <a:sym typeface="Wingdings"/>
                </a:rPr>
                <a:t>개인</a:t>
              </a:r>
              <a:r>
                <a:rPr lang="en-US" altLang="ko-KR" sz="1200" b="1" kern="0" spc="-50" dirty="0" smtClean="0">
                  <a:solidFill>
                    <a:prstClr val="black"/>
                  </a:solidFill>
                  <a:latin typeface="Calibri" panose="020F0502020204030204"/>
                  <a:ea typeface="맑은 고딕" pitchFamily="50" charset="-127"/>
                  <a:sym typeface="Wingdings"/>
                </a:rPr>
                <a:t>·</a:t>
              </a:r>
              <a:r>
                <a:rPr lang="ko-KR" altLang="en-US" sz="1200" b="1" kern="0" spc="-50" dirty="0" smtClean="0">
                  <a:solidFill>
                    <a:prstClr val="black"/>
                  </a:solidFill>
                  <a:latin typeface="Calibri" panose="020F0502020204030204"/>
                  <a:ea typeface="맑은 고딕" pitchFamily="50" charset="-127"/>
                  <a:sym typeface="Wingdings"/>
                </a:rPr>
                <a:t>기관 </a:t>
              </a:r>
              <a:endParaRPr lang="en-US" altLang="ko-KR" sz="1200" b="1" kern="0" spc="-50" dirty="0" smtClean="0">
                <a:solidFill>
                  <a:prstClr val="black"/>
                </a:solidFill>
                <a:latin typeface="Calibri" panose="020F0502020204030204"/>
                <a:ea typeface="맑은 고딕" pitchFamily="50" charset="-127"/>
                <a:sym typeface="Wingdings"/>
              </a:endParaRPr>
            </a:p>
            <a:p>
              <a:pPr algn="ctr" defTabSz="801688" eaLnBrk="0" latinLnBrk="0" hangingPunct="0">
                <a:defRPr/>
              </a:pPr>
              <a:r>
                <a:rPr lang="ko-KR" altLang="en-US" sz="1200" b="1" kern="0" spc="-50" dirty="0" smtClean="0">
                  <a:solidFill>
                    <a:srgbClr val="CB120D"/>
                  </a:solidFill>
                  <a:latin typeface="Calibri" panose="020F0502020204030204"/>
                  <a:ea typeface="맑은 고딕" pitchFamily="50" charset="-127"/>
                  <a:sym typeface="Wingdings"/>
                </a:rPr>
                <a:t>▶ 사용량 만큼 </a:t>
              </a:r>
              <a:r>
                <a:rPr lang="ko-KR" altLang="en-US" sz="1200" b="1" kern="0" spc="-50" dirty="0" err="1" smtClean="0">
                  <a:solidFill>
                    <a:srgbClr val="CB120D"/>
                  </a:solidFill>
                  <a:latin typeface="Calibri" panose="020F0502020204030204"/>
                  <a:ea typeface="맑은 고딕" pitchFamily="50" charset="-127"/>
                  <a:sym typeface="Wingdings"/>
                </a:rPr>
                <a:t>과금</a:t>
              </a:r>
              <a:r>
                <a:rPr lang="ko-KR" altLang="en-US" sz="1200" b="1" kern="0" spc="-50" dirty="0" smtClean="0">
                  <a:solidFill>
                    <a:srgbClr val="CB120D"/>
                  </a:solidFill>
                  <a:latin typeface="Calibri" panose="020F0502020204030204"/>
                  <a:ea typeface="맑은 고딕" pitchFamily="50" charset="-127"/>
                  <a:sym typeface="Wingdings"/>
                </a:rPr>
                <a:t> </a:t>
              </a:r>
              <a:endParaRPr lang="ko-KR" altLang="en-US" sz="1200" b="1" kern="0" spc="-50" dirty="0">
                <a:solidFill>
                  <a:srgbClr val="CB120D"/>
                </a:solidFill>
                <a:latin typeface="Calibri" panose="020F0502020204030204"/>
                <a:ea typeface="맑은 고딕" pitchFamily="50" charset="-127"/>
                <a:sym typeface="Wingding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485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2652137" cy="332399"/>
            <a:chOff x="802399" y="1030552"/>
            <a:chExt cx="2652137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2652137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PaaS </a:t>
              </a:r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개념 </a:t>
              </a:r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(1/2)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3365986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PaaS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는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IaaS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와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SaaS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의 중간에 위치함</a:t>
            </a: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Ⅰ.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r>
              <a:rPr kumimoji="0" lang="ko-KR" altLang="en-US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클라우드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컴퓨팅의 개념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153" name="직사각형 152"/>
          <p:cNvSpPr/>
          <p:nvPr/>
        </p:nvSpPr>
        <p:spPr bwMode="auto">
          <a:xfrm>
            <a:off x="1948521" y="4274663"/>
            <a:ext cx="1779686" cy="400675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6350" algn="ctr">
            <a:solidFill>
              <a:srgbClr val="4BACC6">
                <a:lumMod val="60000"/>
                <a:lumOff val="40000"/>
              </a:srgbClr>
            </a:solidFill>
            <a:round/>
            <a:headEnd/>
            <a:tailEnd/>
          </a:ln>
          <a:effectLst/>
        </p:spPr>
        <p:txBody>
          <a:bodyPr vert="horz" wrap="none" lIns="72000" tIns="72000" rIns="72000" bIns="90000" numCol="1" rtlCol="0" anchor="ctr" anchorCtr="0" compatLnSpc="1">
            <a:prstTxWarp prst="textNoShape">
              <a:avLst/>
            </a:prstTxWarp>
          </a:bodyPr>
          <a:lstStyle/>
          <a:p>
            <a:pPr marL="0" lvl="1" algn="ctr" latinLnBrk="0">
              <a:defRPr/>
            </a:pPr>
            <a:r>
              <a:rPr lang="ko-KR" altLang="en-US" sz="1400" b="1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운영체제</a:t>
            </a:r>
          </a:p>
        </p:txBody>
      </p:sp>
      <p:sp>
        <p:nvSpPr>
          <p:cNvPr id="154" name="직사각형 153"/>
          <p:cNvSpPr/>
          <p:nvPr/>
        </p:nvSpPr>
        <p:spPr bwMode="auto">
          <a:xfrm>
            <a:off x="1948521" y="3744839"/>
            <a:ext cx="1779686" cy="400675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6350" algn="ctr">
            <a:solidFill>
              <a:srgbClr val="4BACC6">
                <a:lumMod val="60000"/>
                <a:lumOff val="40000"/>
              </a:srgbClr>
            </a:solidFill>
            <a:round/>
            <a:headEnd/>
            <a:tailEnd/>
          </a:ln>
          <a:effectLst/>
        </p:spPr>
        <p:txBody>
          <a:bodyPr vert="horz" wrap="none" lIns="72000" tIns="72000" rIns="72000" bIns="90000" numCol="1" rtlCol="0" anchor="ctr" anchorCtr="0" compatLnSpc="1">
            <a:prstTxWarp prst="textNoShape">
              <a:avLst/>
            </a:prstTxWarp>
          </a:bodyPr>
          <a:lstStyle/>
          <a:p>
            <a:pPr marL="0" lvl="1" algn="ctr" latinLnBrk="0">
              <a:defRPr/>
            </a:pPr>
            <a:r>
              <a:rPr lang="ko-KR" altLang="en-US" sz="1400" b="1" kern="0" dirty="0" err="1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미들웨어</a:t>
            </a:r>
            <a:r>
              <a:rPr lang="ko-KR" altLang="en-US" sz="1400" b="1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(WAS, DB)</a:t>
            </a:r>
            <a:endParaRPr lang="ko-KR" altLang="en-US" sz="1200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5" name="직사각형 154"/>
          <p:cNvSpPr/>
          <p:nvPr/>
        </p:nvSpPr>
        <p:spPr bwMode="auto">
          <a:xfrm>
            <a:off x="1948521" y="3184269"/>
            <a:ext cx="1779686" cy="400675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6350" algn="ctr">
            <a:solidFill>
              <a:srgbClr val="4BACC6">
                <a:lumMod val="60000"/>
                <a:lumOff val="40000"/>
              </a:srgbClr>
            </a:solidFill>
            <a:round/>
            <a:headEnd/>
            <a:tailEnd/>
          </a:ln>
          <a:effectLst/>
        </p:spPr>
        <p:txBody>
          <a:bodyPr vert="horz" wrap="none" lIns="72000" tIns="72000" rIns="72000" bIns="90000" numCol="1" rtlCol="0" anchor="ctr" anchorCtr="0" compatLnSpc="1">
            <a:prstTxWarp prst="textNoShape">
              <a:avLst/>
            </a:prstTxWarp>
          </a:bodyPr>
          <a:lstStyle/>
          <a:p>
            <a:pPr marL="0" lvl="1" algn="ctr" latinLnBrk="0">
              <a:defRPr/>
            </a:pPr>
            <a:r>
              <a:rPr lang="ko-KR" altLang="en-US" sz="1400" b="1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개발프레임워크</a:t>
            </a:r>
          </a:p>
        </p:txBody>
      </p:sp>
      <p:sp>
        <p:nvSpPr>
          <p:cNvPr id="156" name="모서리가 둥근 직사각형 155"/>
          <p:cNvSpPr/>
          <p:nvPr/>
        </p:nvSpPr>
        <p:spPr bwMode="gray">
          <a:xfrm>
            <a:off x="403413" y="3200622"/>
            <a:ext cx="1441000" cy="1483368"/>
          </a:xfrm>
          <a:prstGeom prst="roundRect">
            <a:avLst/>
          </a:prstGeom>
          <a:gradFill>
            <a:gsLst>
              <a:gs pos="0">
                <a:srgbClr val="4DABF5"/>
              </a:gs>
              <a:gs pos="47000">
                <a:srgbClr val="0173D4"/>
              </a:gs>
              <a:gs pos="100000">
                <a:srgbClr val="0048AC"/>
              </a:gs>
            </a:gsLst>
            <a:lin ang="2700000" scaled="1"/>
          </a:gradFill>
          <a:ln w="6350" algn="ctr">
            <a:solidFill>
              <a:srgbClr val="0173D4"/>
            </a:solidFill>
            <a:round/>
            <a:headEnd/>
            <a:tailEnd/>
          </a:ln>
          <a:effectLst/>
        </p:spPr>
        <p:txBody>
          <a:bodyPr vert="horz" wrap="none" lIns="72000" tIns="72000" rIns="72000" bIns="90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spc="-50" dirty="0" err="1">
                <a:solidFill>
                  <a:prstClr val="white">
                    <a:lumMod val="9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클라우드</a:t>
            </a:r>
            <a:endParaRPr kumimoji="1" lang="en-US" altLang="ko-KR" sz="1400" b="1" spc="-50" dirty="0">
              <a:solidFill>
                <a:prstClr val="white">
                  <a:lumMod val="9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algn="ctr" defTabSz="801688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spc="-50" dirty="0">
                <a:solidFill>
                  <a:prstClr val="white">
                    <a:lumMod val="9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플랫폼</a:t>
            </a:r>
            <a:endParaRPr kumimoji="1" lang="en-US" altLang="ko-KR" sz="1400" b="1" spc="-50" dirty="0">
              <a:solidFill>
                <a:prstClr val="white">
                  <a:lumMod val="9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algn="ctr" defTabSz="801688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spc="-50" dirty="0">
                <a:solidFill>
                  <a:prstClr val="white">
                    <a:lumMod val="9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</a:t>
            </a:r>
            <a:r>
              <a:rPr kumimoji="1" lang="en-US" altLang="ko-KR" sz="1400" b="1" spc="-50" dirty="0" err="1">
                <a:solidFill>
                  <a:prstClr val="white">
                    <a:lumMod val="9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PaaS</a:t>
            </a:r>
            <a:r>
              <a:rPr kumimoji="1" lang="en-US" altLang="ko-KR" sz="1400" b="1" spc="-50" dirty="0">
                <a:solidFill>
                  <a:prstClr val="white">
                    <a:lumMod val="9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)</a:t>
            </a:r>
          </a:p>
        </p:txBody>
      </p:sp>
      <p:sp>
        <p:nvSpPr>
          <p:cNvPr id="157" name="직사각형 156"/>
          <p:cNvSpPr/>
          <p:nvPr/>
        </p:nvSpPr>
        <p:spPr bwMode="auto">
          <a:xfrm>
            <a:off x="1948521" y="2567068"/>
            <a:ext cx="1779686" cy="400675"/>
          </a:xfrm>
          <a:prstGeom prst="rect">
            <a:avLst/>
          </a:prstGeom>
          <a:solidFill>
            <a:sysClr val="window" lastClr="FFFFFF"/>
          </a:solidFill>
          <a:ln w="6350" algn="ctr">
            <a:solidFill>
              <a:sysClr val="window" lastClr="FFFFFF">
                <a:lumMod val="65000"/>
              </a:sysClr>
            </a:solidFill>
            <a:round/>
            <a:headEnd/>
            <a:tailEnd/>
          </a:ln>
          <a:effectLst/>
        </p:spPr>
        <p:txBody>
          <a:bodyPr vert="horz" wrap="none" lIns="72000" tIns="72000" rIns="72000" bIns="90000" numCol="1" rtlCol="0" anchor="ctr" anchorCtr="0" compatLnSpc="1">
            <a:prstTxWarp prst="textNoShape">
              <a:avLst/>
            </a:prstTxWarp>
          </a:bodyPr>
          <a:lstStyle/>
          <a:p>
            <a:pPr marL="0" lvl="1" algn="ctr" latinLnBrk="0">
              <a:defRPr/>
            </a:pPr>
            <a:r>
              <a:rPr lang="ko-KR" altLang="en-US" sz="1400" b="1" kern="0" dirty="0" smtClean="0">
                <a:solidFill>
                  <a:prstClr val="black"/>
                </a:solidFill>
                <a:latin typeface="Calibri" panose="020F0502020204030204"/>
                <a:ea typeface="맑은 고딕" pitchFamily="50" charset="-127"/>
              </a:rPr>
              <a:t>업무 데이터</a:t>
            </a:r>
          </a:p>
        </p:txBody>
      </p:sp>
      <p:sp>
        <p:nvSpPr>
          <p:cNvPr id="158" name="직사각형 157"/>
          <p:cNvSpPr/>
          <p:nvPr/>
        </p:nvSpPr>
        <p:spPr bwMode="auto">
          <a:xfrm>
            <a:off x="1948521" y="2057544"/>
            <a:ext cx="1779686" cy="400675"/>
          </a:xfrm>
          <a:prstGeom prst="rect">
            <a:avLst/>
          </a:prstGeom>
          <a:solidFill>
            <a:sysClr val="window" lastClr="FFFFFF"/>
          </a:solidFill>
          <a:ln w="6350" algn="ctr">
            <a:solidFill>
              <a:sysClr val="window" lastClr="FFFFFF">
                <a:lumMod val="65000"/>
              </a:sysClr>
            </a:solidFill>
            <a:round/>
            <a:headEnd/>
            <a:tailEnd/>
          </a:ln>
          <a:effectLst/>
        </p:spPr>
        <p:txBody>
          <a:bodyPr vert="horz" wrap="none" lIns="72000" tIns="72000" rIns="72000" bIns="90000" numCol="1" rtlCol="0" anchor="ctr" anchorCtr="0" compatLnSpc="1">
            <a:prstTxWarp prst="textNoShape">
              <a:avLst/>
            </a:prstTxWarp>
          </a:bodyPr>
          <a:lstStyle/>
          <a:p>
            <a:pPr marL="0" lvl="1" algn="ctr" latinLnBrk="0">
              <a:defRPr/>
            </a:pPr>
            <a:r>
              <a:rPr lang="ko-KR" altLang="en-US" sz="1400" b="1" kern="0" dirty="0" smtClean="0">
                <a:solidFill>
                  <a:prstClr val="black"/>
                </a:solidFill>
                <a:latin typeface="Calibri" panose="020F0502020204030204"/>
                <a:ea typeface="맑은 고딕" pitchFamily="50" charset="-127"/>
              </a:rPr>
              <a:t>업무 서비스</a:t>
            </a:r>
          </a:p>
        </p:txBody>
      </p:sp>
      <p:sp>
        <p:nvSpPr>
          <p:cNvPr id="159" name="모서리가 둥근 직사각형 158"/>
          <p:cNvSpPr/>
          <p:nvPr/>
        </p:nvSpPr>
        <p:spPr bwMode="gray">
          <a:xfrm>
            <a:off x="403413" y="2057544"/>
            <a:ext cx="1441000" cy="910198"/>
          </a:xfrm>
          <a:prstGeom prst="roundRect">
            <a:avLst/>
          </a:prstGeom>
          <a:solidFill>
            <a:sysClr val="window" lastClr="FFFFFF"/>
          </a:solidFill>
          <a:ln w="6350" algn="ctr">
            <a:solidFill>
              <a:sysClr val="window" lastClr="FFFFFF">
                <a:lumMod val="65000"/>
              </a:sysClr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r>
              <a:rPr lang="ko-KR" altLang="en-US" sz="1400" b="1" kern="0" spc="-50" dirty="0" err="1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클라우드</a:t>
            </a:r>
            <a:endParaRPr lang="en-US" altLang="ko-KR" sz="1400" b="1" kern="0" spc="-5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algn="ctr" defTabSz="801688" eaLnBrk="0" latinLnBrk="0" hangingPunct="0">
              <a:defRPr/>
            </a:pPr>
            <a:r>
              <a:rPr lang="ko-KR" altLang="en-US" sz="1400" b="1" kern="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어플리케이션</a:t>
            </a:r>
            <a:r>
              <a:rPr lang="en-US" altLang="ko-KR" sz="1400" b="1" kern="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/>
            </a:r>
            <a:br>
              <a:rPr lang="en-US" altLang="ko-KR" sz="1400" b="1" kern="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</a:br>
            <a:r>
              <a:rPr lang="en-US" altLang="ko-KR" sz="1400" b="1" kern="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(SaaS)</a:t>
            </a:r>
          </a:p>
        </p:txBody>
      </p:sp>
      <p:sp>
        <p:nvSpPr>
          <p:cNvPr id="160" name="직사각형 159"/>
          <p:cNvSpPr/>
          <p:nvPr/>
        </p:nvSpPr>
        <p:spPr bwMode="auto">
          <a:xfrm>
            <a:off x="1948521" y="5937566"/>
            <a:ext cx="1779686" cy="400675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lvl="1" algn="ctr" latinLnBrk="0">
              <a:defRPr/>
            </a:pPr>
            <a:r>
              <a:rPr lang="ko-KR" altLang="en-US" sz="1400" b="1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네트워크</a:t>
            </a:r>
          </a:p>
        </p:txBody>
      </p:sp>
      <p:sp>
        <p:nvSpPr>
          <p:cNvPr id="161" name="직사각형 160"/>
          <p:cNvSpPr/>
          <p:nvPr/>
        </p:nvSpPr>
        <p:spPr bwMode="auto">
          <a:xfrm>
            <a:off x="1948521" y="5428043"/>
            <a:ext cx="1779686" cy="400675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lvl="1" algn="ctr" latinLnBrk="0">
              <a:defRPr/>
            </a:pPr>
            <a:r>
              <a:rPr lang="ko-KR" altLang="en-US" sz="1400" b="1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스토리지</a:t>
            </a:r>
          </a:p>
        </p:txBody>
      </p:sp>
      <p:sp>
        <p:nvSpPr>
          <p:cNvPr id="162" name="직사각형 161"/>
          <p:cNvSpPr/>
          <p:nvPr/>
        </p:nvSpPr>
        <p:spPr bwMode="auto">
          <a:xfrm>
            <a:off x="1948521" y="4900516"/>
            <a:ext cx="1779686" cy="400675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lvl="1" algn="ctr" latinLnBrk="0">
              <a:defRPr/>
            </a:pPr>
            <a:r>
              <a:rPr lang="ko-KR" altLang="en-US" sz="1400" b="1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서버</a:t>
            </a:r>
          </a:p>
        </p:txBody>
      </p:sp>
      <p:sp>
        <p:nvSpPr>
          <p:cNvPr id="163" name="모서리가 둥근 직사각형 162"/>
          <p:cNvSpPr/>
          <p:nvPr/>
        </p:nvSpPr>
        <p:spPr bwMode="gray">
          <a:xfrm>
            <a:off x="403413" y="4905290"/>
            <a:ext cx="1441000" cy="1440034"/>
          </a:xfrm>
          <a:prstGeom prst="roundRect">
            <a:avLst/>
          </a:prstGeom>
          <a:gradFill rotWithShape="1">
            <a:gsLst>
              <a:gs pos="0">
                <a:srgbClr val="B2B2B2"/>
              </a:gs>
              <a:gs pos="47000">
                <a:sysClr val="windowText" lastClr="000000">
                  <a:lumMod val="65000"/>
                  <a:lumOff val="35000"/>
                </a:sysClr>
              </a:gs>
              <a:gs pos="100000">
                <a:sysClr val="windowText" lastClr="000000">
                  <a:lumMod val="85000"/>
                  <a:lumOff val="15000"/>
                </a:sysClr>
              </a:gs>
            </a:gsLst>
            <a:lin ang="2700000" scaled="1"/>
          </a:gradFill>
          <a:ln w="12700" algn="ctr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latinLnBrk="0">
              <a:defRPr/>
            </a:pPr>
            <a:r>
              <a:rPr lang="ko-KR" altLang="en-US" sz="1400" b="1" kern="0" spc="-50" dirty="0" err="1" smtClean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클라우드</a:t>
            </a:r>
            <a:endParaRPr lang="en-US" altLang="ko-KR" sz="1400" b="1" kern="0" spc="-50" dirty="0" smtClean="0">
              <a:solidFill>
                <a:prstClr val="white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algn="ctr" defTabSz="801688" latinLnBrk="0">
              <a:defRPr/>
            </a:pPr>
            <a:r>
              <a:rPr lang="ko-KR" altLang="en-US" sz="1400" b="1" kern="0" spc="-50" dirty="0" smtClean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인프라</a:t>
            </a:r>
            <a:endParaRPr lang="en-US" altLang="ko-KR" sz="1400" b="1" kern="0" spc="-50" dirty="0" smtClean="0">
              <a:solidFill>
                <a:prstClr val="white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algn="ctr" defTabSz="801688" latinLnBrk="0">
              <a:defRPr/>
            </a:pPr>
            <a:r>
              <a:rPr lang="en-US" altLang="ko-KR" sz="1400" b="1" kern="0" spc="-50" dirty="0" smtClean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</a:t>
            </a:r>
            <a:r>
              <a:rPr lang="en-US" altLang="ko-KR" sz="1400" b="1" kern="0" spc="-50" dirty="0" err="1" smtClean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IaaS</a:t>
            </a:r>
            <a:r>
              <a:rPr lang="en-US" altLang="ko-KR" sz="1400" b="1" kern="0" spc="-50" dirty="0" smtClean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)</a:t>
            </a:r>
          </a:p>
        </p:txBody>
      </p:sp>
      <p:sp>
        <p:nvSpPr>
          <p:cNvPr id="164" name="TextBox 68"/>
          <p:cNvSpPr txBox="1"/>
          <p:nvPr/>
        </p:nvSpPr>
        <p:spPr>
          <a:xfrm>
            <a:off x="4026963" y="2067870"/>
            <a:ext cx="2691748" cy="937290"/>
          </a:xfrm>
          <a:prstGeom prst="rect">
            <a:avLst/>
          </a:prstGeom>
          <a:noFill/>
        </p:spPr>
        <p:txBody>
          <a:bodyPr wrap="square" lIns="72000" tIns="72000" rIns="72000" bIns="72000" rtlCol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90488" marR="0" lvl="0" indent="-90488" algn="l" defTabSz="914400" rtl="0" eaLnBrk="1" fontAlgn="base" latinLnBrk="1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prstClr val="black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400" b="1" i="0" u="none" strike="noStrike" kern="1200" cap="none" spc="-5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어플리케이션 서비스</a:t>
            </a:r>
            <a:endParaRPr kumimoji="1" lang="en-US" altLang="ko-KR" sz="1400" b="1" i="0" u="none" strike="noStrike" kern="1200" cap="none" spc="-5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65" name="TextBox 68"/>
          <p:cNvSpPr txBox="1"/>
          <p:nvPr/>
        </p:nvSpPr>
        <p:spPr>
          <a:xfrm>
            <a:off x="4026963" y="4913500"/>
            <a:ext cx="2691748" cy="1412730"/>
          </a:xfrm>
          <a:prstGeom prst="rect">
            <a:avLst/>
          </a:prstGeom>
          <a:noFill/>
        </p:spPr>
        <p:txBody>
          <a:bodyPr wrap="square" lIns="72000" tIns="72000" rIns="72000" bIns="72000" rtlCol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90488" marR="0" lvl="0" indent="-90488" algn="l" defTabSz="914400" rtl="0" eaLnBrk="1" fontAlgn="base" latinLnBrk="1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prstClr val="black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1" lang="en-US" altLang="ko-KR" sz="1400" b="1" i="0" u="none" strike="noStrike" kern="1200" cap="none" spc="-5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HW </a:t>
            </a:r>
            <a:r>
              <a:rPr kumimoji="1" lang="ko-KR" altLang="en-US" sz="1400" b="1" i="0" u="none" strike="noStrike" kern="1200" cap="none" spc="-5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인프라 서비스</a:t>
            </a:r>
            <a:endParaRPr kumimoji="1" lang="en-US" altLang="ko-KR" sz="1400" b="1" i="0" u="none" strike="noStrike" kern="1200" cap="none" spc="-5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66" name="TextBox 68"/>
          <p:cNvSpPr txBox="1"/>
          <p:nvPr/>
        </p:nvSpPr>
        <p:spPr>
          <a:xfrm>
            <a:off x="4026963" y="3465382"/>
            <a:ext cx="2691748" cy="937290"/>
          </a:xfrm>
          <a:prstGeom prst="rect">
            <a:avLst/>
          </a:prstGeom>
          <a:noFill/>
        </p:spPr>
        <p:txBody>
          <a:bodyPr wrap="square" lIns="72000" tIns="72000" rIns="72000" bIns="72000" rtlCol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90488" marR="0" lvl="0" indent="-90488" algn="l" defTabSz="914400" rtl="0" eaLnBrk="1" fontAlgn="base" latinLnBrk="1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prstClr val="black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1" lang="en-US" altLang="ko-KR" sz="1400" b="1" i="0" u="none" strike="noStrike" kern="1200" cap="none" spc="-5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SW </a:t>
            </a:r>
            <a:r>
              <a:rPr kumimoji="1" lang="ko-KR" altLang="en-US" sz="1400" b="1" i="0" u="none" strike="noStrike" kern="1200" cap="none" spc="-5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플랫폼 서비스</a:t>
            </a:r>
            <a:endParaRPr kumimoji="1" lang="en-US" altLang="ko-KR" sz="1400" b="1" i="0" u="none" strike="noStrike" kern="1200" cap="none" spc="-5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grpSp>
        <p:nvGrpSpPr>
          <p:cNvPr id="167" name="그룹 166"/>
          <p:cNvGrpSpPr/>
          <p:nvPr/>
        </p:nvGrpSpPr>
        <p:grpSpPr>
          <a:xfrm>
            <a:off x="7969325" y="2223052"/>
            <a:ext cx="1279249" cy="647403"/>
            <a:chOff x="8098272" y="1648373"/>
            <a:chExt cx="1386621" cy="790475"/>
          </a:xfrm>
        </p:grpSpPr>
        <p:pic>
          <p:nvPicPr>
            <p:cNvPr id="168" name="그림 16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98272" y="1648373"/>
              <a:ext cx="1386621" cy="501911"/>
            </a:xfrm>
            <a:prstGeom prst="rect">
              <a:avLst/>
            </a:prstGeom>
          </p:spPr>
        </p:pic>
        <p:sp>
          <p:nvSpPr>
            <p:cNvPr id="169" name="직사각형 168"/>
            <p:cNvSpPr/>
            <p:nvPr/>
          </p:nvSpPr>
          <p:spPr>
            <a:xfrm>
              <a:off x="8098272" y="2114769"/>
              <a:ext cx="1386621" cy="324079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 latinLnBrk="0">
                <a:defRPr/>
              </a:pPr>
              <a:r>
                <a:rPr lang="en-US" altLang="ko-KR" sz="1200" b="1" kern="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MS </a:t>
              </a:r>
              <a:r>
                <a:rPr lang="ko-KR" altLang="en-US" sz="1200" b="1" kern="0" dirty="0" err="1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웹오피스</a:t>
              </a:r>
              <a:endParaRPr lang="ko-KR" altLang="en-US" sz="1200" b="1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70" name="그룹 169"/>
          <p:cNvGrpSpPr/>
          <p:nvPr/>
        </p:nvGrpSpPr>
        <p:grpSpPr>
          <a:xfrm>
            <a:off x="6564890" y="5130490"/>
            <a:ext cx="1067047" cy="966789"/>
            <a:chOff x="6477105" y="4726084"/>
            <a:chExt cx="1272808" cy="1180446"/>
          </a:xfrm>
        </p:grpSpPr>
        <p:pic>
          <p:nvPicPr>
            <p:cNvPr id="171" name="Picture 2" descr="http://www.ddaily.co.kr/data/photos/20131027/20131027102437__R8V1T.jpg"/>
            <p:cNvPicPr>
              <a:picLocks noChangeAspect="1" noChangeArrowheads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105" y="4726084"/>
              <a:ext cx="1272808" cy="975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직사각형 171"/>
            <p:cNvSpPr/>
            <p:nvPr/>
          </p:nvSpPr>
          <p:spPr>
            <a:xfrm>
              <a:off x="6477106" y="5582451"/>
              <a:ext cx="1148624" cy="324079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 latinLnBrk="0">
                <a:defRPr/>
              </a:pPr>
              <a:r>
                <a:rPr lang="en-US" altLang="ko-KR" sz="1200" b="1" kern="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G-</a:t>
              </a:r>
              <a:r>
                <a:rPr lang="ko-KR" altLang="en-US" sz="1200" b="1" kern="0" dirty="0" err="1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클라우드</a:t>
              </a:r>
              <a:endParaRPr lang="ko-KR" altLang="en-US" sz="1200" b="1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73" name="그룹 172"/>
          <p:cNvGrpSpPr/>
          <p:nvPr/>
        </p:nvGrpSpPr>
        <p:grpSpPr>
          <a:xfrm>
            <a:off x="7969325" y="5302430"/>
            <a:ext cx="1326534" cy="794852"/>
            <a:chOff x="7844118" y="4989808"/>
            <a:chExt cx="1582332" cy="970510"/>
          </a:xfrm>
        </p:grpSpPr>
        <p:pic>
          <p:nvPicPr>
            <p:cNvPr id="174" name="Picture 10" descr="http://www.logoeps.net/wp-content/uploads/2013/06/Amazon-Web-Services_Logo.jp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4118" y="4989808"/>
              <a:ext cx="1582332" cy="634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5" name="직사각형 174"/>
            <p:cNvSpPr/>
            <p:nvPr/>
          </p:nvSpPr>
          <p:spPr>
            <a:xfrm>
              <a:off x="8229600" y="5636239"/>
              <a:ext cx="1143001" cy="324079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 latinLnBrk="0">
                <a:defRPr/>
              </a:pPr>
              <a:r>
                <a:rPr lang="ko-KR" altLang="en-US" sz="1200" b="1" kern="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아마존</a:t>
              </a:r>
            </a:p>
          </p:txBody>
        </p:sp>
      </p:grpSp>
      <p:grpSp>
        <p:nvGrpSpPr>
          <p:cNvPr id="176" name="그룹 175"/>
          <p:cNvGrpSpPr/>
          <p:nvPr/>
        </p:nvGrpSpPr>
        <p:grpSpPr>
          <a:xfrm>
            <a:off x="6613667" y="2252738"/>
            <a:ext cx="1279249" cy="617715"/>
            <a:chOff x="6720973" y="1684621"/>
            <a:chExt cx="1386621" cy="754227"/>
          </a:xfrm>
        </p:grpSpPr>
        <p:pic>
          <p:nvPicPr>
            <p:cNvPr id="177" name="그림 17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83620" y="1684621"/>
              <a:ext cx="1261327" cy="419321"/>
            </a:xfrm>
            <a:prstGeom prst="rect">
              <a:avLst/>
            </a:prstGeom>
          </p:spPr>
        </p:pic>
        <p:sp>
          <p:nvSpPr>
            <p:cNvPr id="178" name="직사각형 177"/>
            <p:cNvSpPr/>
            <p:nvPr/>
          </p:nvSpPr>
          <p:spPr>
            <a:xfrm>
              <a:off x="6720973" y="2114769"/>
              <a:ext cx="1386621" cy="324079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 latinLnBrk="0">
                <a:defRPr/>
              </a:pPr>
              <a:r>
                <a:rPr lang="ko-KR" altLang="en-US" sz="1200" b="1" kern="0" dirty="0" err="1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한컴</a:t>
              </a:r>
              <a:r>
                <a:rPr lang="en-US" altLang="ko-KR" sz="1200" b="1" kern="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200" b="1" kern="0" dirty="0" err="1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웹오피스</a:t>
              </a:r>
              <a:endParaRPr lang="ko-KR" altLang="en-US" sz="1200" b="1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79" name="그룹 178"/>
          <p:cNvGrpSpPr/>
          <p:nvPr/>
        </p:nvGrpSpPr>
        <p:grpSpPr>
          <a:xfrm>
            <a:off x="6564890" y="3356608"/>
            <a:ext cx="1279249" cy="1100891"/>
            <a:chOff x="6582629" y="2771884"/>
            <a:chExt cx="1386621" cy="1344185"/>
          </a:xfrm>
        </p:grpSpPr>
        <p:pic>
          <p:nvPicPr>
            <p:cNvPr id="180" name="그림 17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64791" y="2771884"/>
              <a:ext cx="1022296" cy="991473"/>
            </a:xfrm>
            <a:prstGeom prst="rect">
              <a:avLst/>
            </a:prstGeom>
          </p:spPr>
        </p:pic>
        <p:sp>
          <p:nvSpPr>
            <p:cNvPr id="181" name="직사각형 180"/>
            <p:cNvSpPr/>
            <p:nvPr/>
          </p:nvSpPr>
          <p:spPr>
            <a:xfrm>
              <a:off x="6582629" y="3791990"/>
              <a:ext cx="1386621" cy="324079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 latinLnBrk="0">
                <a:defRPr/>
              </a:pPr>
              <a:r>
                <a:rPr lang="ko-KR" altLang="en-US" sz="1200" b="1" kern="0" dirty="0" err="1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구글</a:t>
              </a:r>
              <a:r>
                <a:rPr lang="ko-KR" altLang="en-US" sz="1200" b="1" kern="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200" b="1" kern="0" dirty="0" err="1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앱엔진</a:t>
              </a:r>
              <a:endParaRPr lang="ko-KR" altLang="en-US" sz="1200" b="1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82" name="그룹 181"/>
          <p:cNvGrpSpPr/>
          <p:nvPr/>
        </p:nvGrpSpPr>
        <p:grpSpPr>
          <a:xfrm>
            <a:off x="7969325" y="3352603"/>
            <a:ext cx="1279249" cy="1097490"/>
            <a:chOff x="8009997" y="2766995"/>
            <a:chExt cx="1386621" cy="1340031"/>
          </a:xfrm>
        </p:grpSpPr>
        <p:pic>
          <p:nvPicPr>
            <p:cNvPr id="183" name="그림 18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86910" y="2766995"/>
              <a:ext cx="1232793" cy="1018942"/>
            </a:xfrm>
            <a:prstGeom prst="rect">
              <a:avLst/>
            </a:prstGeom>
          </p:spPr>
        </p:pic>
        <p:sp>
          <p:nvSpPr>
            <p:cNvPr id="184" name="직사각형 183"/>
            <p:cNvSpPr/>
            <p:nvPr/>
          </p:nvSpPr>
          <p:spPr>
            <a:xfrm>
              <a:off x="8009997" y="3782947"/>
              <a:ext cx="1386621" cy="324079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 latinLnBrk="0">
                <a:defRPr/>
              </a:pPr>
              <a:r>
                <a:rPr lang="en-US" altLang="ko-KR" sz="1200" b="1" kern="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MS</a:t>
              </a:r>
              <a:r>
                <a:rPr lang="ko-KR" altLang="en-US" sz="1200" b="1" kern="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200" b="1" kern="0" dirty="0" err="1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애저</a:t>
              </a:r>
              <a:endParaRPr lang="ko-KR" altLang="en-US" sz="1200" b="1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85" name="직사각형 184"/>
          <p:cNvSpPr/>
          <p:nvPr/>
        </p:nvSpPr>
        <p:spPr bwMode="gray">
          <a:xfrm>
            <a:off x="324540" y="1520910"/>
            <a:ext cx="3403666" cy="381606"/>
          </a:xfrm>
          <a:prstGeom prst="rect">
            <a:avLst/>
          </a:prstGeom>
          <a:gradFill>
            <a:gsLst>
              <a:gs pos="0">
                <a:srgbClr val="4DABF5"/>
              </a:gs>
              <a:gs pos="47000">
                <a:srgbClr val="0173D4"/>
              </a:gs>
              <a:gs pos="100000">
                <a:srgbClr val="0048AC"/>
              </a:gs>
            </a:gsLst>
            <a:lin ang="2700000" scaled="1"/>
          </a:gradFill>
          <a:ln w="6350" algn="ctr">
            <a:solidFill>
              <a:srgbClr val="0173D4"/>
            </a:solidFill>
            <a:round/>
            <a:headEnd/>
            <a:tailEnd/>
          </a:ln>
          <a:effectLst/>
        </p:spPr>
        <p:txBody>
          <a:bodyPr vert="horz" wrap="none" lIns="72000" tIns="72000" rIns="72000" bIns="90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spc="-50" dirty="0">
                <a:solidFill>
                  <a:prstClr val="white">
                    <a:lumMod val="9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클라우드 컴퓨팅 종류</a:t>
            </a:r>
          </a:p>
        </p:txBody>
      </p:sp>
      <p:sp>
        <p:nvSpPr>
          <p:cNvPr id="186" name="직사각형 185"/>
          <p:cNvSpPr/>
          <p:nvPr/>
        </p:nvSpPr>
        <p:spPr bwMode="gray">
          <a:xfrm>
            <a:off x="3873150" y="1520910"/>
            <a:ext cx="5687709" cy="381606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6350" algn="ctr">
            <a:solidFill>
              <a:srgbClr val="4BACC6">
                <a:lumMod val="60000"/>
                <a:lumOff val="40000"/>
              </a:srgbClr>
            </a:solidFill>
            <a:round/>
            <a:headEnd/>
            <a:tailEnd/>
          </a:ln>
          <a:effectLst/>
        </p:spPr>
        <p:txBody>
          <a:bodyPr vert="horz" wrap="none" lIns="72000" tIns="72000" rIns="72000" bIns="90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kern="0" spc="-5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설명 및 예시</a:t>
            </a:r>
          </a:p>
        </p:txBody>
      </p:sp>
      <p:sp>
        <p:nvSpPr>
          <p:cNvPr id="187" name="모서리가 둥근 직사각형 186"/>
          <p:cNvSpPr/>
          <p:nvPr/>
        </p:nvSpPr>
        <p:spPr bwMode="gray">
          <a:xfrm>
            <a:off x="286253" y="3082429"/>
            <a:ext cx="9274605" cy="1695564"/>
          </a:xfrm>
          <a:prstGeom prst="roundRect">
            <a:avLst/>
          </a:prstGeom>
          <a:noFill/>
          <a:ln w="19050" algn="ctr">
            <a:solidFill>
              <a:srgbClr val="FF0000"/>
            </a:solidFill>
            <a:prstDash val="dash"/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en-US" altLang="ko-KR" sz="1400" b="1" spc="-5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6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4353757" cy="332399"/>
            <a:chOff x="802399" y="1030552"/>
            <a:chExt cx="4353757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4353757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글로벌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ICT </a:t>
              </a:r>
              <a:r>
                <a:rPr lang="ko-KR" altLang="en-US" sz="24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트랜드</a:t>
              </a:r>
              <a:r>
                <a:rPr lang="ko-KR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변화 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(1/3)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3179525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2016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년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국내외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ICT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산업 주요 이슈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Ⅰ.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글로벌 기술 및 산업 동향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pic>
        <p:nvPicPr>
          <p:cNvPr id="6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24" y="1448780"/>
            <a:ext cx="8342249" cy="507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553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2652137" cy="332399"/>
            <a:chOff x="802399" y="1030552"/>
            <a:chExt cx="2652137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2652137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PaaS </a:t>
              </a:r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개념 </a:t>
              </a:r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(2/2)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8360622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PaaS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는 </a:t>
            </a:r>
            <a:r>
              <a:rPr lang="ko-KR" altLang="en-US" sz="16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미들웨어</a:t>
            </a:r>
            <a:r>
              <a: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 성격의 </a:t>
            </a:r>
            <a:r>
              <a:rPr lang="ko-KR" altLang="en-US" sz="16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클라우드</a:t>
            </a:r>
            <a:r>
              <a: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 서비스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로서 </a:t>
            </a:r>
            <a:r>
              <a:rPr lang="ko-KR" altLang="en-US" sz="1600" b="1" dirty="0">
                <a:solidFill>
                  <a:srgbClr val="FF0000"/>
                </a:solidFill>
                <a:latin typeface="+mj-lt"/>
              </a:rPr>
              <a:t>컨테이너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를 기반으로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SW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플랫폼 서비스를 제공함</a:t>
            </a: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Ⅰ.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r>
              <a:rPr kumimoji="0" lang="ko-KR" altLang="en-US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클라우드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컴퓨팅의 개념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79" name="직사각형 78"/>
          <p:cNvSpPr/>
          <p:nvPr/>
        </p:nvSpPr>
        <p:spPr bwMode="gray">
          <a:xfrm>
            <a:off x="4951344" y="2258848"/>
            <a:ext cx="4610169" cy="642998"/>
          </a:xfrm>
          <a:prstGeom prst="rect">
            <a:avLst/>
          </a:prstGeom>
          <a:solidFill>
            <a:sysClr val="window" lastClr="FFFFFF"/>
          </a:solidFill>
          <a:ln w="6350" algn="ctr">
            <a:solidFill>
              <a:sysClr val="window" lastClr="FFFFFF">
                <a:lumMod val="75000"/>
              </a:sysClr>
            </a:solidFill>
            <a:round/>
            <a:headEnd/>
            <a:tailEnd/>
          </a:ln>
          <a:effectLst/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endParaRPr lang="en-US" altLang="ko-KR" kern="0" spc="-5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0" name="모서리가 둥근 직사각형 79"/>
          <p:cNvSpPr/>
          <p:nvPr/>
        </p:nvSpPr>
        <p:spPr bwMode="gray">
          <a:xfrm>
            <a:off x="295275" y="3061800"/>
            <a:ext cx="504054" cy="1808712"/>
          </a:xfrm>
          <a:prstGeom prst="roundRect">
            <a:avLst/>
          </a:prstGeom>
          <a:gradFill>
            <a:gsLst>
              <a:gs pos="0">
                <a:srgbClr val="4DABF5"/>
              </a:gs>
              <a:gs pos="47000">
                <a:srgbClr val="0173D4"/>
              </a:gs>
              <a:gs pos="100000">
                <a:srgbClr val="0048AC"/>
              </a:gs>
            </a:gsLst>
            <a:lin ang="2700000" scaled="1"/>
          </a:gradFill>
          <a:ln w="6350" algn="ctr">
            <a:solidFill>
              <a:srgbClr val="0173D4"/>
            </a:solidFill>
            <a:round/>
            <a:headEnd/>
            <a:tailEnd/>
          </a:ln>
          <a:effectLst/>
        </p:spPr>
        <p:txBody>
          <a:bodyPr vert="eaVert" wrap="none" lIns="72000" tIns="72000" rIns="72000" bIns="90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spc="-50" dirty="0" smtClean="0">
                <a:solidFill>
                  <a:prstClr val="white">
                    <a:lumMod val="9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PaaS</a:t>
            </a:r>
            <a:endParaRPr kumimoji="1" lang="en-US" altLang="ko-KR" sz="1400" b="1" spc="-50" dirty="0">
              <a:solidFill>
                <a:prstClr val="white">
                  <a:lumMod val="9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1" name="직사각형 80"/>
          <p:cNvSpPr/>
          <p:nvPr/>
        </p:nvSpPr>
        <p:spPr bwMode="gray">
          <a:xfrm>
            <a:off x="4951344" y="3066322"/>
            <a:ext cx="4610169" cy="1804189"/>
          </a:xfrm>
          <a:prstGeom prst="rect">
            <a:avLst/>
          </a:prstGeom>
          <a:solidFill>
            <a:sysClr val="window" lastClr="FFFFFF"/>
          </a:solidFill>
          <a:ln w="6350" algn="ctr">
            <a:solidFill>
              <a:srgbClr val="0070C0"/>
            </a:solidFill>
            <a:round/>
            <a:headEnd/>
            <a:tailEnd/>
          </a:ln>
          <a:effectLst/>
        </p:spPr>
        <p:txBody>
          <a:bodyPr vert="horz" wrap="none" lIns="72000" tIns="72000" rIns="72000" bIns="90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latinLnBrk="0">
              <a:defRPr/>
            </a:pPr>
            <a:endParaRPr lang="en-US" altLang="ko-KR" kern="0" spc="-5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2" name="직사각형 81"/>
          <p:cNvSpPr/>
          <p:nvPr/>
        </p:nvSpPr>
        <p:spPr bwMode="gray">
          <a:xfrm>
            <a:off x="4951344" y="5030464"/>
            <a:ext cx="4610169" cy="1350864"/>
          </a:xfrm>
          <a:prstGeom prst="rect">
            <a:avLst/>
          </a:prstGeom>
          <a:solidFill>
            <a:sysClr val="window" lastClr="FFFFFF"/>
          </a:solidFill>
          <a:ln w="6350" algn="ctr">
            <a:solidFill>
              <a:sysClr val="window" lastClr="FFFFFF">
                <a:lumMod val="75000"/>
              </a:sysClr>
            </a:solidFill>
            <a:round/>
            <a:headEnd/>
            <a:tailEnd/>
          </a:ln>
          <a:effectLst/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endParaRPr lang="en-US" altLang="ko-KR" kern="0" spc="-5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3" name="모서리가 둥근 직사각형 82"/>
          <p:cNvSpPr/>
          <p:nvPr/>
        </p:nvSpPr>
        <p:spPr bwMode="gray">
          <a:xfrm>
            <a:off x="308747" y="5030463"/>
            <a:ext cx="504054" cy="1350864"/>
          </a:xfrm>
          <a:prstGeom prst="roundRect">
            <a:avLst/>
          </a:prstGeom>
          <a:gradFill rotWithShape="1">
            <a:gsLst>
              <a:gs pos="0">
                <a:srgbClr val="B2B2B2"/>
              </a:gs>
              <a:gs pos="47000">
                <a:sysClr val="windowText" lastClr="000000">
                  <a:lumMod val="65000"/>
                  <a:lumOff val="35000"/>
                </a:sysClr>
              </a:gs>
              <a:gs pos="100000">
                <a:sysClr val="windowText" lastClr="000000">
                  <a:lumMod val="85000"/>
                  <a:lumOff val="15000"/>
                </a:sysClr>
              </a:gs>
            </a:gsLst>
            <a:lin ang="2700000" scaled="1"/>
          </a:gradFill>
          <a:ln w="12700" algn="ctr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vert="eaVert" wrap="none" lIns="72000" tIns="72000" rIns="72000" bIns="72000" anchor="ctr"/>
          <a:lstStyle/>
          <a:p>
            <a:pPr algn="ctr" defTabSz="801688" latinLnBrk="0">
              <a:defRPr/>
            </a:pPr>
            <a:r>
              <a:rPr lang="en-US" altLang="ko-KR" kern="0" spc="-50" dirty="0" smtClean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IaaS</a:t>
            </a:r>
          </a:p>
        </p:txBody>
      </p:sp>
      <p:sp>
        <p:nvSpPr>
          <p:cNvPr id="84" name="직사각형 83"/>
          <p:cNvSpPr/>
          <p:nvPr/>
        </p:nvSpPr>
        <p:spPr bwMode="gray">
          <a:xfrm>
            <a:off x="772459" y="3066322"/>
            <a:ext cx="4687048" cy="1804189"/>
          </a:xfrm>
          <a:prstGeom prst="rect">
            <a:avLst/>
          </a:prstGeom>
          <a:solidFill>
            <a:sysClr val="window" lastClr="FFFFFF"/>
          </a:solidFill>
          <a:ln w="6350" algn="ctr">
            <a:solidFill>
              <a:srgbClr val="0070C0"/>
            </a:solidFill>
            <a:round/>
            <a:headEnd/>
            <a:tailEnd/>
          </a:ln>
          <a:effectLst/>
        </p:spPr>
        <p:txBody>
          <a:bodyPr vert="horz" wrap="none" lIns="72000" tIns="72000" rIns="72000" bIns="90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latinLnBrk="0">
              <a:defRPr/>
            </a:pPr>
            <a:endParaRPr lang="en-US" altLang="ko-KR" kern="0" spc="-5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5" name="직사각형 84"/>
          <p:cNvSpPr/>
          <p:nvPr/>
        </p:nvSpPr>
        <p:spPr bwMode="gray">
          <a:xfrm>
            <a:off x="772457" y="5030463"/>
            <a:ext cx="4687050" cy="1350864"/>
          </a:xfrm>
          <a:prstGeom prst="rect">
            <a:avLst/>
          </a:prstGeom>
          <a:solidFill>
            <a:sysClr val="window" lastClr="FFFFFF"/>
          </a:solidFill>
          <a:ln w="6350" algn="ctr">
            <a:solidFill>
              <a:sysClr val="window" lastClr="FFFFFF">
                <a:lumMod val="75000"/>
              </a:sysClr>
            </a:solidFill>
            <a:round/>
            <a:headEnd/>
            <a:tailEnd/>
          </a:ln>
          <a:effectLst/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endParaRPr lang="en-US" altLang="ko-KR" kern="0" spc="-5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6" name="직사각형 85"/>
          <p:cNvSpPr/>
          <p:nvPr/>
        </p:nvSpPr>
        <p:spPr bwMode="gray">
          <a:xfrm>
            <a:off x="944522" y="4505902"/>
            <a:ext cx="3837109" cy="254941"/>
          </a:xfrm>
          <a:prstGeom prst="rect">
            <a:avLst/>
          </a:prstGeom>
          <a:solidFill>
            <a:srgbClr val="4BACC6">
              <a:lumMod val="20000"/>
              <a:lumOff val="80000"/>
            </a:srgbClr>
          </a:solidFill>
          <a:ln w="6350" algn="ctr">
            <a:solidFill>
              <a:srgbClr val="0070C0"/>
            </a:solidFill>
            <a:round/>
            <a:headEnd/>
            <a:tailEnd/>
          </a:ln>
          <a:effectLst/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r>
              <a:rPr lang="en-US" altLang="ko-KR" sz="1200" b="1" kern="0" spc="-5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IaaS </a:t>
            </a:r>
            <a:r>
              <a:rPr lang="ko-KR" altLang="en-US" sz="1200" b="1" kern="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인터페이스</a:t>
            </a:r>
            <a:endParaRPr lang="en-US" altLang="ko-KR" sz="1200" b="1" kern="0" spc="-5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7" name="원통 86"/>
          <p:cNvSpPr/>
          <p:nvPr/>
        </p:nvSpPr>
        <p:spPr bwMode="gray">
          <a:xfrm>
            <a:off x="944523" y="3997703"/>
            <a:ext cx="1221815" cy="408325"/>
          </a:xfrm>
          <a:prstGeom prst="can">
            <a:avLst/>
          </a:prstGeom>
          <a:solidFill>
            <a:srgbClr val="4BACC6">
              <a:lumMod val="20000"/>
              <a:lumOff val="80000"/>
            </a:srgbClr>
          </a:solidFill>
          <a:ln w="6350" algn="ctr">
            <a:solidFill>
              <a:srgbClr val="0070C0"/>
            </a:solidFill>
            <a:round/>
            <a:headEnd/>
            <a:tailEnd/>
          </a:ln>
          <a:effectLst/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r>
              <a:rPr lang="ko-KR" altLang="en-US" sz="1200" b="1" kern="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컨테이너 </a:t>
            </a:r>
            <a:r>
              <a:rPr lang="en-US" altLang="ko-KR" sz="1200" b="1" kern="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/>
            </a:r>
            <a:br>
              <a:rPr lang="en-US" altLang="ko-KR" sz="1200" b="1" kern="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</a:br>
            <a:r>
              <a:rPr lang="ko-KR" altLang="en-US" sz="1200" b="1" kern="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이미지 저장소</a:t>
            </a:r>
          </a:p>
        </p:txBody>
      </p:sp>
      <p:sp>
        <p:nvSpPr>
          <p:cNvPr id="88" name="원통 87"/>
          <p:cNvSpPr/>
          <p:nvPr/>
        </p:nvSpPr>
        <p:spPr bwMode="gray">
          <a:xfrm>
            <a:off x="2252170" y="3997703"/>
            <a:ext cx="1221815" cy="408325"/>
          </a:xfrm>
          <a:prstGeom prst="can">
            <a:avLst/>
          </a:prstGeom>
          <a:solidFill>
            <a:srgbClr val="4BACC6">
              <a:lumMod val="20000"/>
              <a:lumOff val="80000"/>
            </a:srgbClr>
          </a:solidFill>
          <a:ln w="6350" algn="ctr">
            <a:solidFill>
              <a:srgbClr val="0070C0"/>
            </a:solidFill>
            <a:round/>
            <a:headEnd/>
            <a:tailEnd/>
          </a:ln>
          <a:effectLst/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r>
              <a:rPr lang="en-US" altLang="ko-KR" sz="1200" b="1" kern="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SW </a:t>
            </a:r>
            <a:r>
              <a:rPr lang="ko-KR" altLang="en-US" sz="1200" b="1" kern="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플랫폼</a:t>
            </a:r>
            <a:endParaRPr lang="en-US" altLang="ko-KR" sz="1200" b="1" kern="0" spc="-5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algn="ctr" defTabSz="801688" eaLnBrk="0" latinLnBrk="0" hangingPunct="0">
              <a:defRPr/>
            </a:pPr>
            <a:r>
              <a:rPr lang="ko-KR" altLang="en-US" sz="1200" b="1" kern="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저장소</a:t>
            </a:r>
            <a:endParaRPr lang="en-US" altLang="ko-KR" sz="1200" b="1" kern="0" spc="-5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9" name="원통 88"/>
          <p:cNvSpPr/>
          <p:nvPr/>
        </p:nvSpPr>
        <p:spPr bwMode="gray">
          <a:xfrm>
            <a:off x="3559818" y="3997703"/>
            <a:ext cx="1212502" cy="408325"/>
          </a:xfrm>
          <a:prstGeom prst="can">
            <a:avLst/>
          </a:prstGeom>
          <a:solidFill>
            <a:srgbClr val="4BACC6">
              <a:lumMod val="20000"/>
              <a:lumOff val="80000"/>
            </a:srgbClr>
          </a:solidFill>
          <a:ln w="6350" algn="ctr">
            <a:solidFill>
              <a:srgbClr val="0070C0"/>
            </a:solidFill>
            <a:round/>
            <a:headEnd/>
            <a:tailEnd/>
          </a:ln>
          <a:effectLst/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r>
              <a:rPr lang="ko-KR" altLang="en-US" sz="1200" b="1" kern="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어플리케이션</a:t>
            </a:r>
          </a:p>
          <a:p>
            <a:pPr algn="ctr" defTabSz="801688" eaLnBrk="0" latinLnBrk="0" hangingPunct="0">
              <a:defRPr/>
            </a:pPr>
            <a:r>
              <a:rPr lang="ko-KR" altLang="en-US" sz="1200" b="1" kern="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저장소</a:t>
            </a:r>
          </a:p>
        </p:txBody>
      </p:sp>
      <p:sp>
        <p:nvSpPr>
          <p:cNvPr id="90" name="직사각형 89"/>
          <p:cNvSpPr/>
          <p:nvPr/>
        </p:nvSpPr>
        <p:spPr bwMode="gray">
          <a:xfrm>
            <a:off x="944523" y="3513977"/>
            <a:ext cx="1221815" cy="383851"/>
          </a:xfrm>
          <a:prstGeom prst="rect">
            <a:avLst/>
          </a:prstGeom>
          <a:solidFill>
            <a:srgbClr val="4BACC6">
              <a:lumMod val="20000"/>
              <a:lumOff val="80000"/>
            </a:srgbClr>
          </a:solidFill>
          <a:ln w="6350" algn="ctr">
            <a:solidFill>
              <a:srgbClr val="0070C0"/>
            </a:solidFill>
            <a:round/>
            <a:headEnd/>
            <a:tailEnd/>
          </a:ln>
          <a:effectLst/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r>
              <a:rPr lang="ko-KR" altLang="en-US" sz="1200" b="1" kern="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컨테이너</a:t>
            </a:r>
            <a:r>
              <a:rPr lang="en-US" altLang="ko-KR" sz="1200" b="1" kern="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/>
            </a:r>
            <a:br>
              <a:rPr lang="en-US" altLang="ko-KR" sz="1200" b="1" kern="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</a:br>
            <a:r>
              <a:rPr lang="ko-KR" altLang="en-US" sz="1200" b="1" kern="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관리</a:t>
            </a:r>
            <a:endParaRPr lang="en-US" altLang="ko-KR" sz="1200" b="1" kern="0" spc="-5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91" name="직사각형 90"/>
          <p:cNvSpPr/>
          <p:nvPr/>
        </p:nvSpPr>
        <p:spPr bwMode="gray">
          <a:xfrm>
            <a:off x="2261029" y="3513977"/>
            <a:ext cx="1221815" cy="383851"/>
          </a:xfrm>
          <a:prstGeom prst="rect">
            <a:avLst/>
          </a:prstGeom>
          <a:solidFill>
            <a:srgbClr val="4BACC6">
              <a:lumMod val="20000"/>
              <a:lumOff val="80000"/>
            </a:srgbClr>
          </a:solidFill>
          <a:ln w="6350" algn="ctr">
            <a:solidFill>
              <a:srgbClr val="0070C0"/>
            </a:solidFill>
            <a:round/>
            <a:headEnd/>
            <a:tailEnd/>
          </a:ln>
          <a:effectLst/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r>
              <a:rPr lang="en-US" altLang="ko-KR" sz="1200" b="1" kern="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SW </a:t>
            </a:r>
            <a:r>
              <a:rPr lang="ko-KR" altLang="en-US" sz="1200" b="1" kern="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플랫폼</a:t>
            </a:r>
            <a:endParaRPr lang="en-US" altLang="ko-KR" sz="1200" b="1" kern="0" spc="-5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algn="ctr" defTabSz="801688" eaLnBrk="0" latinLnBrk="0" hangingPunct="0">
              <a:defRPr/>
            </a:pPr>
            <a:r>
              <a:rPr lang="ko-KR" altLang="en-US" sz="1200" b="1" kern="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관리</a:t>
            </a:r>
            <a:endParaRPr lang="en-US" altLang="ko-KR" sz="1200" b="1" kern="0" spc="-5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92" name="직사각형 91"/>
          <p:cNvSpPr/>
          <p:nvPr/>
        </p:nvSpPr>
        <p:spPr bwMode="gray">
          <a:xfrm>
            <a:off x="3577536" y="3513977"/>
            <a:ext cx="1212502" cy="383851"/>
          </a:xfrm>
          <a:prstGeom prst="rect">
            <a:avLst/>
          </a:prstGeom>
          <a:solidFill>
            <a:srgbClr val="4BACC6">
              <a:lumMod val="20000"/>
              <a:lumOff val="80000"/>
            </a:srgbClr>
          </a:solidFill>
          <a:ln w="6350" algn="ctr">
            <a:solidFill>
              <a:srgbClr val="0070C0"/>
            </a:solidFill>
            <a:round/>
            <a:headEnd/>
            <a:tailEnd/>
          </a:ln>
          <a:effectLst/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r>
              <a:rPr lang="ko-KR" altLang="en-US" sz="1200" b="1" kern="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어플리케이션</a:t>
            </a:r>
            <a:endParaRPr lang="en-US" altLang="ko-KR" sz="1200" b="1" kern="0" spc="-5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algn="ctr" defTabSz="801688" eaLnBrk="0" latinLnBrk="0" hangingPunct="0">
              <a:defRPr/>
            </a:pPr>
            <a:r>
              <a:rPr lang="ko-KR" altLang="en-US" sz="1200" b="1" kern="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관리</a:t>
            </a:r>
            <a:endParaRPr lang="en-US" altLang="ko-KR" sz="1200" b="1" kern="0" spc="-5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93" name="직사각형 92"/>
          <p:cNvSpPr/>
          <p:nvPr/>
        </p:nvSpPr>
        <p:spPr bwMode="gray">
          <a:xfrm>
            <a:off x="935210" y="3179061"/>
            <a:ext cx="3837109" cy="254941"/>
          </a:xfrm>
          <a:prstGeom prst="rect">
            <a:avLst/>
          </a:prstGeom>
          <a:solidFill>
            <a:srgbClr val="4BACC6">
              <a:lumMod val="20000"/>
              <a:lumOff val="80000"/>
            </a:srgbClr>
          </a:solidFill>
          <a:ln w="6350" algn="ctr">
            <a:solidFill>
              <a:srgbClr val="0070C0"/>
            </a:solidFill>
            <a:round/>
            <a:headEnd/>
            <a:tailEnd/>
          </a:ln>
          <a:effectLst/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r>
              <a:rPr lang="en-US" altLang="ko-KR" sz="1200" b="1" kern="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SW </a:t>
            </a:r>
            <a:r>
              <a:rPr lang="ko-KR" altLang="en-US" sz="1200" b="1" kern="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모니터링 및 장애대응</a:t>
            </a:r>
            <a:endParaRPr lang="en-US" altLang="ko-KR" sz="1200" b="1" kern="0" spc="-5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grpSp>
        <p:nvGrpSpPr>
          <p:cNvPr id="94" name="그룹 93"/>
          <p:cNvGrpSpPr/>
          <p:nvPr/>
        </p:nvGrpSpPr>
        <p:grpSpPr>
          <a:xfrm>
            <a:off x="935210" y="5124492"/>
            <a:ext cx="3837109" cy="1165646"/>
            <a:chOff x="935210" y="4708521"/>
            <a:chExt cx="3837109" cy="1607180"/>
          </a:xfrm>
        </p:grpSpPr>
        <p:sp>
          <p:nvSpPr>
            <p:cNvPr id="95" name="직사각형 94"/>
            <p:cNvSpPr/>
            <p:nvPr/>
          </p:nvSpPr>
          <p:spPr bwMode="gray">
            <a:xfrm>
              <a:off x="935210" y="4708521"/>
              <a:ext cx="3837109" cy="32600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algn="ctr">
              <a:solidFill>
                <a:sysClr val="window" lastClr="FFFFFF">
                  <a:lumMod val="75000"/>
                </a:sysClr>
              </a:solidFill>
              <a:round/>
              <a:headEnd/>
              <a:tailEnd/>
            </a:ln>
            <a:effectLst/>
          </p:spPr>
          <p:txBody>
            <a:bodyPr wrap="none" lIns="72000" tIns="72000" rIns="72000" bIns="72000" anchor="ctr"/>
            <a:lstStyle/>
            <a:p>
              <a:pPr algn="ctr" defTabSz="801688" eaLnBrk="0" latinLnBrk="0" hangingPunct="0">
                <a:defRPr/>
              </a:pPr>
              <a:r>
                <a:rPr lang="en-US" altLang="ko-KR" sz="1200" b="1" kern="0" spc="-5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HW </a:t>
              </a:r>
              <a:r>
                <a:rPr lang="ko-KR" altLang="en-US" sz="1200" b="1" kern="0" spc="-5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모니터링 및 장애대응</a:t>
              </a:r>
              <a:endParaRPr lang="en-US" altLang="ko-KR" sz="1200" b="1" kern="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96" name="직사각형 95"/>
            <p:cNvSpPr/>
            <p:nvPr/>
          </p:nvSpPr>
          <p:spPr bwMode="gray">
            <a:xfrm>
              <a:off x="935210" y="5135579"/>
              <a:ext cx="2452543" cy="32600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algn="ctr">
              <a:solidFill>
                <a:sysClr val="window" lastClr="FFFFFF">
                  <a:lumMod val="75000"/>
                </a:sysClr>
              </a:solidFill>
              <a:round/>
              <a:headEnd/>
              <a:tailEnd/>
            </a:ln>
            <a:effectLst/>
          </p:spPr>
          <p:txBody>
            <a:bodyPr wrap="none" lIns="72000" tIns="72000" rIns="72000" bIns="72000" anchor="ctr"/>
            <a:lstStyle/>
            <a:p>
              <a:pPr algn="ctr" defTabSz="801688" eaLnBrk="0" latinLnBrk="0" hangingPunct="0">
                <a:defRPr/>
              </a:pPr>
              <a:r>
                <a:rPr lang="ko-KR" altLang="en-US" sz="1200" b="1" kern="0" spc="-5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서버 가상화</a:t>
              </a:r>
              <a:endParaRPr lang="en-US" altLang="ko-KR" sz="1200" b="1" kern="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97" name="원통 96"/>
            <p:cNvSpPr/>
            <p:nvPr/>
          </p:nvSpPr>
          <p:spPr bwMode="gray">
            <a:xfrm>
              <a:off x="3550504" y="5117102"/>
              <a:ext cx="1221815" cy="1198598"/>
            </a:xfrm>
            <a:prstGeom prst="can">
              <a:avLst/>
            </a:prstGeom>
            <a:solidFill>
              <a:sysClr val="window" lastClr="FFFFFF">
                <a:lumMod val="95000"/>
              </a:sysClr>
            </a:solidFill>
            <a:ln w="6350" algn="ctr">
              <a:solidFill>
                <a:sysClr val="window" lastClr="FFFFFF">
                  <a:lumMod val="75000"/>
                </a:sysClr>
              </a:solidFill>
              <a:round/>
              <a:headEnd/>
              <a:tailEnd/>
            </a:ln>
            <a:effectLst/>
          </p:spPr>
          <p:txBody>
            <a:bodyPr wrap="none" lIns="72000" tIns="72000" rIns="72000" bIns="72000" anchor="ctr"/>
            <a:lstStyle/>
            <a:p>
              <a:pPr algn="ctr" defTabSz="801688" eaLnBrk="0" latinLnBrk="0" hangingPunct="0">
                <a:defRPr/>
              </a:pPr>
              <a:r>
                <a:rPr lang="ko-KR" altLang="en-US" sz="1200" b="1" kern="0" spc="-50" dirty="0" err="1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가상머신</a:t>
              </a:r>
              <a:endParaRPr lang="en-US" altLang="ko-KR" sz="1200" b="1" kern="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  <a:p>
              <a:pPr algn="ctr" defTabSz="801688" eaLnBrk="0" latinLnBrk="0" hangingPunct="0">
                <a:defRPr/>
              </a:pPr>
              <a:r>
                <a:rPr lang="ko-KR" altLang="en-US" sz="1200" b="1" kern="0" spc="-5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이미지</a:t>
              </a:r>
              <a:r>
                <a:rPr lang="en-US" altLang="ko-KR" sz="1200" b="1" kern="0" spc="-5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 </a:t>
              </a:r>
              <a:r>
                <a:rPr lang="ko-KR" altLang="en-US" sz="1200" b="1" kern="0" spc="-5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저장소</a:t>
              </a:r>
              <a:endParaRPr lang="en-US" altLang="ko-KR" sz="1200" b="1" kern="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98" name="직사각형 97"/>
            <p:cNvSpPr/>
            <p:nvPr/>
          </p:nvSpPr>
          <p:spPr bwMode="gray">
            <a:xfrm>
              <a:off x="935210" y="5562637"/>
              <a:ext cx="2452543" cy="32600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algn="ctr">
              <a:solidFill>
                <a:sysClr val="window" lastClr="FFFFFF">
                  <a:lumMod val="75000"/>
                </a:sysClr>
              </a:solidFill>
              <a:round/>
              <a:headEnd/>
              <a:tailEnd/>
            </a:ln>
            <a:effectLst/>
          </p:spPr>
          <p:txBody>
            <a:bodyPr wrap="none" lIns="72000" tIns="72000" rIns="72000" bIns="72000" anchor="ctr"/>
            <a:lstStyle/>
            <a:p>
              <a:pPr algn="ctr" defTabSz="801688" eaLnBrk="0" latinLnBrk="0" hangingPunct="0">
                <a:defRPr/>
              </a:pPr>
              <a:r>
                <a:rPr lang="ko-KR" altLang="en-US" sz="1200" b="1" kern="0" spc="-5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스토리지 가상화</a:t>
              </a:r>
              <a:endParaRPr lang="en-US" altLang="ko-KR" sz="1200" b="1" kern="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99" name="직사각형 98"/>
            <p:cNvSpPr/>
            <p:nvPr/>
          </p:nvSpPr>
          <p:spPr bwMode="gray">
            <a:xfrm>
              <a:off x="935210" y="5989695"/>
              <a:ext cx="2452543" cy="32600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algn="ctr">
              <a:solidFill>
                <a:sysClr val="window" lastClr="FFFFFF">
                  <a:lumMod val="75000"/>
                </a:sysClr>
              </a:solidFill>
              <a:round/>
              <a:headEnd/>
              <a:tailEnd/>
            </a:ln>
            <a:effectLst/>
          </p:spPr>
          <p:txBody>
            <a:bodyPr wrap="none" lIns="72000" tIns="72000" rIns="72000" bIns="72000" anchor="ctr"/>
            <a:lstStyle/>
            <a:p>
              <a:pPr algn="ctr" defTabSz="801688" eaLnBrk="0" latinLnBrk="0" hangingPunct="0">
                <a:defRPr/>
              </a:pPr>
              <a:r>
                <a:rPr lang="ko-KR" altLang="en-US" sz="1200" b="1" kern="0" spc="-5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네트워크 가상화</a:t>
              </a:r>
              <a:endParaRPr lang="en-US" altLang="ko-KR" sz="1200" b="1" kern="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</p:grpSp>
      <p:sp>
        <p:nvSpPr>
          <p:cNvPr id="100" name="직사각형 99"/>
          <p:cNvSpPr/>
          <p:nvPr/>
        </p:nvSpPr>
        <p:spPr bwMode="gray">
          <a:xfrm>
            <a:off x="4897420" y="3179061"/>
            <a:ext cx="427616" cy="1581781"/>
          </a:xfrm>
          <a:prstGeom prst="rect">
            <a:avLst/>
          </a:prstGeom>
          <a:solidFill>
            <a:srgbClr val="4BACC6">
              <a:lumMod val="20000"/>
              <a:lumOff val="80000"/>
            </a:srgbClr>
          </a:solidFill>
          <a:ln w="6350" algn="ctr">
            <a:solidFill>
              <a:srgbClr val="0070C0"/>
            </a:solidFill>
            <a:round/>
            <a:headEnd/>
            <a:tailEnd/>
          </a:ln>
          <a:effectLst/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r>
              <a:rPr lang="ko-KR" altLang="en-US" sz="1200" b="1" kern="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보안</a:t>
            </a:r>
            <a:endParaRPr lang="en-US" altLang="ko-KR" sz="1200" b="1" kern="0" spc="-5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algn="ctr" defTabSz="801688" eaLnBrk="0" latinLnBrk="0" hangingPunct="0">
              <a:defRPr/>
            </a:pPr>
            <a:r>
              <a:rPr lang="ko-KR" altLang="en-US" sz="1200" b="1" kern="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및</a:t>
            </a:r>
            <a:endParaRPr lang="en-US" altLang="ko-KR" sz="1200" b="1" kern="0" spc="-5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algn="ctr" defTabSz="801688" eaLnBrk="0" latinLnBrk="0" hangingPunct="0">
              <a:defRPr/>
            </a:pPr>
            <a:r>
              <a:rPr lang="ko-KR" altLang="en-US" sz="1200" b="1" kern="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권한</a:t>
            </a:r>
            <a:endParaRPr lang="en-US" altLang="ko-KR" sz="1200" b="1" kern="0" spc="-5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algn="ctr" defTabSz="801688" eaLnBrk="0" latinLnBrk="0" hangingPunct="0">
              <a:defRPr/>
            </a:pPr>
            <a:r>
              <a:rPr lang="ko-KR" altLang="en-US" sz="1200" b="1" kern="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관리</a:t>
            </a:r>
            <a:endParaRPr lang="en-US" altLang="ko-KR" sz="1200" b="1" kern="0" spc="-5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01" name="직사각형 100"/>
          <p:cNvSpPr/>
          <p:nvPr/>
        </p:nvSpPr>
        <p:spPr bwMode="gray">
          <a:xfrm>
            <a:off x="4897420" y="5136688"/>
            <a:ext cx="427616" cy="115345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6350" algn="ctr">
            <a:solidFill>
              <a:sysClr val="window" lastClr="FFFFFF">
                <a:lumMod val="75000"/>
              </a:sysClr>
            </a:solidFill>
            <a:round/>
            <a:headEnd/>
            <a:tailEnd/>
          </a:ln>
          <a:effectLst/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r>
              <a:rPr lang="ko-KR" altLang="en-US" sz="1200" b="1" kern="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보안</a:t>
            </a:r>
            <a:endParaRPr lang="en-US" altLang="ko-KR" sz="1200" b="1" kern="0" spc="-5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algn="ctr" defTabSz="801688" eaLnBrk="0" latinLnBrk="0" hangingPunct="0">
              <a:defRPr/>
            </a:pPr>
            <a:r>
              <a:rPr lang="ko-KR" altLang="en-US" sz="1200" b="1" kern="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및</a:t>
            </a:r>
            <a:endParaRPr lang="en-US" altLang="ko-KR" sz="1200" b="1" kern="0" spc="-5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algn="ctr" defTabSz="801688" eaLnBrk="0" latinLnBrk="0" hangingPunct="0">
              <a:defRPr/>
            </a:pPr>
            <a:r>
              <a:rPr lang="ko-KR" altLang="en-US" sz="1200" b="1" kern="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권한</a:t>
            </a:r>
            <a:endParaRPr lang="en-US" altLang="ko-KR" sz="1200" b="1" kern="0" spc="-5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algn="ctr" defTabSz="801688" eaLnBrk="0" latinLnBrk="0" hangingPunct="0">
              <a:defRPr/>
            </a:pPr>
            <a:r>
              <a:rPr lang="ko-KR" altLang="en-US" sz="1200" b="1" kern="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관리</a:t>
            </a:r>
            <a:endParaRPr lang="en-US" altLang="ko-KR" sz="1200" b="1" kern="0" spc="-5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02" name="직사각형 101"/>
          <p:cNvSpPr/>
          <p:nvPr/>
        </p:nvSpPr>
        <p:spPr bwMode="gray">
          <a:xfrm>
            <a:off x="5617143" y="4870512"/>
            <a:ext cx="2693139" cy="458109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latinLnBrk="0">
              <a:defRPr/>
            </a:pPr>
            <a:r>
              <a:rPr lang="ko-KR" altLang="en-US" sz="1200" b="1" kern="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가상머신</a:t>
            </a:r>
            <a:endParaRPr lang="en-US" altLang="ko-KR" sz="1200" b="1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9291157" y="4965062"/>
            <a:ext cx="377026" cy="311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••</a:t>
            </a:r>
            <a:endParaRPr lang="ko-KR" altLang="en-US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6072949" y="5477513"/>
            <a:ext cx="481013" cy="611524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7238633" y="5569551"/>
            <a:ext cx="508746" cy="433572"/>
          </a:xfrm>
          <a:prstGeom prst="rect">
            <a:avLst/>
          </a:prstGeom>
        </p:spPr>
      </p:pic>
      <p:pic>
        <p:nvPicPr>
          <p:cNvPr id="106" name="그림 105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8366935" y="5501034"/>
            <a:ext cx="762348" cy="588002"/>
          </a:xfrm>
          <a:prstGeom prst="rect">
            <a:avLst/>
          </a:prstGeom>
        </p:spPr>
      </p:pic>
      <p:sp>
        <p:nvSpPr>
          <p:cNvPr id="107" name="직사각형 106"/>
          <p:cNvSpPr/>
          <p:nvPr/>
        </p:nvSpPr>
        <p:spPr>
          <a:xfrm>
            <a:off x="6059100" y="6086937"/>
            <a:ext cx="479618" cy="233998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 latinLnBrk="0">
              <a:defRPr/>
            </a:pPr>
            <a:r>
              <a:rPr lang="ko-KR" altLang="en-US" sz="1200" b="1" kern="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서버</a:t>
            </a:r>
            <a:endParaRPr lang="ko-KR" altLang="en-US" sz="1200" b="1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7248225" y="6086937"/>
            <a:ext cx="479618" cy="233998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 latinLnBrk="0">
              <a:defRPr/>
            </a:pPr>
            <a:r>
              <a:rPr lang="ko-KR" altLang="en-US" sz="1200" b="1" kern="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스토리지</a:t>
            </a:r>
            <a:endParaRPr lang="ko-KR" altLang="en-US" sz="1200" b="1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8530173" y="6086937"/>
            <a:ext cx="479618" cy="233998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 latinLnBrk="0">
              <a:defRPr/>
            </a:pPr>
            <a:r>
              <a:rPr lang="ko-KR" altLang="en-US" sz="1200" b="1" kern="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네트워크</a:t>
            </a:r>
            <a:endParaRPr lang="ko-KR" altLang="en-US" sz="1200" b="1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0" name="직사각형 109"/>
          <p:cNvSpPr/>
          <p:nvPr/>
        </p:nvSpPr>
        <p:spPr bwMode="gray">
          <a:xfrm>
            <a:off x="8448004" y="4870512"/>
            <a:ext cx="815749" cy="458109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latinLnBrk="0">
              <a:defRPr/>
            </a:pPr>
            <a:r>
              <a:rPr lang="ko-KR" altLang="en-US" sz="1200" b="1" kern="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가상머신</a:t>
            </a:r>
            <a:endParaRPr lang="en-US" altLang="ko-KR" sz="1200" b="1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8013938" y="3739949"/>
            <a:ext cx="377026" cy="311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••</a:t>
            </a:r>
            <a:endParaRPr lang="ko-KR" altLang="en-US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 bwMode="gray">
          <a:xfrm>
            <a:off x="295275" y="2258848"/>
            <a:ext cx="504054" cy="642998"/>
          </a:xfrm>
          <a:prstGeom prst="roundRect">
            <a:avLst/>
          </a:prstGeom>
          <a:solidFill>
            <a:sysClr val="window" lastClr="FFFFFF"/>
          </a:solidFill>
          <a:ln w="6350" algn="ctr">
            <a:solidFill>
              <a:sysClr val="window" lastClr="FFFFFF">
                <a:lumMod val="65000"/>
              </a:sysClr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vert="eaVert" wrap="none" lIns="72000" tIns="72000" rIns="72000" bIns="72000" anchor="ctr"/>
          <a:lstStyle/>
          <a:p>
            <a:pPr algn="ctr" defTabSz="801688" eaLnBrk="0" latinLnBrk="0" hangingPunct="0">
              <a:defRPr/>
            </a:pPr>
            <a:r>
              <a:rPr lang="en-US" altLang="ko-KR" sz="1400" b="1" kern="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SaaS</a:t>
            </a:r>
          </a:p>
        </p:txBody>
      </p:sp>
      <p:sp>
        <p:nvSpPr>
          <p:cNvPr id="113" name="직사각형 112"/>
          <p:cNvSpPr/>
          <p:nvPr/>
        </p:nvSpPr>
        <p:spPr bwMode="gray">
          <a:xfrm>
            <a:off x="758985" y="2258848"/>
            <a:ext cx="4687050" cy="642998"/>
          </a:xfrm>
          <a:prstGeom prst="rect">
            <a:avLst/>
          </a:prstGeom>
          <a:solidFill>
            <a:sysClr val="window" lastClr="FFFFFF"/>
          </a:solidFill>
          <a:ln w="6350" algn="ctr">
            <a:solidFill>
              <a:sysClr val="window" lastClr="FFFFFF">
                <a:lumMod val="75000"/>
              </a:sysClr>
            </a:solidFill>
            <a:round/>
            <a:headEnd/>
            <a:tailEnd/>
          </a:ln>
          <a:effectLst/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endParaRPr lang="en-US" altLang="ko-KR" kern="0" spc="-5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14" name="원통 113"/>
          <p:cNvSpPr/>
          <p:nvPr/>
        </p:nvSpPr>
        <p:spPr bwMode="gray">
          <a:xfrm>
            <a:off x="3263705" y="2378452"/>
            <a:ext cx="2061331" cy="390775"/>
          </a:xfrm>
          <a:prstGeom prst="can">
            <a:avLst/>
          </a:prstGeom>
          <a:solidFill>
            <a:sysClr val="window" lastClr="FFFFFF"/>
          </a:solidFill>
          <a:ln w="6350" algn="ctr">
            <a:solidFill>
              <a:sysClr val="window" lastClr="FFFFFF">
                <a:lumMod val="75000"/>
              </a:sysClr>
            </a:solidFill>
            <a:round/>
            <a:headEnd/>
            <a:tailEnd/>
          </a:ln>
          <a:effectLst/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r>
              <a:rPr lang="ko-KR" altLang="en-US" sz="1200" b="1" kern="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어플리케이션 데이터</a:t>
            </a:r>
            <a:endParaRPr lang="en-US" altLang="ko-KR" sz="1200" b="1" kern="0" spc="-5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15" name="직사각형 114"/>
          <p:cNvSpPr/>
          <p:nvPr/>
        </p:nvSpPr>
        <p:spPr bwMode="gray">
          <a:xfrm>
            <a:off x="929044" y="2404005"/>
            <a:ext cx="2204945" cy="379025"/>
          </a:xfrm>
          <a:prstGeom prst="rect">
            <a:avLst/>
          </a:prstGeom>
          <a:solidFill>
            <a:sysClr val="window" lastClr="FFFFFF"/>
          </a:solidFill>
          <a:ln w="6350" algn="ctr">
            <a:solidFill>
              <a:sysClr val="window" lastClr="FFFFFF">
                <a:lumMod val="75000"/>
              </a:sysClr>
            </a:solidFill>
            <a:round/>
            <a:headEnd/>
            <a:tailEnd/>
          </a:ln>
          <a:effectLst/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r>
              <a:rPr lang="ko-KR" altLang="en-US" sz="1200" b="1" kern="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어플리케이션 </a:t>
            </a:r>
            <a:r>
              <a:rPr lang="ko-KR" altLang="en-US" sz="1200" b="1" kern="0" spc="-50" dirty="0" err="1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로직</a:t>
            </a:r>
            <a:endParaRPr lang="en-US" altLang="ko-KR" sz="1200" b="1" kern="0" spc="-5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cxnSp>
        <p:nvCxnSpPr>
          <p:cNvPr id="116" name="직선 연결선 115"/>
          <p:cNvCxnSpPr/>
          <p:nvPr/>
        </p:nvCxnSpPr>
        <p:spPr>
          <a:xfrm>
            <a:off x="8380382" y="2356661"/>
            <a:ext cx="0" cy="2971960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grpSp>
        <p:nvGrpSpPr>
          <p:cNvPr id="117" name="그룹 116"/>
          <p:cNvGrpSpPr/>
          <p:nvPr/>
        </p:nvGrpSpPr>
        <p:grpSpPr>
          <a:xfrm>
            <a:off x="6798119" y="2741211"/>
            <a:ext cx="1228160" cy="2140362"/>
            <a:chOff x="6798119" y="1551436"/>
            <a:chExt cx="1228160" cy="3518106"/>
          </a:xfrm>
        </p:grpSpPr>
        <p:cxnSp>
          <p:nvCxnSpPr>
            <p:cNvPr id="118" name="직선 연결선 117"/>
            <p:cNvCxnSpPr/>
            <p:nvPr/>
          </p:nvCxnSpPr>
          <p:spPr>
            <a:xfrm>
              <a:off x="6798119" y="1551436"/>
              <a:ext cx="0" cy="3518106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ysDot"/>
            </a:ln>
            <a:effectLst/>
          </p:spPr>
        </p:cxnSp>
        <p:cxnSp>
          <p:nvCxnSpPr>
            <p:cNvPr id="119" name="직선 연결선 118"/>
            <p:cNvCxnSpPr/>
            <p:nvPr/>
          </p:nvCxnSpPr>
          <p:spPr>
            <a:xfrm>
              <a:off x="8026279" y="1551436"/>
              <a:ext cx="0" cy="3518106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ysDot"/>
            </a:ln>
            <a:effectLst/>
          </p:spPr>
        </p:cxnSp>
      </p:grpSp>
      <p:cxnSp>
        <p:nvCxnSpPr>
          <p:cNvPr id="120" name="직선 연결선 119"/>
          <p:cNvCxnSpPr/>
          <p:nvPr/>
        </p:nvCxnSpPr>
        <p:spPr>
          <a:xfrm>
            <a:off x="9331498" y="2356661"/>
            <a:ext cx="0" cy="2971960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grpSp>
        <p:nvGrpSpPr>
          <p:cNvPr id="121" name="그룹 120"/>
          <p:cNvGrpSpPr/>
          <p:nvPr/>
        </p:nvGrpSpPr>
        <p:grpSpPr>
          <a:xfrm>
            <a:off x="5725222" y="2491221"/>
            <a:ext cx="2118388" cy="2228341"/>
            <a:chOff x="5617143" y="2261191"/>
            <a:chExt cx="2334546" cy="2459878"/>
          </a:xfrm>
        </p:grpSpPr>
        <p:sp>
          <p:nvSpPr>
            <p:cNvPr id="122" name="직사각형 121"/>
            <p:cNvSpPr/>
            <p:nvPr/>
          </p:nvSpPr>
          <p:spPr bwMode="gray">
            <a:xfrm>
              <a:off x="5625085" y="2695734"/>
              <a:ext cx="1098444" cy="20253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6350" algn="ctr">
              <a:solidFill>
                <a:srgbClr val="4BACC6">
                  <a:lumMod val="60000"/>
                  <a:lumOff val="40000"/>
                </a:srgbClr>
              </a:solidFill>
              <a:round/>
              <a:headEnd/>
              <a:tailEnd/>
            </a:ln>
            <a:effectLst/>
          </p:spPr>
          <p:txBody>
            <a:bodyPr vert="horz" wrap="none" lIns="72000" tIns="72000" rIns="72000" bIns="90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801688" latinLnBrk="0">
                <a:defRPr/>
              </a:pPr>
              <a:r>
                <a:rPr lang="ko-KR" altLang="en-US" sz="1200" b="1" kern="0" spc="-5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컨테이너</a:t>
              </a:r>
              <a:endParaRPr lang="en-US" altLang="ko-KR" sz="1200" b="1" kern="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23" name="직사각형 122"/>
            <p:cNvSpPr/>
            <p:nvPr/>
          </p:nvSpPr>
          <p:spPr bwMode="gray">
            <a:xfrm>
              <a:off x="6853245" y="2695734"/>
              <a:ext cx="1098444" cy="20253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6350" algn="ctr">
              <a:solidFill>
                <a:srgbClr val="4BACC6">
                  <a:lumMod val="60000"/>
                  <a:lumOff val="40000"/>
                </a:srgbClr>
              </a:solidFill>
              <a:round/>
              <a:headEnd/>
              <a:tailEnd/>
            </a:ln>
            <a:effectLst/>
          </p:spPr>
          <p:txBody>
            <a:bodyPr vert="horz" wrap="none" lIns="72000" tIns="72000" rIns="72000" bIns="90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801688" latinLnBrk="0">
                <a:defRPr/>
              </a:pPr>
              <a:r>
                <a:rPr lang="ko-KR" altLang="en-US" sz="1200" b="1" kern="0" spc="-5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컨테이너</a:t>
              </a:r>
              <a:endParaRPr lang="en-US" altLang="ko-KR" sz="1200" b="1" kern="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24" name="직사각형 123"/>
            <p:cNvSpPr/>
            <p:nvPr/>
          </p:nvSpPr>
          <p:spPr bwMode="gray">
            <a:xfrm>
              <a:off x="5617143" y="2261191"/>
              <a:ext cx="2329174" cy="265502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6350" algn="ctr">
              <a:solidFill>
                <a:srgbClr val="4BACC6">
                  <a:lumMod val="60000"/>
                  <a:lumOff val="40000"/>
                </a:srgbClr>
              </a:solidFill>
              <a:round/>
              <a:headEnd/>
              <a:tailEnd/>
            </a:ln>
            <a:effectLst/>
          </p:spPr>
          <p:txBody>
            <a:bodyPr vert="horz" wrap="none" lIns="72000" tIns="72000" rIns="72000" bIns="90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01688" latinLnBrk="0">
                <a:defRPr/>
              </a:pPr>
              <a:r>
                <a:rPr lang="ko-KR" altLang="en-US" sz="1200" b="1" kern="0" spc="-50" dirty="0" err="1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라우터</a:t>
              </a:r>
              <a:endParaRPr lang="en-US" altLang="ko-KR" sz="1200" b="1" kern="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cxnSp>
          <p:nvCxnSpPr>
            <p:cNvPr id="125" name="직선 화살표 연결선 87"/>
            <p:cNvCxnSpPr>
              <a:stCxn id="124" idx="2"/>
              <a:endCxn id="122" idx="0"/>
            </p:cNvCxnSpPr>
            <p:nvPr/>
          </p:nvCxnSpPr>
          <p:spPr>
            <a:xfrm rot="5400000">
              <a:off x="6393499" y="2307502"/>
              <a:ext cx="169041" cy="607423"/>
            </a:xfrm>
            <a:prstGeom prst="bentConnector3">
              <a:avLst>
                <a:gd name="adj1" fmla="val 50000"/>
              </a:avLst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olid"/>
              <a:tailEnd type="triangle"/>
            </a:ln>
            <a:effectLst/>
          </p:spPr>
        </p:cxnSp>
        <p:cxnSp>
          <p:nvCxnSpPr>
            <p:cNvPr id="126" name="직선 화살표 연결선 87"/>
            <p:cNvCxnSpPr>
              <a:stCxn id="124" idx="2"/>
              <a:endCxn id="123" idx="0"/>
            </p:cNvCxnSpPr>
            <p:nvPr/>
          </p:nvCxnSpPr>
          <p:spPr>
            <a:xfrm rot="16200000" flipH="1">
              <a:off x="7007578" y="2300844"/>
              <a:ext cx="169041" cy="620737"/>
            </a:xfrm>
            <a:prstGeom prst="bentConnector3">
              <a:avLst>
                <a:gd name="adj1" fmla="val 50000"/>
              </a:avLst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olid"/>
              <a:tailEnd type="triangle"/>
            </a:ln>
            <a:effectLst/>
          </p:spPr>
        </p:cxnSp>
        <p:grpSp>
          <p:nvGrpSpPr>
            <p:cNvPr id="127" name="그룹 126"/>
            <p:cNvGrpSpPr/>
            <p:nvPr/>
          </p:nvGrpSpPr>
          <p:grpSpPr>
            <a:xfrm>
              <a:off x="5730285" y="3043192"/>
              <a:ext cx="887503" cy="1612801"/>
              <a:chOff x="5730285" y="2441815"/>
              <a:chExt cx="887503" cy="1909179"/>
            </a:xfrm>
          </p:grpSpPr>
          <p:sp>
            <p:nvSpPr>
              <p:cNvPr id="135" name="직사각형 134"/>
              <p:cNvSpPr/>
              <p:nvPr/>
            </p:nvSpPr>
            <p:spPr bwMode="gray">
              <a:xfrm>
                <a:off x="5730285" y="2441815"/>
                <a:ext cx="887503" cy="384940"/>
              </a:xfrm>
              <a:prstGeom prst="rect">
                <a:avLst/>
              </a:prstGeom>
              <a:solidFill>
                <a:sysClr val="window" lastClr="FFFFFF"/>
              </a:solidFill>
              <a:ln w="6350" algn="ctr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72000" tIns="72000" rIns="72000" bIns="900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801688" latinLnBrk="0">
                  <a:defRPr/>
                </a:pPr>
                <a:r>
                  <a:rPr lang="ko-KR" altLang="en-US" sz="1100" b="1" kern="0" spc="-5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어플리케이션</a:t>
                </a:r>
                <a:endParaRPr lang="en-US" altLang="ko-KR" sz="1100" b="1" kern="0" spc="-5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endParaRPr>
              </a:p>
            </p:txBody>
          </p:sp>
          <p:sp>
            <p:nvSpPr>
              <p:cNvPr id="136" name="직사각형 135"/>
              <p:cNvSpPr/>
              <p:nvPr/>
            </p:nvSpPr>
            <p:spPr bwMode="gray">
              <a:xfrm>
                <a:off x="5730285" y="2921427"/>
                <a:ext cx="887503" cy="1429567"/>
              </a:xfrm>
              <a:prstGeom prst="rect">
                <a:avLst/>
              </a:prstGeom>
              <a:solidFill>
                <a:sysClr val="window" lastClr="FFFFFF"/>
              </a:solidFill>
              <a:ln w="6350" algn="ctr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72000" tIns="72000" rIns="72000" bIns="9000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801688" latinLnBrk="0">
                  <a:defRPr/>
                </a:pPr>
                <a:r>
                  <a:rPr lang="en-US" altLang="ko-KR" sz="1100" b="1" kern="0" spc="-5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SW </a:t>
                </a:r>
                <a:r>
                  <a:rPr lang="ko-KR" altLang="en-US" sz="1100" b="1" kern="0" spc="-5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플랫폼</a:t>
                </a:r>
                <a:endParaRPr lang="en-US" altLang="ko-KR" sz="1100" b="1" kern="0" spc="-5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endParaRPr>
              </a:p>
            </p:txBody>
          </p:sp>
          <p:grpSp>
            <p:nvGrpSpPr>
              <p:cNvPr id="137" name="그룹 136"/>
              <p:cNvGrpSpPr/>
              <p:nvPr/>
            </p:nvGrpSpPr>
            <p:grpSpPr>
              <a:xfrm>
                <a:off x="5797281" y="3255354"/>
                <a:ext cx="754496" cy="997380"/>
                <a:chOff x="5535833" y="3369205"/>
                <a:chExt cx="1469878" cy="733878"/>
              </a:xfrm>
            </p:grpSpPr>
            <p:sp>
              <p:nvSpPr>
                <p:cNvPr id="138" name="직사각형 137"/>
                <p:cNvSpPr/>
                <p:nvPr/>
              </p:nvSpPr>
              <p:spPr bwMode="gray">
                <a:xfrm>
                  <a:off x="5535833" y="3369205"/>
                  <a:ext cx="1469878" cy="203990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algn="ctr">
                  <a:solidFill>
                    <a:sysClr val="window" lastClr="FFFFFF">
                      <a:lumMod val="75000"/>
                    </a:sysClr>
                  </a:solidFill>
                  <a:round/>
                  <a:headEnd/>
                  <a:tailEnd/>
                </a:ln>
                <a:effectLst/>
              </p:spPr>
              <p:txBody>
                <a:bodyPr wrap="none" lIns="72000" tIns="72000" rIns="72000" bIns="72000" anchor="ctr"/>
                <a:lstStyle/>
                <a:p>
                  <a:pPr algn="ctr" defTabSz="801688" eaLnBrk="0" latinLnBrk="0" hangingPunct="0">
                    <a:defRPr/>
                  </a:pPr>
                  <a:r>
                    <a:rPr lang="ko-KR" altLang="en-US" sz="1100" kern="0" spc="-50" dirty="0" smtClean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맑은 고딕" pitchFamily="50" charset="-127"/>
                      <a:ea typeface="맑은 고딕" pitchFamily="50" charset="-127"/>
                      <a:cs typeface="Arial" pitchFamily="34" charset="0"/>
                    </a:rPr>
                    <a:t>프레임워크</a:t>
                  </a:r>
                  <a:endParaRPr lang="en-US" altLang="ko-KR" sz="1100" kern="0" spc="-5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맑은 고딕" pitchFamily="50" charset="-127"/>
                    <a:ea typeface="맑은 고딕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139" name="직사각형 138"/>
                <p:cNvSpPr/>
                <p:nvPr/>
              </p:nvSpPr>
              <p:spPr bwMode="gray">
                <a:xfrm>
                  <a:off x="5535833" y="3634149"/>
                  <a:ext cx="1469878" cy="203990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algn="ctr">
                  <a:solidFill>
                    <a:sysClr val="window" lastClr="FFFFFF">
                      <a:lumMod val="75000"/>
                    </a:sysClr>
                  </a:solidFill>
                  <a:round/>
                  <a:headEnd/>
                  <a:tailEnd/>
                </a:ln>
                <a:effectLst/>
              </p:spPr>
              <p:txBody>
                <a:bodyPr wrap="none" lIns="72000" tIns="72000" rIns="72000" bIns="72000" anchor="ctr"/>
                <a:lstStyle/>
                <a:p>
                  <a:pPr algn="ctr" defTabSz="801688" eaLnBrk="0" latinLnBrk="0" hangingPunct="0">
                    <a:defRPr/>
                  </a:pPr>
                  <a:r>
                    <a:rPr lang="ko-KR" altLang="en-US" sz="1100" kern="0" spc="-50" dirty="0" err="1" smtClean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맑은 고딕" pitchFamily="50" charset="-127"/>
                      <a:ea typeface="맑은 고딕" pitchFamily="50" charset="-127"/>
                      <a:cs typeface="Arial" pitchFamily="34" charset="0"/>
                    </a:rPr>
                    <a:t>미들웨어</a:t>
                  </a:r>
                  <a:endParaRPr lang="en-US" altLang="ko-KR" sz="1100" kern="0" spc="-5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맑은 고딕" pitchFamily="50" charset="-127"/>
                    <a:ea typeface="맑은 고딕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140" name="직사각형 139"/>
                <p:cNvSpPr/>
                <p:nvPr/>
              </p:nvSpPr>
              <p:spPr bwMode="gray">
                <a:xfrm>
                  <a:off x="5535833" y="3899093"/>
                  <a:ext cx="1469878" cy="203990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algn="ctr">
                  <a:solidFill>
                    <a:sysClr val="window" lastClr="FFFFFF">
                      <a:lumMod val="75000"/>
                    </a:sysClr>
                  </a:solidFill>
                  <a:round/>
                  <a:headEnd/>
                  <a:tailEnd/>
                </a:ln>
                <a:effectLst/>
              </p:spPr>
              <p:txBody>
                <a:bodyPr wrap="none" lIns="72000" tIns="72000" rIns="72000" bIns="72000" anchor="ctr"/>
                <a:lstStyle/>
                <a:p>
                  <a:pPr algn="ctr" defTabSz="801688" eaLnBrk="0" latinLnBrk="0" hangingPunct="0">
                    <a:defRPr/>
                  </a:pPr>
                  <a:r>
                    <a:rPr lang="ko-KR" altLang="en-US" sz="1100" kern="0" spc="-50" dirty="0" smtClean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맑은 고딕" pitchFamily="50" charset="-127"/>
                      <a:ea typeface="맑은 고딕" pitchFamily="50" charset="-127"/>
                      <a:cs typeface="Arial" pitchFamily="34" charset="0"/>
                    </a:rPr>
                    <a:t>운영체제</a:t>
                  </a:r>
                  <a:endParaRPr lang="en-US" altLang="ko-KR" sz="1100" kern="0" spc="-5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맑은 고딕" pitchFamily="50" charset="-127"/>
                    <a:ea typeface="맑은 고딕" pitchFamily="50" charset="-127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8" name="그룹 127"/>
            <p:cNvGrpSpPr/>
            <p:nvPr/>
          </p:nvGrpSpPr>
          <p:grpSpPr>
            <a:xfrm>
              <a:off x="6956107" y="3041135"/>
              <a:ext cx="887503" cy="1612801"/>
              <a:chOff x="5730285" y="2441815"/>
              <a:chExt cx="887503" cy="1909179"/>
            </a:xfrm>
          </p:grpSpPr>
          <p:sp>
            <p:nvSpPr>
              <p:cNvPr id="129" name="직사각형 128"/>
              <p:cNvSpPr/>
              <p:nvPr/>
            </p:nvSpPr>
            <p:spPr bwMode="gray">
              <a:xfrm>
                <a:off x="5730285" y="2441815"/>
                <a:ext cx="887503" cy="384940"/>
              </a:xfrm>
              <a:prstGeom prst="rect">
                <a:avLst/>
              </a:prstGeom>
              <a:solidFill>
                <a:sysClr val="window" lastClr="FFFFFF"/>
              </a:solidFill>
              <a:ln w="6350" algn="ctr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72000" tIns="72000" rIns="72000" bIns="900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801688" latinLnBrk="0">
                  <a:defRPr/>
                </a:pPr>
                <a:r>
                  <a:rPr lang="ko-KR" altLang="en-US" sz="1100" b="1" kern="0" spc="-5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어플리케이션</a:t>
                </a:r>
                <a:endParaRPr lang="en-US" altLang="ko-KR" sz="1100" b="1" kern="0" spc="-5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endParaRPr>
              </a:p>
            </p:txBody>
          </p:sp>
          <p:sp>
            <p:nvSpPr>
              <p:cNvPr id="130" name="직사각형 129"/>
              <p:cNvSpPr/>
              <p:nvPr/>
            </p:nvSpPr>
            <p:spPr bwMode="gray">
              <a:xfrm>
                <a:off x="5730285" y="2921427"/>
                <a:ext cx="887503" cy="1429567"/>
              </a:xfrm>
              <a:prstGeom prst="rect">
                <a:avLst/>
              </a:prstGeom>
              <a:solidFill>
                <a:sysClr val="window" lastClr="FFFFFF"/>
              </a:solidFill>
              <a:ln w="6350" algn="ctr">
                <a:solidFill>
                  <a:sysClr val="windowText" lastClr="000000">
                    <a:lumMod val="50000"/>
                    <a:lumOff val="50000"/>
                  </a:sysClr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72000" tIns="72000" rIns="72000" bIns="9000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801688" latinLnBrk="0">
                  <a:defRPr/>
                </a:pPr>
                <a:r>
                  <a:rPr lang="en-US" altLang="ko-KR" sz="1100" kern="0" spc="-5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SW </a:t>
                </a:r>
                <a:r>
                  <a:rPr lang="ko-KR" altLang="en-US" sz="1100" kern="0" spc="-5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플랫폼</a:t>
                </a:r>
                <a:endParaRPr lang="en-US" altLang="ko-KR" sz="1100" kern="0" spc="-5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endParaRPr>
              </a:p>
            </p:txBody>
          </p:sp>
          <p:grpSp>
            <p:nvGrpSpPr>
              <p:cNvPr id="131" name="그룹 130"/>
              <p:cNvGrpSpPr/>
              <p:nvPr/>
            </p:nvGrpSpPr>
            <p:grpSpPr>
              <a:xfrm>
                <a:off x="5797281" y="3255354"/>
                <a:ext cx="754496" cy="997380"/>
                <a:chOff x="5535833" y="3369205"/>
                <a:chExt cx="1469878" cy="733878"/>
              </a:xfrm>
            </p:grpSpPr>
            <p:sp>
              <p:nvSpPr>
                <p:cNvPr id="132" name="직사각형 131"/>
                <p:cNvSpPr/>
                <p:nvPr/>
              </p:nvSpPr>
              <p:spPr bwMode="gray">
                <a:xfrm>
                  <a:off x="5535833" y="3369205"/>
                  <a:ext cx="1469878" cy="203990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algn="ctr">
                  <a:solidFill>
                    <a:sysClr val="window" lastClr="FFFFFF">
                      <a:lumMod val="75000"/>
                    </a:sysClr>
                  </a:solidFill>
                  <a:round/>
                  <a:headEnd/>
                  <a:tailEnd/>
                </a:ln>
                <a:effectLst/>
              </p:spPr>
              <p:txBody>
                <a:bodyPr wrap="none" lIns="72000" tIns="72000" rIns="72000" bIns="72000" anchor="ctr"/>
                <a:lstStyle/>
                <a:p>
                  <a:pPr algn="ctr" defTabSz="801688" eaLnBrk="0" latinLnBrk="0" hangingPunct="0">
                    <a:defRPr/>
                  </a:pPr>
                  <a:r>
                    <a:rPr lang="ko-KR" altLang="en-US" sz="1100" kern="0" spc="-50" dirty="0" smtClean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맑은 고딕" pitchFamily="50" charset="-127"/>
                      <a:ea typeface="맑은 고딕" pitchFamily="50" charset="-127"/>
                      <a:cs typeface="Arial" pitchFamily="34" charset="0"/>
                    </a:rPr>
                    <a:t>프레임워크</a:t>
                  </a:r>
                  <a:endParaRPr lang="en-US" altLang="ko-KR" sz="1100" kern="0" spc="-5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맑은 고딕" pitchFamily="50" charset="-127"/>
                    <a:ea typeface="맑은 고딕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133" name="직사각형 132"/>
                <p:cNvSpPr/>
                <p:nvPr/>
              </p:nvSpPr>
              <p:spPr bwMode="gray">
                <a:xfrm>
                  <a:off x="5535833" y="3634149"/>
                  <a:ext cx="1469878" cy="203990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algn="ctr">
                  <a:solidFill>
                    <a:sysClr val="window" lastClr="FFFFFF">
                      <a:lumMod val="75000"/>
                    </a:sysClr>
                  </a:solidFill>
                  <a:round/>
                  <a:headEnd/>
                  <a:tailEnd/>
                </a:ln>
                <a:effectLst/>
              </p:spPr>
              <p:txBody>
                <a:bodyPr wrap="none" lIns="72000" tIns="72000" rIns="72000" bIns="72000" anchor="ctr"/>
                <a:lstStyle/>
                <a:p>
                  <a:pPr algn="ctr" defTabSz="801688" eaLnBrk="0" latinLnBrk="0" hangingPunct="0">
                    <a:defRPr/>
                  </a:pPr>
                  <a:r>
                    <a:rPr lang="ko-KR" altLang="en-US" sz="1100" kern="0" spc="-50" dirty="0" err="1" smtClean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맑은 고딕" pitchFamily="50" charset="-127"/>
                      <a:ea typeface="맑은 고딕" pitchFamily="50" charset="-127"/>
                      <a:cs typeface="Arial" pitchFamily="34" charset="0"/>
                    </a:rPr>
                    <a:t>미들웨어</a:t>
                  </a:r>
                  <a:endParaRPr lang="en-US" altLang="ko-KR" sz="1100" kern="0" spc="-5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맑은 고딕" pitchFamily="50" charset="-127"/>
                    <a:ea typeface="맑은 고딕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134" name="직사각형 133"/>
                <p:cNvSpPr/>
                <p:nvPr/>
              </p:nvSpPr>
              <p:spPr bwMode="gray">
                <a:xfrm>
                  <a:off x="5535833" y="3899093"/>
                  <a:ext cx="1469878" cy="203990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algn="ctr">
                  <a:solidFill>
                    <a:sysClr val="window" lastClr="FFFFFF">
                      <a:lumMod val="75000"/>
                    </a:sysClr>
                  </a:solidFill>
                  <a:round/>
                  <a:headEnd/>
                  <a:tailEnd/>
                </a:ln>
                <a:effectLst/>
              </p:spPr>
              <p:txBody>
                <a:bodyPr wrap="none" lIns="72000" tIns="72000" rIns="72000" bIns="72000" anchor="ctr"/>
                <a:lstStyle/>
                <a:p>
                  <a:pPr algn="ctr" defTabSz="801688" eaLnBrk="0" latinLnBrk="0" hangingPunct="0">
                    <a:defRPr/>
                  </a:pPr>
                  <a:r>
                    <a:rPr lang="ko-KR" altLang="en-US" sz="1100" kern="0" spc="-50" dirty="0" smtClean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맑은 고딕" pitchFamily="50" charset="-127"/>
                      <a:ea typeface="맑은 고딕" pitchFamily="50" charset="-127"/>
                      <a:cs typeface="Arial" pitchFamily="34" charset="0"/>
                    </a:rPr>
                    <a:t>운영체제</a:t>
                  </a:r>
                  <a:endParaRPr lang="en-US" altLang="ko-KR" sz="1100" kern="0" spc="-5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맑은 고딕" pitchFamily="50" charset="-127"/>
                    <a:ea typeface="맑은 고딕" pitchFamily="50" charset="-127"/>
                    <a:cs typeface="Arial" pitchFamily="34" charset="0"/>
                  </a:endParaRPr>
                </a:p>
              </p:txBody>
            </p:sp>
          </p:grpSp>
        </p:grpSp>
      </p:grpSp>
      <p:sp>
        <p:nvSpPr>
          <p:cNvPr id="141" name="모서리가 둥근 직사각형 140"/>
          <p:cNvSpPr/>
          <p:nvPr/>
        </p:nvSpPr>
        <p:spPr bwMode="gray">
          <a:xfrm>
            <a:off x="5639044" y="2128497"/>
            <a:ext cx="2306740" cy="2673394"/>
          </a:xfrm>
          <a:prstGeom prst="roundRect">
            <a:avLst>
              <a:gd name="adj" fmla="val 5985"/>
            </a:avLst>
          </a:prstGeom>
          <a:noFill/>
          <a:ln w="19050" algn="ctr">
            <a:solidFill>
              <a:srgbClr val="FF0000"/>
            </a:solidFill>
            <a:prstDash val="dash"/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en-US" altLang="ko-KR" sz="1400" b="1" spc="-5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42" name="Picture 2" descr="https://d57439wlqx3vo.cloudfront.net/main/c4b/c4b71468f0bdda4543cc708c7817abda/6dbf4e9c64deee99406fe3a4a7c276bd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693" y="1355094"/>
            <a:ext cx="708001" cy="70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3" name="직선 화살표 연결선 87"/>
          <p:cNvCxnSpPr>
            <a:stCxn id="142" idx="2"/>
            <a:endCxn id="124" idx="0"/>
          </p:cNvCxnSpPr>
          <p:nvPr/>
        </p:nvCxnSpPr>
        <p:spPr>
          <a:xfrm>
            <a:off x="6781694" y="2063095"/>
            <a:ext cx="285" cy="428126"/>
          </a:xfrm>
          <a:prstGeom prst="straightConnector1">
            <a:avLst/>
          </a:prstGeom>
          <a:noFill/>
          <a:ln w="19050" cap="flat" cmpd="sng" algn="ctr">
            <a:solidFill>
              <a:sysClr val="window" lastClr="FFFFFF">
                <a:lumMod val="50000"/>
              </a:sysClr>
            </a:solidFill>
            <a:prstDash val="solid"/>
            <a:tailEnd type="triangle"/>
          </a:ln>
          <a:effectLst/>
        </p:spPr>
      </p:cxnSp>
      <p:sp>
        <p:nvSpPr>
          <p:cNvPr id="144" name="직사각형 143"/>
          <p:cNvSpPr/>
          <p:nvPr/>
        </p:nvSpPr>
        <p:spPr>
          <a:xfrm>
            <a:off x="5776719" y="1589929"/>
            <a:ext cx="479618" cy="233998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 latinLnBrk="0">
              <a:defRPr/>
            </a:pPr>
            <a:r>
              <a:rPr lang="en-US" altLang="ko-KR" sz="1200" b="1" kern="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SaaS </a:t>
            </a:r>
            <a:r>
              <a:rPr lang="ko-KR" altLang="en-US" sz="1200" b="1" kern="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사용자</a:t>
            </a:r>
            <a:endParaRPr lang="ko-KR" altLang="en-US" sz="1200" b="1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5" name="직사각형 144"/>
          <p:cNvSpPr/>
          <p:nvPr/>
        </p:nvSpPr>
        <p:spPr>
          <a:xfrm>
            <a:off x="7120792" y="2187098"/>
            <a:ext cx="479618" cy="233998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 latinLnBrk="0">
              <a:defRPr/>
            </a:pPr>
            <a:r>
              <a:rPr lang="ko-KR" altLang="en-US" sz="1200" b="1" kern="0" spc="-5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사용자 </a:t>
            </a:r>
            <a:r>
              <a:rPr lang="ko-KR" altLang="en-US" sz="1200" b="1" kern="0" spc="-5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테넌트</a:t>
            </a:r>
            <a:endParaRPr lang="ko-KR" altLang="en-US" sz="1200" b="1" kern="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554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4215065" cy="332399"/>
            <a:chOff x="802399" y="1030552"/>
            <a:chExt cx="4215065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4215065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24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클라우드</a:t>
              </a:r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컴퓨팅의 기대효과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6217728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클라우드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도입의 기대효과는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[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관리 비용 절감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]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과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[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업무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효울화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]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에 있음</a:t>
            </a: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Ⅰ.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r>
              <a:rPr kumimoji="0" lang="ko-KR" altLang="en-US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클라우드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컴퓨팅의 개념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22" name="AutoShape 2"/>
          <p:cNvSpPr>
            <a:spLocks noChangeArrowheads="1"/>
          </p:cNvSpPr>
          <p:nvPr/>
        </p:nvSpPr>
        <p:spPr bwMode="gray">
          <a:xfrm>
            <a:off x="308746" y="1526695"/>
            <a:ext cx="4444238" cy="4818629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6350" algn="ctr">
            <a:solidFill>
              <a:sysClr val="window" lastClr="FFFFFF">
                <a:lumMod val="75000"/>
              </a:sysClr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endParaRPr lang="ko-KR" altLang="ko-KR" kern="0" spc="-5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3" name="모서리가 둥근 직사각형 22"/>
          <p:cNvSpPr/>
          <p:nvPr/>
        </p:nvSpPr>
        <p:spPr bwMode="gray">
          <a:xfrm>
            <a:off x="308746" y="1512481"/>
            <a:ext cx="4444238" cy="380539"/>
          </a:xfrm>
          <a:prstGeom prst="roundRect">
            <a:avLst>
              <a:gd name="adj" fmla="val 0"/>
            </a:avLst>
          </a:prstGeom>
          <a:solidFill>
            <a:srgbClr val="1F497D">
              <a:lumMod val="20000"/>
              <a:lumOff val="80000"/>
            </a:srgbClr>
          </a:solidFill>
          <a:ln w="6350" algn="ctr">
            <a:solidFill>
              <a:srgbClr val="4BACC6">
                <a:lumMod val="60000"/>
                <a:lumOff val="40000"/>
              </a:srgbClr>
            </a:solidFill>
            <a:round/>
            <a:headEnd/>
            <a:tailEnd/>
          </a:ln>
          <a:effectLst/>
        </p:spPr>
        <p:txBody>
          <a:bodyPr vert="horz" wrap="none" lIns="72000" tIns="72000" rIns="72000" bIns="90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latinLnBrk="0">
              <a:defRPr/>
            </a:pPr>
            <a:r>
              <a:rPr lang="ko-KR" altLang="en-US" sz="1400" b="1" kern="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공공 클라우드 </a:t>
            </a:r>
            <a:r>
              <a:rPr lang="ko-KR" altLang="en-US" sz="1400" b="1" kern="0" spc="-5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도입 </a:t>
            </a:r>
            <a:r>
              <a:rPr lang="ko-KR" altLang="en-US" sz="1400" b="1" kern="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목적</a:t>
            </a:r>
          </a:p>
        </p:txBody>
      </p:sp>
      <p:sp>
        <p:nvSpPr>
          <p:cNvPr id="24" name="AutoShape 2"/>
          <p:cNvSpPr>
            <a:spLocks noChangeArrowheads="1"/>
          </p:cNvSpPr>
          <p:nvPr/>
        </p:nvSpPr>
        <p:spPr bwMode="gray">
          <a:xfrm>
            <a:off x="5124366" y="1526695"/>
            <a:ext cx="4444238" cy="4818629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6350" algn="ctr">
            <a:solidFill>
              <a:sysClr val="window" lastClr="FFFFFF">
                <a:lumMod val="75000"/>
              </a:sysClr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endParaRPr lang="ko-KR" altLang="ko-KR" kern="0" spc="-5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5" name="모서리가 둥근 직사각형 24"/>
          <p:cNvSpPr/>
          <p:nvPr/>
        </p:nvSpPr>
        <p:spPr bwMode="gray">
          <a:xfrm>
            <a:off x="5124366" y="1512481"/>
            <a:ext cx="4444238" cy="380539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4DABF5"/>
              </a:gs>
              <a:gs pos="47000">
                <a:srgbClr val="0173D4"/>
              </a:gs>
              <a:gs pos="100000">
                <a:srgbClr val="0048AC"/>
              </a:gs>
            </a:gsLst>
            <a:lin ang="2700000" scaled="1"/>
          </a:gradFill>
          <a:ln w="6350" algn="ctr">
            <a:solidFill>
              <a:srgbClr val="0173D4"/>
            </a:solidFill>
            <a:round/>
            <a:headEnd/>
            <a:tailEnd/>
          </a:ln>
          <a:effectLst/>
        </p:spPr>
        <p:txBody>
          <a:bodyPr vert="horz" wrap="none" lIns="72000" tIns="72000" rIns="72000" bIns="90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latinLnBrk="0">
              <a:defRPr/>
            </a:pPr>
            <a:r>
              <a:rPr lang="ko-KR" altLang="en-US" sz="1400" b="1" kern="0" spc="-50" dirty="0" smtClean="0">
                <a:solidFill>
                  <a:prstClr val="white">
                    <a:lumMod val="9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민간 </a:t>
            </a:r>
            <a:r>
              <a:rPr lang="ko-KR" altLang="en-US" sz="1400" b="1" kern="0" spc="-50" dirty="0">
                <a:solidFill>
                  <a:prstClr val="white">
                    <a:lumMod val="9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클라우드 도입 </a:t>
            </a:r>
            <a:r>
              <a:rPr lang="ko-KR" altLang="en-US" sz="1400" b="1" kern="0" spc="-50" dirty="0" smtClean="0">
                <a:solidFill>
                  <a:prstClr val="white">
                    <a:lumMod val="9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목적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318694" y="2142105"/>
            <a:ext cx="4444238" cy="4129418"/>
            <a:chOff x="5144262" y="2040659"/>
            <a:chExt cx="4444238" cy="4129418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18458" y="2040659"/>
              <a:ext cx="4106308" cy="2870350"/>
            </a:xfrm>
            <a:prstGeom prst="rect">
              <a:avLst/>
            </a:prstGeom>
          </p:spPr>
        </p:pic>
        <p:sp>
          <p:nvSpPr>
            <p:cNvPr id="28" name="직사각형 27"/>
            <p:cNvSpPr/>
            <p:nvPr/>
          </p:nvSpPr>
          <p:spPr>
            <a:xfrm>
              <a:off x="5291564" y="5045479"/>
              <a:ext cx="311663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defRPr/>
              </a:pPr>
              <a:r>
                <a:rPr lang="en-US" altLang="ko-KR" sz="1200" kern="0" dirty="0" smtClean="0">
                  <a:solidFill>
                    <a:prstClr val="black"/>
                  </a:solidFill>
                  <a:latin typeface="Calibri" panose="020F0502020204030204"/>
                  <a:ea typeface="맑은 고딕" pitchFamily="50" charset="-127"/>
                  <a:sym typeface="Wingdings"/>
                </a:rPr>
                <a:t>* </a:t>
              </a:r>
              <a:r>
                <a:rPr lang="ko-KR" altLang="en-US" sz="1200" kern="0" dirty="0" smtClean="0">
                  <a:solidFill>
                    <a:prstClr val="black"/>
                  </a:solidFill>
                  <a:latin typeface="Calibri" panose="020F0502020204030204"/>
                  <a:ea typeface="맑은 고딕" pitchFamily="50" charset="-127"/>
                  <a:sym typeface="Wingdings"/>
                </a:rPr>
                <a:t>자료 </a:t>
              </a:r>
              <a:r>
                <a:rPr lang="en-US" altLang="ko-KR" sz="1200" kern="0" dirty="0" smtClean="0">
                  <a:solidFill>
                    <a:prstClr val="black"/>
                  </a:solidFill>
                  <a:latin typeface="Calibri" panose="020F0502020204030204"/>
                  <a:ea typeface="맑은 고딕" pitchFamily="50" charset="-127"/>
                  <a:sym typeface="Wingdings"/>
                </a:rPr>
                <a:t>: NIPA, </a:t>
              </a:r>
              <a:r>
                <a:rPr lang="ko-KR" altLang="en-US" sz="1200" kern="0" dirty="0" err="1">
                  <a:solidFill>
                    <a:prstClr val="black"/>
                  </a:solidFill>
                  <a:latin typeface="Calibri" panose="020F0502020204030204"/>
                  <a:ea typeface="맑은 고딕" pitchFamily="50" charset="-127"/>
                  <a:sym typeface="Wingdings"/>
                </a:rPr>
                <a:t>교보증권</a:t>
              </a:r>
              <a:r>
                <a:rPr lang="ko-KR" altLang="en-US" sz="1200" kern="0" dirty="0">
                  <a:solidFill>
                    <a:prstClr val="black"/>
                  </a:solidFill>
                  <a:latin typeface="Calibri" panose="020F0502020204030204"/>
                  <a:ea typeface="맑은 고딕" pitchFamily="50" charset="-127"/>
                  <a:sym typeface="Wingdings"/>
                </a:rPr>
                <a:t> 리서치센터</a:t>
              </a:r>
              <a:endParaRPr lang="en-US" altLang="ko-KR" sz="1200" kern="0" dirty="0" smtClean="0">
                <a:solidFill>
                  <a:prstClr val="black"/>
                </a:solidFill>
                <a:latin typeface="Calibri" panose="020F0502020204030204"/>
                <a:ea typeface="맑은 고딕" pitchFamily="50" charset="-127"/>
                <a:sym typeface="Wingdings"/>
              </a:endParaRPr>
            </a:p>
          </p:txBody>
        </p:sp>
        <p:sp>
          <p:nvSpPr>
            <p:cNvPr id="29" name="직사각형 28"/>
            <p:cNvSpPr>
              <a:spLocks noChangeArrowheads="1"/>
            </p:cNvSpPr>
            <p:nvPr/>
          </p:nvSpPr>
          <p:spPr bwMode="auto">
            <a:xfrm>
              <a:off x="5144262" y="5521729"/>
              <a:ext cx="4444238" cy="6483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80000" tIns="36000" anchor="t"/>
            <a:lstStyle/>
            <a:p>
              <a:pPr marL="176213" indent="-176213" latinLnBrk="0">
                <a:spcBef>
                  <a:spcPts val="400"/>
                </a:spcBef>
                <a:buClr>
                  <a:prstClr val="black">
                    <a:lumMod val="50000"/>
                    <a:lumOff val="50000"/>
                  </a:prstClr>
                </a:buClr>
                <a:buFont typeface="Arial" pitchFamily="34" charset="0"/>
                <a:buChar char="•"/>
                <a:defRPr/>
              </a:pPr>
              <a:r>
                <a:rPr lang="ko-KR" altLang="en-US" sz="1400" b="1" kern="0" spc="-50" dirty="0" smtClean="0">
                  <a:solidFill>
                    <a:srgbClr val="002060"/>
                  </a:solidFill>
                  <a:latin typeface="Calibri" panose="020F0502020204030204"/>
                  <a:ea typeface="맑은 고딕" pitchFamily="50" charset="-127"/>
                </a:rPr>
                <a:t>공공 기관의 경우 주로  </a:t>
              </a:r>
              <a:r>
                <a:rPr lang="en-US" altLang="ko-KR" sz="1400" b="1" kern="0" spc="-50" dirty="0" smtClean="0">
                  <a:solidFill>
                    <a:srgbClr val="FF0000"/>
                  </a:solidFill>
                  <a:latin typeface="Calibri" panose="020F0502020204030204"/>
                  <a:ea typeface="맑은 고딕" pitchFamily="50" charset="-127"/>
                </a:rPr>
                <a:t>[IT </a:t>
              </a:r>
              <a:r>
                <a:rPr lang="ko-KR" altLang="en-US" sz="1400" b="1" kern="0" spc="-50" dirty="0" smtClean="0">
                  <a:solidFill>
                    <a:srgbClr val="FF0000"/>
                  </a:solidFill>
                  <a:latin typeface="Calibri" panose="020F0502020204030204"/>
                  <a:ea typeface="맑은 고딕" pitchFamily="50" charset="-127"/>
                </a:rPr>
                <a:t>자원 관리 효율화</a:t>
              </a:r>
              <a:r>
                <a:rPr lang="en-US" altLang="ko-KR" sz="1400" b="1" kern="0" spc="-50" dirty="0" smtClean="0">
                  <a:solidFill>
                    <a:srgbClr val="FF0000"/>
                  </a:solidFill>
                  <a:latin typeface="Calibri" panose="020F0502020204030204"/>
                  <a:ea typeface="맑은 고딕" pitchFamily="50" charset="-127"/>
                </a:rPr>
                <a:t>]</a:t>
              </a:r>
              <a:r>
                <a:rPr lang="ko-KR" altLang="en-US" sz="1400" b="1" kern="0" spc="-50" dirty="0" smtClean="0">
                  <a:solidFill>
                    <a:srgbClr val="002060"/>
                  </a:solidFill>
                  <a:latin typeface="Calibri" panose="020F0502020204030204"/>
                  <a:ea typeface="맑은 고딕" pitchFamily="50" charset="-127"/>
                </a:rPr>
                <a:t>와 </a:t>
              </a:r>
              <a:r>
                <a:rPr lang="en-US" altLang="ko-KR" sz="1400" b="1" kern="0" spc="-50" dirty="0" smtClean="0">
                  <a:solidFill>
                    <a:srgbClr val="FF0000"/>
                  </a:solidFill>
                  <a:latin typeface="Calibri" panose="020F0502020204030204"/>
                  <a:ea typeface="맑은 고딕" pitchFamily="50" charset="-127"/>
                </a:rPr>
                <a:t>[</a:t>
              </a:r>
              <a:r>
                <a:rPr lang="ko-KR" altLang="en-US" sz="1400" b="1" kern="0" spc="-50" dirty="0" smtClean="0">
                  <a:solidFill>
                    <a:srgbClr val="FF0000"/>
                  </a:solidFill>
                  <a:latin typeface="Calibri" panose="020F0502020204030204"/>
                  <a:ea typeface="맑은 고딕" pitchFamily="50" charset="-127"/>
                </a:rPr>
                <a:t>관리 비용 절감</a:t>
              </a:r>
              <a:r>
                <a:rPr lang="en-US" altLang="ko-KR" sz="1400" b="1" kern="0" spc="-50" dirty="0" smtClean="0">
                  <a:solidFill>
                    <a:srgbClr val="FF0000"/>
                  </a:solidFill>
                  <a:latin typeface="Calibri" panose="020F0502020204030204"/>
                  <a:ea typeface="맑은 고딕" pitchFamily="50" charset="-127"/>
                </a:rPr>
                <a:t>]</a:t>
              </a:r>
              <a:r>
                <a:rPr lang="ko-KR" altLang="en-US" sz="1400" b="1" kern="0" spc="-50" dirty="0" smtClean="0">
                  <a:solidFill>
                    <a:srgbClr val="002060"/>
                  </a:solidFill>
                  <a:latin typeface="Calibri" panose="020F0502020204030204"/>
                  <a:ea typeface="맑은 고딕" pitchFamily="50" charset="-127"/>
                </a:rPr>
                <a:t>을 위해 클라우드 도입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5124366" y="2159434"/>
            <a:ext cx="4444238" cy="4121654"/>
            <a:chOff x="308746" y="2048424"/>
            <a:chExt cx="4444238" cy="4121654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728" y="2048424"/>
              <a:ext cx="4152059" cy="2826934"/>
            </a:xfrm>
            <a:prstGeom prst="rect">
              <a:avLst/>
            </a:prstGeom>
          </p:spPr>
        </p:pic>
        <p:sp>
          <p:nvSpPr>
            <p:cNvPr id="32" name="직사각형 31"/>
            <p:cNvSpPr/>
            <p:nvPr/>
          </p:nvSpPr>
          <p:spPr>
            <a:xfrm>
              <a:off x="460280" y="5045479"/>
              <a:ext cx="311663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defRPr/>
              </a:pPr>
              <a:r>
                <a:rPr lang="en-US" altLang="ko-KR" sz="1200" kern="0" dirty="0" smtClean="0">
                  <a:solidFill>
                    <a:prstClr val="black"/>
                  </a:solidFill>
                  <a:latin typeface="Calibri" panose="020F0502020204030204"/>
                  <a:ea typeface="맑은 고딕" pitchFamily="50" charset="-127"/>
                  <a:sym typeface="Wingdings"/>
                </a:rPr>
                <a:t>* </a:t>
              </a:r>
              <a:r>
                <a:rPr lang="ko-KR" altLang="en-US" sz="1200" kern="0" dirty="0" smtClean="0">
                  <a:solidFill>
                    <a:prstClr val="black"/>
                  </a:solidFill>
                  <a:latin typeface="Calibri" panose="020F0502020204030204"/>
                  <a:ea typeface="맑은 고딕" pitchFamily="50" charset="-127"/>
                  <a:sym typeface="Wingdings"/>
                </a:rPr>
                <a:t>자료 </a:t>
              </a:r>
              <a:r>
                <a:rPr lang="en-US" altLang="ko-KR" sz="1200" kern="0" dirty="0" smtClean="0">
                  <a:solidFill>
                    <a:prstClr val="black"/>
                  </a:solidFill>
                  <a:latin typeface="Calibri" panose="020F0502020204030204"/>
                  <a:ea typeface="맑은 고딕" pitchFamily="50" charset="-127"/>
                  <a:sym typeface="Wingdings"/>
                </a:rPr>
                <a:t>: NIPA, </a:t>
              </a:r>
              <a:r>
                <a:rPr lang="ko-KR" altLang="en-US" sz="1200" kern="0" dirty="0" err="1">
                  <a:solidFill>
                    <a:prstClr val="black"/>
                  </a:solidFill>
                  <a:latin typeface="Calibri" panose="020F0502020204030204"/>
                  <a:ea typeface="맑은 고딕" pitchFamily="50" charset="-127"/>
                  <a:sym typeface="Wingdings"/>
                </a:rPr>
                <a:t>교보증권</a:t>
              </a:r>
              <a:r>
                <a:rPr lang="ko-KR" altLang="en-US" sz="1200" kern="0" dirty="0">
                  <a:solidFill>
                    <a:prstClr val="black"/>
                  </a:solidFill>
                  <a:latin typeface="Calibri" panose="020F0502020204030204"/>
                  <a:ea typeface="맑은 고딕" pitchFamily="50" charset="-127"/>
                  <a:sym typeface="Wingdings"/>
                </a:rPr>
                <a:t> 리서치센터</a:t>
              </a:r>
              <a:endParaRPr lang="en-US" altLang="ko-KR" sz="1200" kern="0" dirty="0" smtClean="0">
                <a:solidFill>
                  <a:prstClr val="black"/>
                </a:solidFill>
                <a:latin typeface="Calibri" panose="020F0502020204030204"/>
                <a:ea typeface="맑은 고딕" pitchFamily="50" charset="-127"/>
                <a:sym typeface="Wingdings"/>
              </a:endParaRPr>
            </a:p>
          </p:txBody>
        </p:sp>
        <p:sp>
          <p:nvSpPr>
            <p:cNvPr id="33" name="직사각형 32"/>
            <p:cNvSpPr>
              <a:spLocks noChangeArrowheads="1"/>
            </p:cNvSpPr>
            <p:nvPr/>
          </p:nvSpPr>
          <p:spPr bwMode="auto">
            <a:xfrm>
              <a:off x="308746" y="5521730"/>
              <a:ext cx="4444238" cy="6483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80000" tIns="36000" anchor="t"/>
            <a:lstStyle/>
            <a:p>
              <a:pPr marL="176213" indent="-176213" latinLnBrk="0">
                <a:spcBef>
                  <a:spcPts val="400"/>
                </a:spcBef>
                <a:buClr>
                  <a:prstClr val="black">
                    <a:lumMod val="50000"/>
                    <a:lumOff val="50000"/>
                  </a:prstClr>
                </a:buClr>
                <a:buFont typeface="Arial" pitchFamily="34" charset="0"/>
                <a:buChar char="•"/>
                <a:defRPr/>
              </a:pPr>
              <a:r>
                <a:rPr lang="ko-KR" altLang="en-US" sz="1400" b="1" kern="0" spc="-50" dirty="0" smtClean="0">
                  <a:solidFill>
                    <a:srgbClr val="002060"/>
                  </a:solidFill>
                  <a:latin typeface="Calibri" panose="020F0502020204030204"/>
                  <a:ea typeface="맑은 고딕" pitchFamily="50" charset="-127"/>
                </a:rPr>
                <a:t>민간 기업의 경우 주로 </a:t>
              </a:r>
              <a:r>
                <a:rPr lang="en-US" altLang="ko-KR" sz="1400" b="1" kern="0" spc="-50" dirty="0" smtClean="0">
                  <a:solidFill>
                    <a:srgbClr val="FF0000"/>
                  </a:solidFill>
                  <a:latin typeface="Calibri" panose="020F0502020204030204"/>
                  <a:ea typeface="맑은 고딕" pitchFamily="50" charset="-127"/>
                </a:rPr>
                <a:t>[</a:t>
              </a:r>
              <a:r>
                <a:rPr lang="ko-KR" altLang="en-US" sz="1400" b="1" kern="0" spc="-50" dirty="0" smtClean="0">
                  <a:solidFill>
                    <a:srgbClr val="FF0000"/>
                  </a:solidFill>
                  <a:latin typeface="Calibri" panose="020F0502020204030204"/>
                  <a:ea typeface="맑은 고딕" pitchFamily="50" charset="-127"/>
                </a:rPr>
                <a:t>관리 비용 절감</a:t>
              </a:r>
              <a:r>
                <a:rPr lang="en-US" altLang="ko-KR" sz="1400" b="1" kern="0" spc="-50" dirty="0" smtClean="0">
                  <a:solidFill>
                    <a:srgbClr val="FF0000"/>
                  </a:solidFill>
                  <a:latin typeface="Calibri" panose="020F0502020204030204"/>
                  <a:ea typeface="맑은 고딕" pitchFamily="50" charset="-127"/>
                </a:rPr>
                <a:t>]</a:t>
              </a:r>
              <a:r>
                <a:rPr lang="ko-KR" altLang="en-US" sz="1400" b="1" kern="0" spc="-50" dirty="0" smtClean="0">
                  <a:solidFill>
                    <a:srgbClr val="002060"/>
                  </a:solidFill>
                  <a:latin typeface="Calibri" panose="020F0502020204030204"/>
                  <a:ea typeface="맑은 고딕" pitchFamily="50" charset="-127"/>
                </a:rPr>
                <a:t>과 </a:t>
              </a:r>
              <a:r>
                <a:rPr lang="en-US" altLang="ko-KR" sz="1400" b="1" kern="0" spc="-50" dirty="0" smtClean="0">
                  <a:solidFill>
                    <a:srgbClr val="FF0000"/>
                  </a:solidFill>
                  <a:latin typeface="Calibri" panose="020F0502020204030204"/>
                  <a:ea typeface="맑은 고딕" pitchFamily="50" charset="-127"/>
                </a:rPr>
                <a:t>[</a:t>
              </a:r>
              <a:r>
                <a:rPr lang="ko-KR" altLang="en-US" sz="1400" b="1" kern="0" spc="-50" dirty="0" smtClean="0">
                  <a:solidFill>
                    <a:srgbClr val="FF0000"/>
                  </a:solidFill>
                  <a:latin typeface="Calibri" panose="020F0502020204030204"/>
                  <a:ea typeface="맑은 고딕" pitchFamily="50" charset="-127"/>
                </a:rPr>
                <a:t>자료 유출 방지를 통한 보안 강화</a:t>
              </a:r>
              <a:r>
                <a:rPr lang="en-US" altLang="ko-KR" sz="1400" b="1" kern="0" spc="-50" dirty="0" smtClean="0">
                  <a:solidFill>
                    <a:srgbClr val="FF0000"/>
                  </a:solidFill>
                  <a:latin typeface="Calibri" panose="020F0502020204030204"/>
                  <a:ea typeface="맑은 고딕" pitchFamily="50" charset="-127"/>
                </a:rPr>
                <a:t>]</a:t>
              </a:r>
              <a:r>
                <a:rPr lang="ko-KR" altLang="en-US" sz="1400" b="1" kern="0" spc="-50" dirty="0" smtClean="0">
                  <a:solidFill>
                    <a:srgbClr val="002060"/>
                  </a:solidFill>
                  <a:latin typeface="Calibri" panose="020F0502020204030204"/>
                  <a:ea typeface="맑은 고딕" pitchFamily="50" charset="-127"/>
                </a:rPr>
                <a:t>를 위해 클라우드 도입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729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3896901" cy="332399"/>
            <a:chOff x="802399" y="1030552"/>
            <a:chExt cx="3896901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3896901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IT </a:t>
              </a:r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자원 관리 효율화 </a:t>
              </a:r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(1/2)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7118615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IT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자원의 중앙 집중화를 통한 효율적 관리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(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클라우드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서비스별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집중화 범위 비교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)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Ⅰ.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r>
              <a:rPr kumimoji="0" lang="ko-KR" altLang="en-US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클라우드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컴퓨팅의 개념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1105859" y="6212341"/>
            <a:ext cx="31544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200" kern="0" dirty="0" smtClean="0">
                <a:solidFill>
                  <a:prstClr val="black"/>
                </a:solidFill>
                <a:latin typeface="Calibri" panose="020F0502020204030204"/>
                <a:ea typeface="맑은 고딕" pitchFamily="50" charset="-127"/>
                <a:sym typeface="Wingdings"/>
              </a:rPr>
              <a:t>* </a:t>
            </a:r>
            <a:r>
              <a:rPr lang="ko-KR" altLang="en-US" sz="1200" kern="0" dirty="0" smtClean="0">
                <a:solidFill>
                  <a:prstClr val="black"/>
                </a:solidFill>
                <a:latin typeface="Calibri" panose="020F0502020204030204"/>
                <a:ea typeface="맑은 고딕" pitchFamily="50" charset="-127"/>
                <a:sym typeface="Wingdings"/>
              </a:rPr>
              <a:t>자료 </a:t>
            </a:r>
            <a:r>
              <a:rPr lang="en-US" altLang="ko-KR" sz="1200" kern="0" dirty="0" smtClean="0">
                <a:solidFill>
                  <a:prstClr val="black"/>
                </a:solidFill>
                <a:latin typeface="Calibri" panose="020F0502020204030204"/>
                <a:ea typeface="맑은 고딕" pitchFamily="50" charset="-127"/>
                <a:sym typeface="Wingdings"/>
              </a:rPr>
              <a:t>: </a:t>
            </a:r>
            <a:r>
              <a:rPr lang="ko-KR" altLang="en-US" sz="1200" kern="0" dirty="0" err="1" smtClean="0">
                <a:solidFill>
                  <a:prstClr val="black"/>
                </a:solidFill>
                <a:latin typeface="Calibri" panose="020F0502020204030204"/>
                <a:ea typeface="맑은 고딕" pitchFamily="50" charset="-127"/>
                <a:sym typeface="Wingdings"/>
              </a:rPr>
              <a:t>가트너</a:t>
            </a:r>
            <a:r>
              <a:rPr lang="ko-KR" altLang="en-US" sz="1200" kern="0" dirty="0" smtClean="0">
                <a:solidFill>
                  <a:prstClr val="black"/>
                </a:solidFill>
                <a:latin typeface="Calibri" panose="020F0502020204030204"/>
                <a:ea typeface="맑은 고딕" pitchFamily="50" charset="-127"/>
                <a:sym typeface="Wingdings"/>
              </a:rPr>
              <a:t> </a:t>
            </a:r>
            <a:r>
              <a:rPr lang="ko-KR" altLang="en-US" sz="1200" kern="0" dirty="0" err="1" smtClean="0">
                <a:solidFill>
                  <a:prstClr val="black"/>
                </a:solidFill>
                <a:latin typeface="Calibri" panose="020F0502020204030204"/>
                <a:ea typeface="맑은 고딕" pitchFamily="50" charset="-127"/>
                <a:sym typeface="Wingdings"/>
              </a:rPr>
              <a:t>클라우드</a:t>
            </a:r>
            <a:r>
              <a:rPr lang="ko-KR" altLang="en-US" sz="1200" kern="0" dirty="0" smtClean="0">
                <a:solidFill>
                  <a:prstClr val="black"/>
                </a:solidFill>
                <a:latin typeface="Calibri" panose="020F0502020204030204"/>
                <a:ea typeface="맑은 고딕" pitchFamily="50" charset="-127"/>
                <a:sym typeface="Wingdings"/>
              </a:rPr>
              <a:t> 서비스 모델</a:t>
            </a:r>
            <a:endParaRPr lang="en-US" altLang="ko-KR" sz="1200" kern="0" dirty="0" smtClean="0">
              <a:solidFill>
                <a:prstClr val="black"/>
              </a:solidFill>
              <a:latin typeface="Calibri" panose="020F0502020204030204"/>
              <a:ea typeface="맑은 고딕" pitchFamily="50" charset="-127"/>
              <a:sym typeface="Wingdings"/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343694" y="1370552"/>
            <a:ext cx="9173477" cy="4746175"/>
            <a:chOff x="32899" y="1583626"/>
            <a:chExt cx="9173477" cy="4746175"/>
          </a:xfrm>
        </p:grpSpPr>
        <p:grpSp>
          <p:nvGrpSpPr>
            <p:cNvPr id="82" name="그룹 81"/>
            <p:cNvGrpSpPr/>
            <p:nvPr/>
          </p:nvGrpSpPr>
          <p:grpSpPr>
            <a:xfrm>
              <a:off x="581891" y="1583626"/>
              <a:ext cx="8624485" cy="4746175"/>
              <a:chOff x="581891" y="1583626"/>
              <a:chExt cx="8624485" cy="4746175"/>
            </a:xfrm>
          </p:grpSpPr>
          <p:grpSp>
            <p:nvGrpSpPr>
              <p:cNvPr id="95" name="그룹 94"/>
              <p:cNvGrpSpPr/>
              <p:nvPr/>
            </p:nvGrpSpPr>
            <p:grpSpPr>
              <a:xfrm>
                <a:off x="581891" y="1583626"/>
                <a:ext cx="8624485" cy="4746175"/>
                <a:chOff x="581891" y="1583626"/>
                <a:chExt cx="8624485" cy="4746175"/>
              </a:xfrm>
            </p:grpSpPr>
            <p:grpSp>
              <p:nvGrpSpPr>
                <p:cNvPr id="97" name="그룹 96"/>
                <p:cNvGrpSpPr/>
                <p:nvPr/>
              </p:nvGrpSpPr>
              <p:grpSpPr>
                <a:xfrm>
                  <a:off x="581891" y="5488410"/>
                  <a:ext cx="8624485" cy="353291"/>
                  <a:chOff x="581891" y="5273400"/>
                  <a:chExt cx="8624485" cy="353291"/>
                </a:xfrm>
              </p:grpSpPr>
              <p:sp>
                <p:nvSpPr>
                  <p:cNvPr id="144" name="직사각형 143"/>
                  <p:cNvSpPr/>
                  <p:nvPr/>
                </p:nvSpPr>
                <p:spPr>
                  <a:xfrm>
                    <a:off x="581891" y="5273400"/>
                    <a:ext cx="1646959" cy="353291"/>
                  </a:xfrm>
                  <a:prstGeom prst="rect">
                    <a:avLst/>
                  </a:prstGeom>
                  <a:solidFill>
                    <a:srgbClr val="1F497D">
                      <a:lumMod val="20000"/>
                      <a:lumOff val="80000"/>
                    </a:srgbClr>
                  </a:solidFill>
                  <a:ln w="6350" cap="flat" cmpd="sng" algn="ctr">
                    <a:solidFill>
                      <a:srgbClr val="1F497D">
                        <a:lumMod val="40000"/>
                        <a:lumOff val="6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latinLnBrk="0">
                      <a:defRPr/>
                    </a:pPr>
                    <a:r>
                      <a:rPr lang="ko-KR" altLang="en-US" sz="1000" kern="0" dirty="0" smtClean="0">
                        <a:solidFill>
                          <a:prstClr val="black"/>
                        </a:solidFill>
                        <a:latin typeface="맑은 고딕" pitchFamily="50" charset="-127"/>
                        <a:ea typeface="맑은 고딕" pitchFamily="50" charset="-127"/>
                      </a:rPr>
                      <a:t>스토리지</a:t>
                    </a:r>
                  </a:p>
                </p:txBody>
              </p:sp>
              <p:sp>
                <p:nvSpPr>
                  <p:cNvPr id="145" name="직사각형 144"/>
                  <p:cNvSpPr/>
                  <p:nvPr/>
                </p:nvSpPr>
                <p:spPr>
                  <a:xfrm>
                    <a:off x="2907733" y="5273400"/>
                    <a:ext cx="1646959" cy="353291"/>
                  </a:xfrm>
                  <a:prstGeom prst="rect">
                    <a:avLst/>
                  </a:prstGeom>
                  <a:solidFill>
                    <a:sysClr val="window" lastClr="FFFFFF">
                      <a:lumMod val="85000"/>
                    </a:sysClr>
                  </a:solidFill>
                  <a:ln w="6350" cap="flat" cmpd="sng" algn="ctr">
                    <a:solidFill>
                      <a:srgbClr val="1F497D">
                        <a:lumMod val="40000"/>
                        <a:lumOff val="6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latinLnBrk="0">
                      <a:defRPr/>
                    </a:pPr>
                    <a:r>
                      <a:rPr lang="ko-KR" altLang="en-US" sz="1000" kern="0" dirty="0" smtClean="0">
                        <a:solidFill>
                          <a:prstClr val="black"/>
                        </a:solidFill>
                        <a:latin typeface="맑은 고딕" pitchFamily="50" charset="-127"/>
                        <a:ea typeface="맑은 고딕"/>
                      </a:rPr>
                      <a:t>스토리지</a:t>
                    </a:r>
                    <a:endParaRPr lang="ko-KR" altLang="en-US" sz="1000" kern="0" dirty="0" smtClean="0">
                      <a:solidFill>
                        <a:prstClr val="black"/>
                      </a:solidFill>
                      <a:latin typeface="맑은 고딕" pitchFamily="50" charset="-127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146" name="직사각형 145"/>
                  <p:cNvSpPr/>
                  <p:nvPr/>
                </p:nvSpPr>
                <p:spPr>
                  <a:xfrm>
                    <a:off x="5233575" y="5273400"/>
                    <a:ext cx="1646959" cy="353291"/>
                  </a:xfrm>
                  <a:prstGeom prst="rect">
                    <a:avLst/>
                  </a:prstGeom>
                  <a:solidFill>
                    <a:sysClr val="window" lastClr="FFFFFF">
                      <a:lumMod val="85000"/>
                    </a:sysClr>
                  </a:solidFill>
                  <a:ln w="6350" cap="flat" cmpd="sng" algn="ctr">
                    <a:solidFill>
                      <a:srgbClr val="1F497D">
                        <a:lumMod val="40000"/>
                        <a:lumOff val="6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latinLnBrk="0">
                      <a:defRPr/>
                    </a:pPr>
                    <a:r>
                      <a:rPr lang="ko-KR" altLang="en-US" sz="1000" kern="0" dirty="0" smtClean="0">
                        <a:solidFill>
                          <a:prstClr val="black"/>
                        </a:solidFill>
                        <a:latin typeface="맑은 고딕" pitchFamily="50" charset="-127"/>
                        <a:ea typeface="맑은 고딕"/>
                      </a:rPr>
                      <a:t>스토리지</a:t>
                    </a:r>
                    <a:endParaRPr lang="ko-KR" altLang="en-US" sz="1000" kern="0" dirty="0" smtClean="0">
                      <a:solidFill>
                        <a:prstClr val="black"/>
                      </a:solidFill>
                      <a:latin typeface="맑은 고딕" pitchFamily="50" charset="-127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147" name="직사각형 146"/>
                  <p:cNvSpPr/>
                  <p:nvPr/>
                </p:nvSpPr>
                <p:spPr>
                  <a:xfrm>
                    <a:off x="7559417" y="5273400"/>
                    <a:ext cx="1646959" cy="353291"/>
                  </a:xfrm>
                  <a:prstGeom prst="rect">
                    <a:avLst/>
                  </a:prstGeom>
                  <a:solidFill>
                    <a:sysClr val="window" lastClr="FFFFFF">
                      <a:lumMod val="85000"/>
                    </a:sysClr>
                  </a:solidFill>
                  <a:ln w="6350" cap="flat" cmpd="sng" algn="ctr">
                    <a:solidFill>
                      <a:srgbClr val="1F497D">
                        <a:lumMod val="40000"/>
                        <a:lumOff val="6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latinLnBrk="0">
                      <a:defRPr/>
                    </a:pPr>
                    <a:r>
                      <a:rPr lang="ko-KR" altLang="en-US" sz="1000" kern="0" dirty="0" smtClean="0">
                        <a:solidFill>
                          <a:prstClr val="black"/>
                        </a:solidFill>
                        <a:latin typeface="맑은 고딕" pitchFamily="50" charset="-127"/>
                        <a:ea typeface="맑은 고딕"/>
                      </a:rPr>
                      <a:t>스토리지</a:t>
                    </a:r>
                    <a:endParaRPr lang="ko-KR" altLang="en-US" sz="1000" kern="0" dirty="0" smtClean="0">
                      <a:solidFill>
                        <a:prstClr val="black"/>
                      </a:solidFill>
                      <a:latin typeface="맑은 고딕" pitchFamily="50" charset="-127"/>
                      <a:ea typeface="맑은 고딕" pitchFamily="50" charset="-127"/>
                    </a:endParaRPr>
                  </a:p>
                </p:txBody>
              </p:sp>
            </p:grpSp>
            <p:grpSp>
              <p:nvGrpSpPr>
                <p:cNvPr id="98" name="그룹 97"/>
                <p:cNvGrpSpPr/>
                <p:nvPr/>
              </p:nvGrpSpPr>
              <p:grpSpPr>
                <a:xfrm>
                  <a:off x="581891" y="5000312"/>
                  <a:ext cx="8624485" cy="353291"/>
                  <a:chOff x="581891" y="5273400"/>
                  <a:chExt cx="8624485" cy="353291"/>
                </a:xfrm>
              </p:grpSpPr>
              <p:sp>
                <p:nvSpPr>
                  <p:cNvPr id="140" name="직사각형 139"/>
                  <p:cNvSpPr/>
                  <p:nvPr/>
                </p:nvSpPr>
                <p:spPr>
                  <a:xfrm>
                    <a:off x="581891" y="5273400"/>
                    <a:ext cx="1646959" cy="353291"/>
                  </a:xfrm>
                  <a:prstGeom prst="rect">
                    <a:avLst/>
                  </a:prstGeom>
                  <a:solidFill>
                    <a:srgbClr val="1F497D">
                      <a:lumMod val="20000"/>
                      <a:lumOff val="80000"/>
                    </a:srgbClr>
                  </a:solidFill>
                  <a:ln w="6350" cap="flat" cmpd="sng" algn="ctr">
                    <a:solidFill>
                      <a:srgbClr val="1F497D">
                        <a:lumMod val="40000"/>
                        <a:lumOff val="6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latinLnBrk="0">
                      <a:defRPr/>
                    </a:pPr>
                    <a:r>
                      <a:rPr lang="ko-KR" altLang="en-US" sz="1000" kern="0" dirty="0" smtClean="0">
                        <a:solidFill>
                          <a:prstClr val="black"/>
                        </a:solidFill>
                        <a:latin typeface="맑은 고딕" pitchFamily="50" charset="-127"/>
                        <a:ea typeface="맑은 고딕" pitchFamily="50" charset="-127"/>
                      </a:rPr>
                      <a:t>서버</a:t>
                    </a:r>
                  </a:p>
                </p:txBody>
              </p:sp>
              <p:sp>
                <p:nvSpPr>
                  <p:cNvPr id="141" name="직사각형 140"/>
                  <p:cNvSpPr/>
                  <p:nvPr/>
                </p:nvSpPr>
                <p:spPr>
                  <a:xfrm>
                    <a:off x="2907733" y="5273400"/>
                    <a:ext cx="1646959" cy="353291"/>
                  </a:xfrm>
                  <a:prstGeom prst="rect">
                    <a:avLst/>
                  </a:prstGeom>
                  <a:solidFill>
                    <a:sysClr val="window" lastClr="FFFFFF">
                      <a:lumMod val="85000"/>
                    </a:sysClr>
                  </a:solidFill>
                  <a:ln w="6350" cap="flat" cmpd="sng" algn="ctr">
                    <a:solidFill>
                      <a:srgbClr val="1F497D">
                        <a:lumMod val="40000"/>
                        <a:lumOff val="6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latinLnBrk="0">
                      <a:defRPr/>
                    </a:pPr>
                    <a:r>
                      <a:rPr lang="ko-KR" altLang="en-US" sz="1000" kern="0" dirty="0" smtClean="0">
                        <a:solidFill>
                          <a:prstClr val="black"/>
                        </a:solidFill>
                        <a:latin typeface="맑은 고딕" pitchFamily="50" charset="-127"/>
                        <a:ea typeface="맑은 고딕"/>
                      </a:rPr>
                      <a:t>서버</a:t>
                    </a:r>
                    <a:endParaRPr lang="ko-KR" altLang="en-US" sz="1000" kern="0" dirty="0" smtClean="0">
                      <a:solidFill>
                        <a:prstClr val="black"/>
                      </a:solidFill>
                      <a:latin typeface="맑은 고딕" pitchFamily="50" charset="-127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142" name="직사각형 141"/>
                  <p:cNvSpPr/>
                  <p:nvPr/>
                </p:nvSpPr>
                <p:spPr>
                  <a:xfrm>
                    <a:off x="5233575" y="5273400"/>
                    <a:ext cx="1646959" cy="353291"/>
                  </a:xfrm>
                  <a:prstGeom prst="rect">
                    <a:avLst/>
                  </a:prstGeom>
                  <a:solidFill>
                    <a:sysClr val="window" lastClr="FFFFFF">
                      <a:lumMod val="85000"/>
                    </a:sysClr>
                  </a:solidFill>
                  <a:ln w="6350" cap="flat" cmpd="sng" algn="ctr">
                    <a:solidFill>
                      <a:srgbClr val="1F497D">
                        <a:lumMod val="40000"/>
                        <a:lumOff val="6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latinLnBrk="0">
                      <a:defRPr/>
                    </a:pPr>
                    <a:r>
                      <a:rPr lang="ko-KR" altLang="en-US" sz="1000" kern="0" dirty="0" smtClean="0">
                        <a:solidFill>
                          <a:prstClr val="black"/>
                        </a:solidFill>
                        <a:latin typeface="맑은 고딕" pitchFamily="50" charset="-127"/>
                        <a:ea typeface="맑은 고딕"/>
                      </a:rPr>
                      <a:t>서버</a:t>
                    </a:r>
                    <a:endParaRPr lang="ko-KR" altLang="en-US" sz="1000" kern="0" dirty="0" smtClean="0">
                      <a:solidFill>
                        <a:prstClr val="black"/>
                      </a:solidFill>
                      <a:latin typeface="맑은 고딕" pitchFamily="50" charset="-127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143" name="직사각형 142"/>
                  <p:cNvSpPr/>
                  <p:nvPr/>
                </p:nvSpPr>
                <p:spPr>
                  <a:xfrm>
                    <a:off x="7559417" y="5273400"/>
                    <a:ext cx="1646959" cy="353291"/>
                  </a:xfrm>
                  <a:prstGeom prst="rect">
                    <a:avLst/>
                  </a:prstGeom>
                  <a:solidFill>
                    <a:sysClr val="window" lastClr="FFFFFF">
                      <a:lumMod val="85000"/>
                    </a:sysClr>
                  </a:solidFill>
                  <a:ln w="6350" cap="flat" cmpd="sng" algn="ctr">
                    <a:solidFill>
                      <a:srgbClr val="1F497D">
                        <a:lumMod val="40000"/>
                        <a:lumOff val="6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latinLnBrk="0">
                      <a:defRPr/>
                    </a:pPr>
                    <a:r>
                      <a:rPr lang="ko-KR" altLang="en-US" sz="1000" kern="0" dirty="0" smtClean="0">
                        <a:solidFill>
                          <a:prstClr val="black"/>
                        </a:solidFill>
                        <a:latin typeface="맑은 고딕" pitchFamily="50" charset="-127"/>
                        <a:ea typeface="맑은 고딕"/>
                      </a:rPr>
                      <a:t>서버</a:t>
                    </a:r>
                    <a:endParaRPr lang="ko-KR" altLang="en-US" sz="1000" kern="0" dirty="0" smtClean="0">
                      <a:solidFill>
                        <a:prstClr val="black"/>
                      </a:solidFill>
                      <a:latin typeface="맑은 고딕" pitchFamily="50" charset="-127"/>
                      <a:ea typeface="맑은 고딕" pitchFamily="50" charset="-127"/>
                    </a:endParaRPr>
                  </a:p>
                </p:txBody>
              </p:sp>
            </p:grpSp>
            <p:grpSp>
              <p:nvGrpSpPr>
                <p:cNvPr id="99" name="그룹 98"/>
                <p:cNvGrpSpPr/>
                <p:nvPr/>
              </p:nvGrpSpPr>
              <p:grpSpPr>
                <a:xfrm>
                  <a:off x="581891" y="4512214"/>
                  <a:ext cx="8624485" cy="353291"/>
                  <a:chOff x="581891" y="5273400"/>
                  <a:chExt cx="8624485" cy="353291"/>
                </a:xfrm>
              </p:grpSpPr>
              <p:sp>
                <p:nvSpPr>
                  <p:cNvPr id="136" name="직사각형 135"/>
                  <p:cNvSpPr/>
                  <p:nvPr/>
                </p:nvSpPr>
                <p:spPr>
                  <a:xfrm>
                    <a:off x="581891" y="5273400"/>
                    <a:ext cx="1646959" cy="353291"/>
                  </a:xfrm>
                  <a:prstGeom prst="rect">
                    <a:avLst/>
                  </a:prstGeom>
                  <a:solidFill>
                    <a:srgbClr val="1F497D">
                      <a:lumMod val="20000"/>
                      <a:lumOff val="80000"/>
                    </a:srgbClr>
                  </a:solidFill>
                  <a:ln w="6350" cap="flat" cmpd="sng" algn="ctr">
                    <a:solidFill>
                      <a:srgbClr val="1F497D">
                        <a:lumMod val="40000"/>
                        <a:lumOff val="6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latinLnBrk="0">
                      <a:defRPr/>
                    </a:pPr>
                    <a:r>
                      <a:rPr lang="ko-KR" altLang="en-US" sz="1000" kern="0" dirty="0" smtClean="0">
                        <a:solidFill>
                          <a:prstClr val="black"/>
                        </a:solidFill>
                        <a:latin typeface="맑은 고딕" pitchFamily="50" charset="-127"/>
                        <a:ea typeface="맑은 고딕" pitchFamily="50" charset="-127"/>
                      </a:rPr>
                      <a:t>가상화</a:t>
                    </a:r>
                  </a:p>
                </p:txBody>
              </p:sp>
              <p:sp>
                <p:nvSpPr>
                  <p:cNvPr id="137" name="직사각형 136"/>
                  <p:cNvSpPr/>
                  <p:nvPr/>
                </p:nvSpPr>
                <p:spPr>
                  <a:xfrm>
                    <a:off x="2907733" y="5273400"/>
                    <a:ext cx="1646959" cy="353291"/>
                  </a:xfrm>
                  <a:prstGeom prst="rect">
                    <a:avLst/>
                  </a:prstGeom>
                  <a:solidFill>
                    <a:sysClr val="window" lastClr="FFFFFF">
                      <a:lumMod val="85000"/>
                    </a:sysClr>
                  </a:solidFill>
                  <a:ln w="6350" cap="flat" cmpd="sng" algn="ctr">
                    <a:solidFill>
                      <a:srgbClr val="1F497D">
                        <a:lumMod val="40000"/>
                        <a:lumOff val="6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latinLnBrk="0">
                      <a:defRPr/>
                    </a:pPr>
                    <a:r>
                      <a:rPr lang="ko-KR" altLang="en-US" sz="1000" kern="0" dirty="0" smtClean="0">
                        <a:solidFill>
                          <a:prstClr val="black"/>
                        </a:solidFill>
                        <a:latin typeface="맑은 고딕" pitchFamily="50" charset="-127"/>
                        <a:ea typeface="맑은 고딕"/>
                      </a:rPr>
                      <a:t>가상화</a:t>
                    </a:r>
                    <a:endParaRPr lang="ko-KR" altLang="en-US" sz="1000" kern="0" dirty="0" smtClean="0">
                      <a:solidFill>
                        <a:prstClr val="black"/>
                      </a:solidFill>
                      <a:latin typeface="맑은 고딕" pitchFamily="50" charset="-127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138" name="직사각형 137"/>
                  <p:cNvSpPr/>
                  <p:nvPr/>
                </p:nvSpPr>
                <p:spPr>
                  <a:xfrm>
                    <a:off x="5233575" y="5273400"/>
                    <a:ext cx="1646959" cy="353291"/>
                  </a:xfrm>
                  <a:prstGeom prst="rect">
                    <a:avLst/>
                  </a:prstGeom>
                  <a:solidFill>
                    <a:sysClr val="window" lastClr="FFFFFF">
                      <a:lumMod val="85000"/>
                    </a:sysClr>
                  </a:solidFill>
                  <a:ln w="6350" cap="flat" cmpd="sng" algn="ctr">
                    <a:solidFill>
                      <a:srgbClr val="1F497D">
                        <a:lumMod val="40000"/>
                        <a:lumOff val="6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latinLnBrk="0">
                      <a:defRPr/>
                    </a:pPr>
                    <a:r>
                      <a:rPr lang="ko-KR" altLang="en-US" sz="1000" kern="0" dirty="0" smtClean="0">
                        <a:solidFill>
                          <a:prstClr val="black"/>
                        </a:solidFill>
                        <a:latin typeface="맑은 고딕" pitchFamily="50" charset="-127"/>
                        <a:ea typeface="맑은 고딕"/>
                      </a:rPr>
                      <a:t>가상화</a:t>
                    </a:r>
                    <a:endParaRPr lang="ko-KR" altLang="en-US" sz="1000" kern="0" dirty="0" smtClean="0">
                      <a:solidFill>
                        <a:prstClr val="black"/>
                      </a:solidFill>
                      <a:latin typeface="맑은 고딕" pitchFamily="50" charset="-127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139" name="직사각형 138"/>
                  <p:cNvSpPr/>
                  <p:nvPr/>
                </p:nvSpPr>
                <p:spPr>
                  <a:xfrm>
                    <a:off x="7559417" y="5273400"/>
                    <a:ext cx="1646959" cy="353291"/>
                  </a:xfrm>
                  <a:prstGeom prst="rect">
                    <a:avLst/>
                  </a:prstGeom>
                  <a:solidFill>
                    <a:sysClr val="window" lastClr="FFFFFF">
                      <a:lumMod val="85000"/>
                    </a:sysClr>
                  </a:solidFill>
                  <a:ln w="6350" cap="flat" cmpd="sng" algn="ctr">
                    <a:solidFill>
                      <a:srgbClr val="1F497D">
                        <a:lumMod val="40000"/>
                        <a:lumOff val="6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latinLnBrk="0">
                      <a:defRPr/>
                    </a:pPr>
                    <a:r>
                      <a:rPr lang="ko-KR" altLang="en-US" sz="1000" kern="0" dirty="0" smtClean="0">
                        <a:solidFill>
                          <a:prstClr val="black"/>
                        </a:solidFill>
                        <a:latin typeface="맑은 고딕" pitchFamily="50" charset="-127"/>
                        <a:ea typeface="맑은 고딕"/>
                      </a:rPr>
                      <a:t>가상화</a:t>
                    </a:r>
                    <a:endParaRPr lang="ko-KR" altLang="en-US" sz="1000" kern="0" dirty="0" smtClean="0">
                      <a:solidFill>
                        <a:prstClr val="black"/>
                      </a:solidFill>
                      <a:latin typeface="맑은 고딕" pitchFamily="50" charset="-127"/>
                      <a:ea typeface="맑은 고딕" pitchFamily="50" charset="-127"/>
                    </a:endParaRPr>
                  </a:p>
                </p:txBody>
              </p:sp>
            </p:grpSp>
            <p:grpSp>
              <p:nvGrpSpPr>
                <p:cNvPr id="100" name="그룹 99"/>
                <p:cNvGrpSpPr/>
                <p:nvPr/>
              </p:nvGrpSpPr>
              <p:grpSpPr>
                <a:xfrm>
                  <a:off x="581891" y="4024116"/>
                  <a:ext cx="8624485" cy="353291"/>
                  <a:chOff x="581891" y="5273400"/>
                  <a:chExt cx="8624485" cy="353291"/>
                </a:xfrm>
              </p:grpSpPr>
              <p:sp>
                <p:nvSpPr>
                  <p:cNvPr id="132" name="직사각형 131"/>
                  <p:cNvSpPr/>
                  <p:nvPr/>
                </p:nvSpPr>
                <p:spPr>
                  <a:xfrm>
                    <a:off x="581891" y="5273400"/>
                    <a:ext cx="1646959" cy="353291"/>
                  </a:xfrm>
                  <a:prstGeom prst="rect">
                    <a:avLst/>
                  </a:prstGeom>
                  <a:solidFill>
                    <a:srgbClr val="1F497D">
                      <a:lumMod val="20000"/>
                      <a:lumOff val="80000"/>
                    </a:srgbClr>
                  </a:solidFill>
                  <a:ln w="6350" cap="flat" cmpd="sng" algn="ctr">
                    <a:solidFill>
                      <a:srgbClr val="1F497D">
                        <a:lumMod val="40000"/>
                        <a:lumOff val="6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latinLnBrk="0">
                      <a:defRPr/>
                    </a:pPr>
                    <a:r>
                      <a:rPr lang="en-US" altLang="ko-KR" sz="1000" kern="0" dirty="0" smtClean="0">
                        <a:solidFill>
                          <a:prstClr val="black"/>
                        </a:solidFill>
                        <a:latin typeface="맑은 고딕" pitchFamily="50" charset="-127"/>
                        <a:ea typeface="맑은 고딕" pitchFamily="50" charset="-127"/>
                      </a:rPr>
                      <a:t>OS</a:t>
                    </a:r>
                    <a:endParaRPr lang="ko-KR" altLang="en-US" sz="1000" kern="0" dirty="0" smtClean="0">
                      <a:solidFill>
                        <a:prstClr val="black"/>
                      </a:solidFill>
                      <a:latin typeface="맑은 고딕" pitchFamily="50" charset="-127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133" name="직사각형 132"/>
                  <p:cNvSpPr/>
                  <p:nvPr/>
                </p:nvSpPr>
                <p:spPr>
                  <a:xfrm>
                    <a:off x="2907733" y="5273400"/>
                    <a:ext cx="1646959" cy="353291"/>
                  </a:xfrm>
                  <a:prstGeom prst="rect">
                    <a:avLst/>
                  </a:prstGeom>
                  <a:solidFill>
                    <a:srgbClr val="1F497D">
                      <a:lumMod val="20000"/>
                      <a:lumOff val="80000"/>
                    </a:srgbClr>
                  </a:solidFill>
                  <a:ln w="6350" cap="flat" cmpd="sng" algn="ctr">
                    <a:solidFill>
                      <a:srgbClr val="1F497D">
                        <a:lumMod val="40000"/>
                        <a:lumOff val="6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latinLnBrk="0">
                      <a:defRPr/>
                    </a:pPr>
                    <a:endParaRPr lang="ko-KR" altLang="en-US" sz="1000" kern="0" dirty="0" smtClean="0">
                      <a:solidFill>
                        <a:prstClr val="black"/>
                      </a:solidFill>
                      <a:latin typeface="맑은 고딕" pitchFamily="50" charset="-127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134" name="직사각형 133"/>
                  <p:cNvSpPr/>
                  <p:nvPr/>
                </p:nvSpPr>
                <p:spPr>
                  <a:xfrm>
                    <a:off x="5233575" y="5273400"/>
                    <a:ext cx="1646959" cy="353291"/>
                  </a:xfrm>
                  <a:prstGeom prst="rect">
                    <a:avLst/>
                  </a:prstGeom>
                  <a:solidFill>
                    <a:sysClr val="window" lastClr="FFFFFF">
                      <a:lumMod val="85000"/>
                    </a:sysClr>
                  </a:solidFill>
                  <a:ln w="6350" cap="flat" cmpd="sng" algn="ctr">
                    <a:solidFill>
                      <a:srgbClr val="1F497D">
                        <a:lumMod val="40000"/>
                        <a:lumOff val="6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latinLnBrk="0">
                      <a:defRPr/>
                    </a:pPr>
                    <a:r>
                      <a:rPr lang="en-US" altLang="ko-KR" sz="1000" kern="0" dirty="0" smtClean="0">
                        <a:solidFill>
                          <a:prstClr val="black"/>
                        </a:solidFill>
                        <a:latin typeface="맑은 고딕" pitchFamily="50" charset="-127"/>
                        <a:ea typeface="맑은 고딕"/>
                      </a:rPr>
                      <a:t>OS</a:t>
                    </a:r>
                    <a:endParaRPr lang="ko-KR" altLang="en-US" sz="1000" kern="0" dirty="0" smtClean="0">
                      <a:solidFill>
                        <a:prstClr val="black"/>
                      </a:solidFill>
                      <a:latin typeface="맑은 고딕" pitchFamily="50" charset="-127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135" name="직사각형 134"/>
                  <p:cNvSpPr/>
                  <p:nvPr/>
                </p:nvSpPr>
                <p:spPr>
                  <a:xfrm>
                    <a:off x="7559417" y="5273400"/>
                    <a:ext cx="1646959" cy="353291"/>
                  </a:xfrm>
                  <a:prstGeom prst="rect">
                    <a:avLst/>
                  </a:prstGeom>
                  <a:solidFill>
                    <a:sysClr val="window" lastClr="FFFFFF">
                      <a:lumMod val="85000"/>
                    </a:sysClr>
                  </a:solidFill>
                  <a:ln w="6350" cap="flat" cmpd="sng" algn="ctr">
                    <a:solidFill>
                      <a:srgbClr val="1F497D">
                        <a:lumMod val="40000"/>
                        <a:lumOff val="6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latinLnBrk="0">
                      <a:defRPr/>
                    </a:pPr>
                    <a:r>
                      <a:rPr lang="en-US" altLang="ko-KR" sz="1000" kern="0" dirty="0" smtClean="0">
                        <a:solidFill>
                          <a:prstClr val="black"/>
                        </a:solidFill>
                        <a:latin typeface="맑은 고딕" pitchFamily="50" charset="-127"/>
                        <a:ea typeface="맑은 고딕"/>
                      </a:rPr>
                      <a:t>OS</a:t>
                    </a:r>
                    <a:endParaRPr lang="ko-KR" altLang="en-US" sz="1000" kern="0" dirty="0" smtClean="0">
                      <a:solidFill>
                        <a:prstClr val="black"/>
                      </a:solidFill>
                      <a:latin typeface="맑은 고딕" pitchFamily="50" charset="-127"/>
                      <a:ea typeface="맑은 고딕" pitchFamily="50" charset="-127"/>
                    </a:endParaRPr>
                  </a:p>
                </p:txBody>
              </p:sp>
            </p:grpSp>
            <p:grpSp>
              <p:nvGrpSpPr>
                <p:cNvPr id="101" name="그룹 100"/>
                <p:cNvGrpSpPr/>
                <p:nvPr/>
              </p:nvGrpSpPr>
              <p:grpSpPr>
                <a:xfrm>
                  <a:off x="581891" y="3536018"/>
                  <a:ext cx="8624485" cy="353291"/>
                  <a:chOff x="581891" y="5273400"/>
                  <a:chExt cx="8624485" cy="353291"/>
                </a:xfrm>
              </p:grpSpPr>
              <p:sp>
                <p:nvSpPr>
                  <p:cNvPr id="128" name="직사각형 127"/>
                  <p:cNvSpPr/>
                  <p:nvPr/>
                </p:nvSpPr>
                <p:spPr>
                  <a:xfrm>
                    <a:off x="581891" y="5273400"/>
                    <a:ext cx="1646959" cy="353291"/>
                  </a:xfrm>
                  <a:prstGeom prst="rect">
                    <a:avLst/>
                  </a:prstGeom>
                  <a:solidFill>
                    <a:srgbClr val="1F497D">
                      <a:lumMod val="20000"/>
                      <a:lumOff val="80000"/>
                    </a:srgbClr>
                  </a:solidFill>
                  <a:ln w="6350" cap="flat" cmpd="sng" algn="ctr">
                    <a:solidFill>
                      <a:srgbClr val="1F497D">
                        <a:lumMod val="40000"/>
                        <a:lumOff val="6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latinLnBrk="0">
                      <a:defRPr/>
                    </a:pPr>
                    <a:r>
                      <a:rPr lang="ko-KR" altLang="en-US" sz="1000" kern="0" dirty="0" err="1" smtClean="0">
                        <a:solidFill>
                          <a:prstClr val="black"/>
                        </a:solidFill>
                        <a:latin typeface="맑은 고딕" pitchFamily="50" charset="-127"/>
                        <a:ea typeface="맑은 고딕" pitchFamily="50" charset="-127"/>
                      </a:rPr>
                      <a:t>미들웨어</a:t>
                    </a:r>
                    <a:endParaRPr lang="ko-KR" altLang="en-US" sz="1000" kern="0" dirty="0" smtClean="0">
                      <a:solidFill>
                        <a:prstClr val="black"/>
                      </a:solidFill>
                      <a:latin typeface="맑은 고딕" pitchFamily="50" charset="-127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129" name="직사각형 128"/>
                  <p:cNvSpPr/>
                  <p:nvPr/>
                </p:nvSpPr>
                <p:spPr>
                  <a:xfrm>
                    <a:off x="2907733" y="5273400"/>
                    <a:ext cx="1646959" cy="353291"/>
                  </a:xfrm>
                  <a:prstGeom prst="rect">
                    <a:avLst/>
                  </a:prstGeom>
                  <a:solidFill>
                    <a:srgbClr val="1F497D">
                      <a:lumMod val="20000"/>
                      <a:lumOff val="80000"/>
                    </a:srgbClr>
                  </a:solidFill>
                  <a:ln w="6350" cap="flat" cmpd="sng" algn="ctr">
                    <a:solidFill>
                      <a:srgbClr val="1F497D">
                        <a:lumMod val="40000"/>
                        <a:lumOff val="6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latinLnBrk="0">
                      <a:defRPr/>
                    </a:pPr>
                    <a:r>
                      <a:rPr lang="ko-KR" altLang="en-US" sz="1000" kern="0" dirty="0" err="1" smtClean="0">
                        <a:solidFill>
                          <a:prstClr val="black"/>
                        </a:solidFill>
                        <a:latin typeface="맑은 고딕" pitchFamily="50" charset="-127"/>
                        <a:ea typeface="맑은 고딕"/>
                      </a:rPr>
                      <a:t>미들웨어</a:t>
                    </a:r>
                    <a:endParaRPr lang="ko-KR" altLang="en-US" sz="1000" kern="0" dirty="0" smtClean="0">
                      <a:solidFill>
                        <a:prstClr val="black"/>
                      </a:solidFill>
                      <a:latin typeface="맑은 고딕" pitchFamily="50" charset="-127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130" name="직사각형 129"/>
                  <p:cNvSpPr/>
                  <p:nvPr/>
                </p:nvSpPr>
                <p:spPr>
                  <a:xfrm>
                    <a:off x="5233575" y="5273400"/>
                    <a:ext cx="1646959" cy="353291"/>
                  </a:xfrm>
                  <a:prstGeom prst="rect">
                    <a:avLst/>
                  </a:prstGeom>
                  <a:solidFill>
                    <a:sysClr val="window" lastClr="FFFFFF">
                      <a:lumMod val="85000"/>
                    </a:sysClr>
                  </a:solidFill>
                  <a:ln w="6350" cap="flat" cmpd="sng" algn="ctr">
                    <a:solidFill>
                      <a:srgbClr val="1F497D">
                        <a:lumMod val="40000"/>
                        <a:lumOff val="6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latinLnBrk="0">
                      <a:defRPr/>
                    </a:pPr>
                    <a:r>
                      <a:rPr lang="ko-KR" altLang="en-US" sz="1000" kern="0" dirty="0" err="1" smtClean="0">
                        <a:solidFill>
                          <a:prstClr val="black"/>
                        </a:solidFill>
                        <a:latin typeface="맑은 고딕" pitchFamily="50" charset="-127"/>
                        <a:ea typeface="맑은 고딕"/>
                      </a:rPr>
                      <a:t>미들웨어</a:t>
                    </a:r>
                    <a:endParaRPr lang="ko-KR" altLang="en-US" sz="1000" kern="0" dirty="0" smtClean="0">
                      <a:solidFill>
                        <a:prstClr val="black"/>
                      </a:solidFill>
                      <a:latin typeface="맑은 고딕" pitchFamily="50" charset="-127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131" name="직사각형 130"/>
                  <p:cNvSpPr/>
                  <p:nvPr/>
                </p:nvSpPr>
                <p:spPr>
                  <a:xfrm>
                    <a:off x="7559417" y="5273400"/>
                    <a:ext cx="1646959" cy="353291"/>
                  </a:xfrm>
                  <a:prstGeom prst="rect">
                    <a:avLst/>
                  </a:prstGeom>
                  <a:solidFill>
                    <a:sysClr val="window" lastClr="FFFFFF">
                      <a:lumMod val="85000"/>
                    </a:sysClr>
                  </a:solidFill>
                  <a:ln w="6350" cap="flat" cmpd="sng" algn="ctr">
                    <a:solidFill>
                      <a:srgbClr val="1F497D">
                        <a:lumMod val="40000"/>
                        <a:lumOff val="6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latinLnBrk="0">
                      <a:defRPr/>
                    </a:pPr>
                    <a:r>
                      <a:rPr lang="ko-KR" altLang="en-US" sz="1000" kern="0" dirty="0" err="1" smtClean="0">
                        <a:solidFill>
                          <a:prstClr val="black"/>
                        </a:solidFill>
                        <a:latin typeface="맑은 고딕" pitchFamily="50" charset="-127"/>
                        <a:ea typeface="맑은 고딕"/>
                      </a:rPr>
                      <a:t>미들웨어</a:t>
                    </a:r>
                    <a:endParaRPr lang="ko-KR" altLang="en-US" sz="1000" kern="0" dirty="0" smtClean="0">
                      <a:solidFill>
                        <a:prstClr val="black"/>
                      </a:solidFill>
                      <a:latin typeface="맑은 고딕" pitchFamily="50" charset="-127"/>
                      <a:ea typeface="맑은 고딕" pitchFamily="50" charset="-127"/>
                    </a:endParaRPr>
                  </a:p>
                </p:txBody>
              </p:sp>
            </p:grpSp>
            <p:grpSp>
              <p:nvGrpSpPr>
                <p:cNvPr id="102" name="그룹 101"/>
                <p:cNvGrpSpPr/>
                <p:nvPr/>
              </p:nvGrpSpPr>
              <p:grpSpPr>
                <a:xfrm>
                  <a:off x="581891" y="3047920"/>
                  <a:ext cx="8624485" cy="353291"/>
                  <a:chOff x="581891" y="5273400"/>
                  <a:chExt cx="8624485" cy="353291"/>
                </a:xfrm>
              </p:grpSpPr>
              <p:sp>
                <p:nvSpPr>
                  <p:cNvPr id="124" name="직사각형 123"/>
                  <p:cNvSpPr/>
                  <p:nvPr/>
                </p:nvSpPr>
                <p:spPr>
                  <a:xfrm>
                    <a:off x="581891" y="5273400"/>
                    <a:ext cx="1646959" cy="353291"/>
                  </a:xfrm>
                  <a:prstGeom prst="rect">
                    <a:avLst/>
                  </a:prstGeom>
                  <a:solidFill>
                    <a:srgbClr val="1F497D">
                      <a:lumMod val="20000"/>
                      <a:lumOff val="80000"/>
                    </a:srgbClr>
                  </a:solidFill>
                  <a:ln w="6350" cap="flat" cmpd="sng" algn="ctr">
                    <a:solidFill>
                      <a:srgbClr val="1F497D">
                        <a:lumMod val="40000"/>
                        <a:lumOff val="6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latinLnBrk="0">
                      <a:defRPr/>
                    </a:pPr>
                    <a:r>
                      <a:rPr lang="ko-KR" altLang="en-US" sz="1000" kern="0" dirty="0" smtClean="0">
                        <a:solidFill>
                          <a:prstClr val="black"/>
                        </a:solidFill>
                        <a:latin typeface="맑은 고딕" pitchFamily="50" charset="-127"/>
                        <a:ea typeface="맑은 고딕" pitchFamily="50" charset="-127"/>
                      </a:rPr>
                      <a:t>런타임</a:t>
                    </a:r>
                  </a:p>
                </p:txBody>
              </p:sp>
              <p:sp>
                <p:nvSpPr>
                  <p:cNvPr id="125" name="직사각형 124"/>
                  <p:cNvSpPr/>
                  <p:nvPr/>
                </p:nvSpPr>
                <p:spPr>
                  <a:xfrm>
                    <a:off x="2907733" y="5273400"/>
                    <a:ext cx="1646959" cy="353291"/>
                  </a:xfrm>
                  <a:prstGeom prst="rect">
                    <a:avLst/>
                  </a:prstGeom>
                  <a:solidFill>
                    <a:srgbClr val="1F497D">
                      <a:lumMod val="20000"/>
                      <a:lumOff val="80000"/>
                    </a:srgbClr>
                  </a:solidFill>
                  <a:ln w="6350" cap="flat" cmpd="sng" algn="ctr">
                    <a:solidFill>
                      <a:srgbClr val="1F497D">
                        <a:lumMod val="40000"/>
                        <a:lumOff val="6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latinLnBrk="0">
                      <a:defRPr/>
                    </a:pPr>
                    <a:r>
                      <a:rPr lang="ko-KR" altLang="en-US" sz="1000" kern="0" dirty="0" smtClean="0">
                        <a:solidFill>
                          <a:prstClr val="black"/>
                        </a:solidFill>
                        <a:latin typeface="맑은 고딕" pitchFamily="50" charset="-127"/>
                        <a:ea typeface="맑은 고딕"/>
                      </a:rPr>
                      <a:t>런타임</a:t>
                    </a:r>
                    <a:endParaRPr lang="ko-KR" altLang="en-US" sz="1000" kern="0" dirty="0" smtClean="0">
                      <a:solidFill>
                        <a:prstClr val="black"/>
                      </a:solidFill>
                      <a:latin typeface="맑은 고딕" pitchFamily="50" charset="-127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126" name="직사각형 125"/>
                  <p:cNvSpPr/>
                  <p:nvPr/>
                </p:nvSpPr>
                <p:spPr>
                  <a:xfrm>
                    <a:off x="5233575" y="5273400"/>
                    <a:ext cx="1646959" cy="353291"/>
                  </a:xfrm>
                  <a:prstGeom prst="rect">
                    <a:avLst/>
                  </a:prstGeom>
                  <a:solidFill>
                    <a:sysClr val="window" lastClr="FFFFFF">
                      <a:lumMod val="85000"/>
                    </a:sysClr>
                  </a:solidFill>
                  <a:ln w="6350" cap="flat" cmpd="sng" algn="ctr">
                    <a:solidFill>
                      <a:srgbClr val="1F497D">
                        <a:lumMod val="40000"/>
                        <a:lumOff val="6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latinLnBrk="0">
                      <a:defRPr/>
                    </a:pPr>
                    <a:r>
                      <a:rPr lang="ko-KR" altLang="en-US" sz="1000" kern="0" dirty="0" smtClean="0">
                        <a:solidFill>
                          <a:prstClr val="black"/>
                        </a:solidFill>
                        <a:latin typeface="맑은 고딕" pitchFamily="50" charset="-127"/>
                        <a:ea typeface="맑은 고딕"/>
                      </a:rPr>
                      <a:t>런타임</a:t>
                    </a:r>
                    <a:endParaRPr lang="ko-KR" altLang="en-US" sz="1000" kern="0" dirty="0" smtClean="0">
                      <a:solidFill>
                        <a:prstClr val="black"/>
                      </a:solidFill>
                      <a:latin typeface="맑은 고딕" pitchFamily="50" charset="-127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127" name="직사각형 126"/>
                  <p:cNvSpPr/>
                  <p:nvPr/>
                </p:nvSpPr>
                <p:spPr>
                  <a:xfrm>
                    <a:off x="7559417" y="5273400"/>
                    <a:ext cx="1646959" cy="353291"/>
                  </a:xfrm>
                  <a:prstGeom prst="rect">
                    <a:avLst/>
                  </a:prstGeom>
                  <a:solidFill>
                    <a:sysClr val="window" lastClr="FFFFFF">
                      <a:lumMod val="85000"/>
                    </a:sysClr>
                  </a:solidFill>
                  <a:ln w="6350" cap="flat" cmpd="sng" algn="ctr">
                    <a:solidFill>
                      <a:srgbClr val="1F497D">
                        <a:lumMod val="40000"/>
                        <a:lumOff val="6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latinLnBrk="0">
                      <a:defRPr/>
                    </a:pPr>
                    <a:r>
                      <a:rPr lang="ko-KR" altLang="en-US" sz="1000" kern="0" dirty="0" smtClean="0">
                        <a:solidFill>
                          <a:prstClr val="black"/>
                        </a:solidFill>
                        <a:latin typeface="맑은 고딕" pitchFamily="50" charset="-127"/>
                        <a:ea typeface="맑은 고딕"/>
                      </a:rPr>
                      <a:t>런타임</a:t>
                    </a:r>
                    <a:endParaRPr lang="ko-KR" altLang="en-US" sz="1000" kern="0" dirty="0" smtClean="0">
                      <a:solidFill>
                        <a:prstClr val="black"/>
                      </a:solidFill>
                      <a:latin typeface="맑은 고딕" pitchFamily="50" charset="-127"/>
                      <a:ea typeface="맑은 고딕" pitchFamily="50" charset="-127"/>
                    </a:endParaRPr>
                  </a:p>
                </p:txBody>
              </p:sp>
            </p:grpSp>
            <p:grpSp>
              <p:nvGrpSpPr>
                <p:cNvPr id="103" name="그룹 102"/>
                <p:cNvGrpSpPr/>
                <p:nvPr/>
              </p:nvGrpSpPr>
              <p:grpSpPr>
                <a:xfrm>
                  <a:off x="581891" y="2559822"/>
                  <a:ext cx="8624485" cy="353291"/>
                  <a:chOff x="581891" y="5273400"/>
                  <a:chExt cx="8624485" cy="353291"/>
                </a:xfrm>
              </p:grpSpPr>
              <p:sp>
                <p:nvSpPr>
                  <p:cNvPr id="120" name="직사각형 119"/>
                  <p:cNvSpPr/>
                  <p:nvPr/>
                </p:nvSpPr>
                <p:spPr>
                  <a:xfrm>
                    <a:off x="581891" y="5273400"/>
                    <a:ext cx="1646959" cy="353291"/>
                  </a:xfrm>
                  <a:prstGeom prst="rect">
                    <a:avLst/>
                  </a:prstGeom>
                  <a:solidFill>
                    <a:srgbClr val="1F497D">
                      <a:lumMod val="20000"/>
                      <a:lumOff val="80000"/>
                    </a:srgbClr>
                  </a:solidFill>
                  <a:ln w="6350" cap="flat" cmpd="sng" algn="ctr">
                    <a:solidFill>
                      <a:srgbClr val="1F497D">
                        <a:lumMod val="40000"/>
                        <a:lumOff val="6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latinLnBrk="0">
                      <a:defRPr/>
                    </a:pPr>
                    <a:r>
                      <a:rPr lang="ko-KR" altLang="en-US" sz="1000" kern="0" dirty="0" smtClean="0">
                        <a:solidFill>
                          <a:prstClr val="black"/>
                        </a:solidFill>
                        <a:latin typeface="맑은 고딕" pitchFamily="50" charset="-127"/>
                        <a:ea typeface="맑은 고딕" pitchFamily="50" charset="-127"/>
                      </a:rPr>
                      <a:t>데이터</a:t>
                    </a:r>
                  </a:p>
                </p:txBody>
              </p:sp>
              <p:sp>
                <p:nvSpPr>
                  <p:cNvPr id="121" name="직사각형 120"/>
                  <p:cNvSpPr/>
                  <p:nvPr/>
                </p:nvSpPr>
                <p:spPr>
                  <a:xfrm>
                    <a:off x="2907733" y="5273400"/>
                    <a:ext cx="1646959" cy="353291"/>
                  </a:xfrm>
                  <a:prstGeom prst="rect">
                    <a:avLst/>
                  </a:prstGeom>
                  <a:solidFill>
                    <a:srgbClr val="1F497D">
                      <a:lumMod val="20000"/>
                      <a:lumOff val="80000"/>
                    </a:srgbClr>
                  </a:solidFill>
                  <a:ln w="6350" cap="flat" cmpd="sng" algn="ctr">
                    <a:solidFill>
                      <a:srgbClr val="1F497D">
                        <a:lumMod val="40000"/>
                        <a:lumOff val="6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latinLnBrk="0">
                      <a:defRPr/>
                    </a:pPr>
                    <a:r>
                      <a:rPr lang="ko-KR" altLang="en-US" sz="1000" kern="0" dirty="0" smtClean="0">
                        <a:solidFill>
                          <a:prstClr val="black"/>
                        </a:solidFill>
                        <a:latin typeface="맑은 고딕" pitchFamily="50" charset="-127"/>
                        <a:ea typeface="맑은 고딕"/>
                      </a:rPr>
                      <a:t>데이터</a:t>
                    </a:r>
                    <a:endParaRPr lang="ko-KR" altLang="en-US" sz="1000" kern="0" dirty="0" smtClean="0">
                      <a:solidFill>
                        <a:prstClr val="black"/>
                      </a:solidFill>
                      <a:latin typeface="맑은 고딕" pitchFamily="50" charset="-127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122" name="직사각형 121"/>
                  <p:cNvSpPr/>
                  <p:nvPr/>
                </p:nvSpPr>
                <p:spPr>
                  <a:xfrm>
                    <a:off x="5233575" y="5273400"/>
                    <a:ext cx="1646959" cy="353291"/>
                  </a:xfrm>
                  <a:prstGeom prst="rect">
                    <a:avLst/>
                  </a:prstGeom>
                  <a:solidFill>
                    <a:srgbClr val="1F497D">
                      <a:lumMod val="20000"/>
                      <a:lumOff val="80000"/>
                    </a:srgbClr>
                  </a:solidFill>
                  <a:ln w="6350" cap="flat" cmpd="sng" algn="ctr">
                    <a:solidFill>
                      <a:srgbClr val="1F497D">
                        <a:lumMod val="40000"/>
                        <a:lumOff val="6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latinLnBrk="0">
                      <a:defRPr/>
                    </a:pPr>
                    <a:r>
                      <a:rPr lang="ko-KR" altLang="en-US" sz="1000" kern="0" dirty="0" smtClean="0">
                        <a:solidFill>
                          <a:prstClr val="black"/>
                        </a:solidFill>
                        <a:latin typeface="맑은 고딕" pitchFamily="50" charset="-127"/>
                        <a:ea typeface="맑은 고딕"/>
                      </a:rPr>
                      <a:t>데이터</a:t>
                    </a:r>
                    <a:endParaRPr lang="ko-KR" altLang="en-US" sz="1000" kern="0" dirty="0" smtClean="0">
                      <a:solidFill>
                        <a:prstClr val="black"/>
                      </a:solidFill>
                      <a:latin typeface="맑은 고딕" pitchFamily="50" charset="-127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123" name="직사각형 122"/>
                  <p:cNvSpPr/>
                  <p:nvPr/>
                </p:nvSpPr>
                <p:spPr>
                  <a:xfrm>
                    <a:off x="7559417" y="5273400"/>
                    <a:ext cx="1646959" cy="353291"/>
                  </a:xfrm>
                  <a:prstGeom prst="rect">
                    <a:avLst/>
                  </a:prstGeom>
                  <a:solidFill>
                    <a:sysClr val="window" lastClr="FFFFFF">
                      <a:lumMod val="85000"/>
                    </a:sysClr>
                  </a:solidFill>
                  <a:ln w="6350" cap="flat" cmpd="sng" algn="ctr">
                    <a:solidFill>
                      <a:srgbClr val="1F497D">
                        <a:lumMod val="40000"/>
                        <a:lumOff val="6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latinLnBrk="0">
                      <a:defRPr/>
                    </a:pPr>
                    <a:r>
                      <a:rPr lang="ko-KR" altLang="en-US" sz="1000" kern="0" dirty="0" smtClean="0">
                        <a:solidFill>
                          <a:prstClr val="black"/>
                        </a:solidFill>
                        <a:latin typeface="맑은 고딕" pitchFamily="50" charset="-127"/>
                        <a:ea typeface="맑은 고딕"/>
                      </a:rPr>
                      <a:t>데이터</a:t>
                    </a:r>
                    <a:endParaRPr lang="ko-KR" altLang="en-US" sz="1000" kern="0" dirty="0" smtClean="0">
                      <a:solidFill>
                        <a:prstClr val="black"/>
                      </a:solidFill>
                      <a:latin typeface="맑은 고딕" pitchFamily="50" charset="-127"/>
                      <a:ea typeface="맑은 고딕" pitchFamily="50" charset="-127"/>
                    </a:endParaRPr>
                  </a:p>
                </p:txBody>
              </p:sp>
            </p:grpSp>
            <p:grpSp>
              <p:nvGrpSpPr>
                <p:cNvPr id="104" name="그룹 103"/>
                <p:cNvGrpSpPr/>
                <p:nvPr/>
              </p:nvGrpSpPr>
              <p:grpSpPr>
                <a:xfrm>
                  <a:off x="581891" y="2071724"/>
                  <a:ext cx="8624485" cy="353291"/>
                  <a:chOff x="581891" y="5273400"/>
                  <a:chExt cx="8624485" cy="353291"/>
                </a:xfrm>
              </p:grpSpPr>
              <p:sp>
                <p:nvSpPr>
                  <p:cNvPr id="116" name="직사각형 115"/>
                  <p:cNvSpPr/>
                  <p:nvPr/>
                </p:nvSpPr>
                <p:spPr>
                  <a:xfrm>
                    <a:off x="581891" y="5273400"/>
                    <a:ext cx="1646959" cy="353291"/>
                  </a:xfrm>
                  <a:prstGeom prst="rect">
                    <a:avLst/>
                  </a:prstGeom>
                  <a:solidFill>
                    <a:srgbClr val="1F497D">
                      <a:lumMod val="20000"/>
                      <a:lumOff val="80000"/>
                    </a:srgbClr>
                  </a:solidFill>
                  <a:ln w="6350" cap="flat" cmpd="sng" algn="ctr">
                    <a:solidFill>
                      <a:srgbClr val="1F497D">
                        <a:lumMod val="40000"/>
                        <a:lumOff val="6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latinLnBrk="0">
                      <a:defRPr/>
                    </a:pPr>
                    <a:r>
                      <a:rPr lang="ko-KR" altLang="en-US" sz="1000" kern="0" dirty="0" smtClean="0">
                        <a:solidFill>
                          <a:prstClr val="black"/>
                        </a:solidFill>
                        <a:latin typeface="맑은 고딕" pitchFamily="50" charset="-127"/>
                        <a:ea typeface="맑은 고딕" pitchFamily="50" charset="-127"/>
                      </a:rPr>
                      <a:t>애플리케이션</a:t>
                    </a:r>
                  </a:p>
                </p:txBody>
              </p:sp>
              <p:sp>
                <p:nvSpPr>
                  <p:cNvPr id="117" name="직사각형 116"/>
                  <p:cNvSpPr/>
                  <p:nvPr/>
                </p:nvSpPr>
                <p:spPr>
                  <a:xfrm>
                    <a:off x="2907733" y="5273400"/>
                    <a:ext cx="1646959" cy="353291"/>
                  </a:xfrm>
                  <a:prstGeom prst="rect">
                    <a:avLst/>
                  </a:prstGeom>
                  <a:solidFill>
                    <a:srgbClr val="1F497D">
                      <a:lumMod val="20000"/>
                      <a:lumOff val="80000"/>
                    </a:srgbClr>
                  </a:solidFill>
                  <a:ln w="6350" cap="flat" cmpd="sng" algn="ctr">
                    <a:solidFill>
                      <a:srgbClr val="1F497D">
                        <a:lumMod val="40000"/>
                        <a:lumOff val="6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latinLnBrk="0">
                      <a:defRPr/>
                    </a:pPr>
                    <a:r>
                      <a:rPr lang="ko-KR" altLang="en-US" sz="1000" kern="0" dirty="0" smtClean="0">
                        <a:solidFill>
                          <a:prstClr val="black"/>
                        </a:solidFill>
                        <a:latin typeface="맑은 고딕" pitchFamily="50" charset="-127"/>
                        <a:ea typeface="맑은 고딕"/>
                      </a:rPr>
                      <a:t>애플리케이션</a:t>
                    </a:r>
                    <a:endParaRPr lang="ko-KR" altLang="en-US" sz="1000" kern="0" dirty="0" smtClean="0">
                      <a:solidFill>
                        <a:prstClr val="black"/>
                      </a:solidFill>
                      <a:latin typeface="맑은 고딕" pitchFamily="50" charset="-127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118" name="직사각형 117"/>
                  <p:cNvSpPr/>
                  <p:nvPr/>
                </p:nvSpPr>
                <p:spPr>
                  <a:xfrm>
                    <a:off x="5233575" y="5273400"/>
                    <a:ext cx="1646959" cy="353291"/>
                  </a:xfrm>
                  <a:prstGeom prst="rect">
                    <a:avLst/>
                  </a:prstGeom>
                  <a:solidFill>
                    <a:srgbClr val="1F497D">
                      <a:lumMod val="20000"/>
                      <a:lumOff val="80000"/>
                    </a:srgbClr>
                  </a:solidFill>
                  <a:ln w="6350" cap="flat" cmpd="sng" algn="ctr">
                    <a:solidFill>
                      <a:srgbClr val="1F497D">
                        <a:lumMod val="40000"/>
                        <a:lumOff val="6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latinLnBrk="0">
                      <a:defRPr/>
                    </a:pPr>
                    <a:r>
                      <a:rPr lang="ko-KR" altLang="en-US" sz="1000" kern="0" dirty="0" smtClean="0">
                        <a:solidFill>
                          <a:prstClr val="black"/>
                        </a:solidFill>
                        <a:latin typeface="맑은 고딕" pitchFamily="50" charset="-127"/>
                        <a:ea typeface="맑은 고딕"/>
                      </a:rPr>
                      <a:t>애플리케이션</a:t>
                    </a:r>
                    <a:endParaRPr lang="ko-KR" altLang="en-US" sz="1000" kern="0" dirty="0" smtClean="0">
                      <a:solidFill>
                        <a:prstClr val="black"/>
                      </a:solidFill>
                      <a:latin typeface="맑은 고딕" pitchFamily="50" charset="-127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119" name="직사각형 118"/>
                  <p:cNvSpPr/>
                  <p:nvPr/>
                </p:nvSpPr>
                <p:spPr>
                  <a:xfrm>
                    <a:off x="7559417" y="5273400"/>
                    <a:ext cx="1646959" cy="353291"/>
                  </a:xfrm>
                  <a:prstGeom prst="rect">
                    <a:avLst/>
                  </a:prstGeom>
                  <a:solidFill>
                    <a:sysClr val="window" lastClr="FFFFFF">
                      <a:lumMod val="85000"/>
                    </a:sysClr>
                  </a:solidFill>
                  <a:ln w="6350" cap="flat" cmpd="sng" algn="ctr">
                    <a:solidFill>
                      <a:srgbClr val="1F497D">
                        <a:lumMod val="40000"/>
                        <a:lumOff val="6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latinLnBrk="0">
                      <a:defRPr/>
                    </a:pPr>
                    <a:r>
                      <a:rPr lang="ko-KR" altLang="en-US" sz="1000" kern="0" dirty="0" smtClean="0">
                        <a:solidFill>
                          <a:prstClr val="black"/>
                        </a:solidFill>
                        <a:latin typeface="맑은 고딕" pitchFamily="50" charset="-127"/>
                        <a:ea typeface="맑은 고딕"/>
                      </a:rPr>
                      <a:t>애플리케이션</a:t>
                    </a:r>
                    <a:endParaRPr lang="ko-KR" altLang="en-US" sz="1000" kern="0" dirty="0" smtClean="0">
                      <a:solidFill>
                        <a:prstClr val="black"/>
                      </a:solidFill>
                      <a:latin typeface="맑은 고딕" pitchFamily="50" charset="-127"/>
                      <a:ea typeface="맑은 고딕" pitchFamily="50" charset="-127"/>
                    </a:endParaRPr>
                  </a:p>
                </p:txBody>
              </p:sp>
            </p:grpSp>
            <p:grpSp>
              <p:nvGrpSpPr>
                <p:cNvPr id="105" name="그룹 104"/>
                <p:cNvGrpSpPr/>
                <p:nvPr/>
              </p:nvGrpSpPr>
              <p:grpSpPr>
                <a:xfrm>
                  <a:off x="581891" y="5976510"/>
                  <a:ext cx="8624485" cy="353291"/>
                  <a:chOff x="581891" y="5273400"/>
                  <a:chExt cx="8624485" cy="353291"/>
                </a:xfrm>
              </p:grpSpPr>
              <p:sp>
                <p:nvSpPr>
                  <p:cNvPr id="112" name="직사각형 111"/>
                  <p:cNvSpPr/>
                  <p:nvPr/>
                </p:nvSpPr>
                <p:spPr>
                  <a:xfrm>
                    <a:off x="581891" y="5273400"/>
                    <a:ext cx="1646959" cy="353291"/>
                  </a:xfrm>
                  <a:prstGeom prst="rect">
                    <a:avLst/>
                  </a:prstGeom>
                  <a:solidFill>
                    <a:srgbClr val="1F497D">
                      <a:lumMod val="20000"/>
                      <a:lumOff val="80000"/>
                    </a:srgbClr>
                  </a:solidFill>
                  <a:ln w="6350" cap="flat" cmpd="sng" algn="ctr">
                    <a:solidFill>
                      <a:srgbClr val="1F497D">
                        <a:lumMod val="40000"/>
                        <a:lumOff val="6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latinLnBrk="0">
                      <a:defRPr/>
                    </a:pPr>
                    <a:r>
                      <a:rPr lang="ko-KR" altLang="en-US" sz="1000" kern="0" dirty="0" smtClean="0">
                        <a:solidFill>
                          <a:prstClr val="black"/>
                        </a:solidFill>
                        <a:latin typeface="맑은 고딕" pitchFamily="50" charset="-127"/>
                        <a:ea typeface="맑은 고딕" pitchFamily="50" charset="-127"/>
                      </a:rPr>
                      <a:t>네트워킹</a:t>
                    </a:r>
                  </a:p>
                </p:txBody>
              </p:sp>
              <p:sp>
                <p:nvSpPr>
                  <p:cNvPr id="113" name="직사각형 112"/>
                  <p:cNvSpPr/>
                  <p:nvPr/>
                </p:nvSpPr>
                <p:spPr>
                  <a:xfrm>
                    <a:off x="2907733" y="5273400"/>
                    <a:ext cx="1646959" cy="353291"/>
                  </a:xfrm>
                  <a:prstGeom prst="rect">
                    <a:avLst/>
                  </a:prstGeom>
                  <a:solidFill>
                    <a:sysClr val="window" lastClr="FFFFFF">
                      <a:lumMod val="85000"/>
                    </a:sysClr>
                  </a:solidFill>
                  <a:ln w="6350" cap="flat" cmpd="sng" algn="ctr">
                    <a:solidFill>
                      <a:srgbClr val="1F497D">
                        <a:lumMod val="40000"/>
                        <a:lumOff val="6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latinLnBrk="0">
                      <a:defRPr/>
                    </a:pPr>
                    <a:r>
                      <a:rPr lang="ko-KR" altLang="en-US" sz="1000" kern="0" dirty="0" smtClean="0">
                        <a:solidFill>
                          <a:prstClr val="black"/>
                        </a:solidFill>
                        <a:latin typeface="맑은 고딕" pitchFamily="50" charset="-127"/>
                        <a:ea typeface="맑은 고딕"/>
                      </a:rPr>
                      <a:t>네트워킹</a:t>
                    </a:r>
                    <a:endParaRPr lang="ko-KR" altLang="en-US" sz="1000" kern="0" dirty="0" smtClean="0">
                      <a:solidFill>
                        <a:prstClr val="black"/>
                      </a:solidFill>
                      <a:latin typeface="맑은 고딕" pitchFamily="50" charset="-127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114" name="직사각형 113"/>
                  <p:cNvSpPr/>
                  <p:nvPr/>
                </p:nvSpPr>
                <p:spPr>
                  <a:xfrm>
                    <a:off x="5233575" y="5273400"/>
                    <a:ext cx="1646959" cy="353291"/>
                  </a:xfrm>
                  <a:prstGeom prst="rect">
                    <a:avLst/>
                  </a:prstGeom>
                  <a:solidFill>
                    <a:sysClr val="window" lastClr="FFFFFF">
                      <a:lumMod val="85000"/>
                    </a:sysClr>
                  </a:solidFill>
                  <a:ln w="6350" cap="flat" cmpd="sng" algn="ctr">
                    <a:solidFill>
                      <a:srgbClr val="1F497D">
                        <a:lumMod val="40000"/>
                        <a:lumOff val="6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latinLnBrk="0">
                      <a:defRPr/>
                    </a:pPr>
                    <a:r>
                      <a:rPr lang="ko-KR" altLang="en-US" sz="1000" kern="0" dirty="0" smtClean="0">
                        <a:solidFill>
                          <a:prstClr val="black"/>
                        </a:solidFill>
                        <a:latin typeface="맑은 고딕" pitchFamily="50" charset="-127"/>
                        <a:ea typeface="맑은 고딕"/>
                      </a:rPr>
                      <a:t>네트워킹</a:t>
                    </a:r>
                    <a:endParaRPr lang="ko-KR" altLang="en-US" sz="1000" kern="0" dirty="0" smtClean="0">
                      <a:solidFill>
                        <a:prstClr val="black"/>
                      </a:solidFill>
                      <a:latin typeface="맑은 고딕" pitchFamily="50" charset="-127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115" name="직사각형 114"/>
                  <p:cNvSpPr/>
                  <p:nvPr/>
                </p:nvSpPr>
                <p:spPr>
                  <a:xfrm>
                    <a:off x="7559417" y="5273400"/>
                    <a:ext cx="1646959" cy="353291"/>
                  </a:xfrm>
                  <a:prstGeom prst="rect">
                    <a:avLst/>
                  </a:prstGeom>
                  <a:solidFill>
                    <a:sysClr val="window" lastClr="FFFFFF">
                      <a:lumMod val="85000"/>
                    </a:sysClr>
                  </a:solidFill>
                  <a:ln w="6350" cap="flat" cmpd="sng" algn="ctr">
                    <a:solidFill>
                      <a:srgbClr val="1F497D">
                        <a:lumMod val="40000"/>
                        <a:lumOff val="6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latinLnBrk="0">
                      <a:defRPr/>
                    </a:pPr>
                    <a:r>
                      <a:rPr lang="ko-KR" altLang="en-US" sz="1000" kern="0" dirty="0" smtClean="0">
                        <a:solidFill>
                          <a:prstClr val="black"/>
                        </a:solidFill>
                        <a:latin typeface="맑은 고딕" pitchFamily="50" charset="-127"/>
                        <a:ea typeface="맑은 고딕"/>
                      </a:rPr>
                      <a:t>네트워킹</a:t>
                    </a:r>
                    <a:endParaRPr lang="ko-KR" altLang="en-US" sz="1000" kern="0" dirty="0" smtClean="0">
                      <a:solidFill>
                        <a:prstClr val="black"/>
                      </a:solidFill>
                      <a:latin typeface="맑은 고딕" pitchFamily="50" charset="-127"/>
                      <a:ea typeface="맑은 고딕" pitchFamily="50" charset="-127"/>
                    </a:endParaRPr>
                  </a:p>
                </p:txBody>
              </p:sp>
            </p:grpSp>
            <p:grpSp>
              <p:nvGrpSpPr>
                <p:cNvPr id="106" name="그룹 105"/>
                <p:cNvGrpSpPr/>
                <p:nvPr/>
              </p:nvGrpSpPr>
              <p:grpSpPr>
                <a:xfrm>
                  <a:off x="581891" y="1583626"/>
                  <a:ext cx="8624485" cy="353291"/>
                  <a:chOff x="581891" y="5273400"/>
                  <a:chExt cx="8624485" cy="353291"/>
                </a:xfrm>
              </p:grpSpPr>
              <p:sp>
                <p:nvSpPr>
                  <p:cNvPr id="108" name="직사각형 107"/>
                  <p:cNvSpPr/>
                  <p:nvPr/>
                </p:nvSpPr>
                <p:spPr>
                  <a:xfrm>
                    <a:off x="581891" y="5273400"/>
                    <a:ext cx="1646959" cy="353291"/>
                  </a:xfrm>
                  <a:prstGeom prst="rect">
                    <a:avLst/>
                  </a:prstGeom>
                  <a:noFill/>
                  <a:ln w="635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latinLnBrk="0">
                      <a:defRPr/>
                    </a:pPr>
                    <a:r>
                      <a:rPr lang="ko-KR" altLang="en-US" sz="1100" b="1" kern="0" dirty="0" smtClean="0">
                        <a:solidFill>
                          <a:prstClr val="black"/>
                        </a:solidFill>
                        <a:latin typeface="맑은 고딕" pitchFamily="50" charset="-127"/>
                        <a:ea typeface="맑은 고딕" pitchFamily="50" charset="-127"/>
                      </a:rPr>
                      <a:t>전통적 </a:t>
                    </a:r>
                    <a:r>
                      <a:rPr lang="en-US" altLang="ko-KR" sz="1100" b="1" kern="0" dirty="0" smtClean="0">
                        <a:solidFill>
                          <a:prstClr val="black"/>
                        </a:solidFill>
                        <a:latin typeface="맑은 고딕" pitchFamily="50" charset="-127"/>
                        <a:ea typeface="맑은 고딕" pitchFamily="50" charset="-127"/>
                      </a:rPr>
                      <a:t>IT</a:t>
                    </a:r>
                    <a:endParaRPr lang="ko-KR" altLang="en-US" sz="1100" b="1" kern="0" dirty="0" smtClean="0">
                      <a:solidFill>
                        <a:prstClr val="black"/>
                      </a:solidFill>
                      <a:latin typeface="맑은 고딕" pitchFamily="50" charset="-127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109" name="직사각형 108"/>
                  <p:cNvSpPr/>
                  <p:nvPr/>
                </p:nvSpPr>
                <p:spPr>
                  <a:xfrm>
                    <a:off x="2907733" y="5273400"/>
                    <a:ext cx="1646959" cy="353291"/>
                  </a:xfrm>
                  <a:prstGeom prst="rect">
                    <a:avLst/>
                  </a:prstGeom>
                  <a:noFill/>
                  <a:ln w="635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latinLnBrk="0">
                      <a:defRPr/>
                    </a:pPr>
                    <a:r>
                      <a:rPr lang="en-US" altLang="ko-KR" sz="1100" b="1" kern="0" dirty="0" smtClean="0">
                        <a:solidFill>
                          <a:prstClr val="black"/>
                        </a:solidFill>
                        <a:latin typeface="맑은 고딕" pitchFamily="50" charset="-127"/>
                        <a:ea typeface="맑은 고딕"/>
                      </a:rPr>
                      <a:t>IaaS</a:t>
                    </a:r>
                    <a:endParaRPr lang="ko-KR" altLang="en-US" sz="1000" b="1" kern="0" dirty="0" smtClean="0">
                      <a:solidFill>
                        <a:prstClr val="black"/>
                      </a:solidFill>
                      <a:latin typeface="맑은 고딕" pitchFamily="50" charset="-127"/>
                      <a:ea typeface="맑은 고딕"/>
                    </a:endParaRPr>
                  </a:p>
                </p:txBody>
              </p:sp>
              <p:sp>
                <p:nvSpPr>
                  <p:cNvPr id="110" name="직사각형 109"/>
                  <p:cNvSpPr/>
                  <p:nvPr/>
                </p:nvSpPr>
                <p:spPr>
                  <a:xfrm>
                    <a:off x="5233575" y="5273400"/>
                    <a:ext cx="1646959" cy="353291"/>
                  </a:xfrm>
                  <a:prstGeom prst="rect">
                    <a:avLst/>
                  </a:prstGeom>
                  <a:noFill/>
                  <a:ln w="635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latinLnBrk="0">
                      <a:defRPr/>
                    </a:pPr>
                    <a:r>
                      <a:rPr lang="en-US" altLang="ko-KR" sz="1100" b="1" kern="0" dirty="0" smtClean="0">
                        <a:solidFill>
                          <a:prstClr val="black"/>
                        </a:solidFill>
                        <a:latin typeface="맑은 고딕" pitchFamily="50" charset="-127"/>
                        <a:ea typeface="맑은 고딕"/>
                      </a:rPr>
                      <a:t>PaaS</a:t>
                    </a:r>
                    <a:endParaRPr lang="ko-KR" altLang="en-US" sz="1000" b="1" kern="0" dirty="0" smtClean="0">
                      <a:solidFill>
                        <a:prstClr val="black"/>
                      </a:solidFill>
                      <a:latin typeface="맑은 고딕" pitchFamily="50" charset="-127"/>
                      <a:ea typeface="맑은 고딕"/>
                    </a:endParaRPr>
                  </a:p>
                </p:txBody>
              </p:sp>
              <p:sp>
                <p:nvSpPr>
                  <p:cNvPr id="111" name="직사각형 110"/>
                  <p:cNvSpPr/>
                  <p:nvPr/>
                </p:nvSpPr>
                <p:spPr>
                  <a:xfrm>
                    <a:off x="7559417" y="5273400"/>
                    <a:ext cx="1646959" cy="353291"/>
                  </a:xfrm>
                  <a:prstGeom prst="rect">
                    <a:avLst/>
                  </a:prstGeom>
                  <a:noFill/>
                  <a:ln w="635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latinLnBrk="0">
                      <a:defRPr/>
                    </a:pPr>
                    <a:r>
                      <a:rPr lang="en-US" altLang="ko-KR" sz="1100" b="1" kern="0" dirty="0" smtClean="0">
                        <a:solidFill>
                          <a:prstClr val="black"/>
                        </a:solidFill>
                        <a:latin typeface="맑은 고딕" pitchFamily="50" charset="-127"/>
                        <a:ea typeface="맑은 고딕"/>
                      </a:rPr>
                      <a:t>SaaS</a:t>
                    </a:r>
                    <a:endParaRPr lang="ko-KR" altLang="en-US" sz="1000" b="1" kern="0" dirty="0" smtClean="0">
                      <a:solidFill>
                        <a:prstClr val="black"/>
                      </a:solidFill>
                      <a:latin typeface="맑은 고딕" pitchFamily="50" charset="-127"/>
                      <a:ea typeface="맑은 고딕"/>
                    </a:endParaRPr>
                  </a:p>
                </p:txBody>
              </p:sp>
            </p:grpSp>
            <p:sp>
              <p:nvSpPr>
                <p:cNvPr id="107" name="직사각형 106"/>
                <p:cNvSpPr/>
                <p:nvPr/>
              </p:nvSpPr>
              <p:spPr>
                <a:xfrm>
                  <a:off x="2907733" y="4181443"/>
                  <a:ext cx="1646959" cy="200891"/>
                </a:xfrm>
                <a:prstGeom prst="rect">
                  <a:avLst/>
                </a:prstGeom>
                <a:solidFill>
                  <a:sysClr val="window" lastClr="FFFFFF">
                    <a:lumMod val="85000"/>
                  </a:sysClr>
                </a:solidFill>
                <a:ln w="6350" cap="flat" cmpd="sng" algn="ctr">
                  <a:solidFill>
                    <a:srgbClr val="1F497D">
                      <a:lumMod val="40000"/>
                      <a:lumOff val="6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latinLnBrk="0">
                    <a:defRPr/>
                  </a:pPr>
                  <a:endParaRPr lang="ko-KR" altLang="en-US" sz="1000" kern="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sp>
            <p:nvSpPr>
              <p:cNvPr id="96" name="TextBox 95"/>
              <p:cNvSpPr txBox="1"/>
              <p:nvPr/>
            </p:nvSpPr>
            <p:spPr>
              <a:xfrm>
                <a:off x="2982191" y="4068041"/>
                <a:ext cx="149109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latinLnBrk="0">
                  <a:defRPr/>
                </a:pPr>
                <a:r>
                  <a:rPr lang="en-US" altLang="ko-KR" sz="1000" kern="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OS</a:t>
                </a:r>
                <a:endParaRPr lang="ko-KR" altLang="en-US" kern="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cxnSp>
          <p:nvCxnSpPr>
            <p:cNvPr id="83" name="직선 화살표 연결선 82"/>
            <p:cNvCxnSpPr/>
            <p:nvPr/>
          </p:nvCxnSpPr>
          <p:spPr>
            <a:xfrm>
              <a:off x="427470" y="2071724"/>
              <a:ext cx="6350" cy="4258077"/>
            </a:xfrm>
            <a:prstGeom prst="straightConnector1">
              <a:avLst/>
            </a:prstGeom>
            <a:noFill/>
            <a:ln w="19050" cap="flat" cmpd="sng" algn="ctr">
              <a:solidFill>
                <a:srgbClr val="C0504D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84" name="직선 화살표 연결선 83"/>
            <p:cNvCxnSpPr/>
            <p:nvPr/>
          </p:nvCxnSpPr>
          <p:spPr>
            <a:xfrm>
              <a:off x="2706832" y="2082394"/>
              <a:ext cx="0" cy="2108757"/>
            </a:xfrm>
            <a:prstGeom prst="straightConnector1">
              <a:avLst/>
            </a:prstGeom>
            <a:noFill/>
            <a:ln w="19050" cap="flat" cmpd="sng" algn="ctr">
              <a:solidFill>
                <a:srgbClr val="C0504D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85" name="직선 화살표 연결선 84"/>
            <p:cNvCxnSpPr/>
            <p:nvPr/>
          </p:nvCxnSpPr>
          <p:spPr>
            <a:xfrm>
              <a:off x="2706832" y="4200761"/>
              <a:ext cx="0" cy="2129040"/>
            </a:xfrm>
            <a:prstGeom prst="straightConnector1">
              <a:avLst/>
            </a:prstGeom>
            <a:noFill/>
            <a:ln w="19050" cap="flat" cmpd="sng" algn="ctr">
              <a:solidFill>
                <a:srgbClr val="C0504D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86" name="직선 화살표 연결선 85"/>
            <p:cNvCxnSpPr/>
            <p:nvPr/>
          </p:nvCxnSpPr>
          <p:spPr>
            <a:xfrm>
              <a:off x="5018809" y="2082394"/>
              <a:ext cx="0" cy="841389"/>
            </a:xfrm>
            <a:prstGeom prst="straightConnector1">
              <a:avLst/>
            </a:prstGeom>
            <a:noFill/>
            <a:ln w="19050" cap="flat" cmpd="sng" algn="ctr">
              <a:solidFill>
                <a:srgbClr val="C0504D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87" name="직선 화살표 연결선 86"/>
            <p:cNvCxnSpPr/>
            <p:nvPr/>
          </p:nvCxnSpPr>
          <p:spPr>
            <a:xfrm>
              <a:off x="5018809" y="3047920"/>
              <a:ext cx="0" cy="3281881"/>
            </a:xfrm>
            <a:prstGeom prst="straightConnector1">
              <a:avLst/>
            </a:prstGeom>
            <a:noFill/>
            <a:ln w="19050" cap="flat" cmpd="sng" algn="ctr">
              <a:solidFill>
                <a:srgbClr val="C0504D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88" name="직선 화살표 연결선 87"/>
            <p:cNvCxnSpPr/>
            <p:nvPr/>
          </p:nvCxnSpPr>
          <p:spPr>
            <a:xfrm flipH="1">
              <a:off x="7356765" y="2082394"/>
              <a:ext cx="5194" cy="4247407"/>
            </a:xfrm>
            <a:prstGeom prst="straightConnector1">
              <a:avLst/>
            </a:prstGeom>
            <a:noFill/>
            <a:ln w="19050" cap="flat" cmpd="sng" algn="ctr">
              <a:solidFill>
                <a:srgbClr val="C0504D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89" name="TextBox 88"/>
            <p:cNvSpPr txBox="1"/>
            <p:nvPr/>
          </p:nvSpPr>
          <p:spPr>
            <a:xfrm>
              <a:off x="32899" y="3166289"/>
              <a:ext cx="400050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defRPr/>
              </a:pPr>
              <a:r>
                <a:rPr lang="ko-KR" altLang="en-US" sz="1100" b="1" kern="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사용자관리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2292917" y="2562654"/>
              <a:ext cx="400050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defRPr/>
              </a:pPr>
              <a:r>
                <a:rPr lang="ko-KR" altLang="en-US" sz="1100" b="1" kern="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사용자관리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300726" y="4592181"/>
              <a:ext cx="40005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defRPr/>
              </a:pPr>
              <a:r>
                <a:rPr lang="ko-KR" altLang="en-US" sz="1100" b="1" kern="0" dirty="0" err="1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서비스로공급</a:t>
              </a:r>
              <a:endParaRPr lang="ko-KR" altLang="en-US" sz="1100" b="1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4623956" y="2047986"/>
              <a:ext cx="400050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defRPr/>
              </a:pPr>
              <a:r>
                <a:rPr lang="ko-KR" altLang="en-US" sz="1100" b="1" kern="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사용자관리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4623956" y="3918156"/>
              <a:ext cx="40005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defRPr/>
              </a:pPr>
              <a:r>
                <a:rPr lang="ko-KR" altLang="en-US" sz="1100" b="1" kern="0" dirty="0" err="1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서비스로공급</a:t>
              </a:r>
              <a:endParaRPr lang="ko-KR" altLang="en-US" sz="1100" b="1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6963630" y="3218957"/>
              <a:ext cx="40005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defRPr/>
              </a:pPr>
              <a:r>
                <a:rPr lang="ko-KR" altLang="en-US" sz="1100" b="1" kern="0" dirty="0" err="1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서비스로공급</a:t>
              </a:r>
              <a:endParaRPr lang="ko-KR" altLang="en-US" sz="1100" b="1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210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3896901" cy="332399"/>
            <a:chOff x="802399" y="1030552"/>
            <a:chExt cx="3896901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3896901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IT </a:t>
              </a:r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자원 관리 효율화 </a:t>
              </a:r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(2/2)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7271991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PaaS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는 </a:t>
            </a:r>
            <a:r>
              <a: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컨테이너를 기반으로 </a:t>
            </a:r>
            <a:r>
              <a:rPr lang="en-US" altLang="ko-KR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HW </a:t>
            </a:r>
            <a:r>
              <a: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자원의 활용을 극대화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함으로써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IT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비용을 절감함</a:t>
            </a: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Ⅰ.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r>
              <a:rPr kumimoji="0" lang="ko-KR" altLang="en-US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클라우드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컴퓨팅의 개념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109" name="AutoShape 2"/>
          <p:cNvSpPr>
            <a:spLocks noChangeArrowheads="1"/>
          </p:cNvSpPr>
          <p:nvPr/>
        </p:nvSpPr>
        <p:spPr bwMode="gray">
          <a:xfrm>
            <a:off x="308746" y="1526695"/>
            <a:ext cx="4444238" cy="4818629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6350" algn="ctr">
            <a:solidFill>
              <a:sysClr val="window" lastClr="FFFFFF">
                <a:lumMod val="75000"/>
              </a:sysClr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endParaRPr lang="ko-KR" altLang="ko-KR" kern="0" spc="-5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10" name="모서리가 둥근 직사각형 109"/>
          <p:cNvSpPr/>
          <p:nvPr/>
        </p:nvSpPr>
        <p:spPr bwMode="gray">
          <a:xfrm>
            <a:off x="308746" y="1512481"/>
            <a:ext cx="4444238" cy="380539"/>
          </a:xfrm>
          <a:prstGeom prst="roundRect">
            <a:avLst>
              <a:gd name="adj" fmla="val 0"/>
            </a:avLst>
          </a:prstGeom>
          <a:solidFill>
            <a:srgbClr val="1F497D">
              <a:lumMod val="20000"/>
              <a:lumOff val="80000"/>
            </a:srgbClr>
          </a:solidFill>
          <a:ln w="6350" algn="ctr">
            <a:solidFill>
              <a:srgbClr val="4BACC6">
                <a:lumMod val="60000"/>
                <a:lumOff val="40000"/>
              </a:srgbClr>
            </a:solidFill>
            <a:round/>
            <a:headEnd/>
            <a:tailEnd/>
          </a:ln>
          <a:effectLst/>
        </p:spPr>
        <p:txBody>
          <a:bodyPr vert="horz" wrap="none" lIns="72000" tIns="72000" rIns="72000" bIns="90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latinLnBrk="0">
              <a:defRPr/>
            </a:pPr>
            <a:r>
              <a:rPr lang="en-US" altLang="ko-KR" sz="1400" b="1" kern="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IaaS</a:t>
            </a:r>
            <a:endParaRPr lang="ko-KR" altLang="en-US" sz="1400" b="1" kern="0" spc="-5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11" name="AutoShape 2"/>
          <p:cNvSpPr>
            <a:spLocks noChangeArrowheads="1"/>
          </p:cNvSpPr>
          <p:nvPr/>
        </p:nvSpPr>
        <p:spPr bwMode="gray">
          <a:xfrm>
            <a:off x="5124366" y="1526695"/>
            <a:ext cx="4444238" cy="4818629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6350" algn="ctr">
            <a:solidFill>
              <a:sysClr val="window" lastClr="FFFFFF">
                <a:lumMod val="75000"/>
              </a:sysClr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endParaRPr lang="ko-KR" altLang="ko-KR" kern="0" spc="-5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12" name="모서리가 둥근 직사각형 111"/>
          <p:cNvSpPr/>
          <p:nvPr/>
        </p:nvSpPr>
        <p:spPr bwMode="gray">
          <a:xfrm>
            <a:off x="5124366" y="1512481"/>
            <a:ext cx="4444238" cy="380539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4DABF5"/>
              </a:gs>
              <a:gs pos="47000">
                <a:srgbClr val="0173D4"/>
              </a:gs>
              <a:gs pos="100000">
                <a:srgbClr val="0048AC"/>
              </a:gs>
            </a:gsLst>
            <a:lin ang="2700000" scaled="1"/>
          </a:gradFill>
          <a:ln w="6350" algn="ctr">
            <a:solidFill>
              <a:srgbClr val="0173D4"/>
            </a:solidFill>
            <a:round/>
            <a:headEnd/>
            <a:tailEnd/>
          </a:ln>
          <a:effectLst/>
        </p:spPr>
        <p:txBody>
          <a:bodyPr vert="horz" wrap="none" lIns="72000" tIns="72000" rIns="72000" bIns="90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latinLnBrk="0">
              <a:defRPr/>
            </a:pPr>
            <a:r>
              <a:rPr lang="en-US" altLang="ko-KR" sz="1400" b="1" kern="0" spc="-50" dirty="0" smtClean="0">
                <a:solidFill>
                  <a:prstClr val="white">
                    <a:lumMod val="9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PaaS</a:t>
            </a:r>
            <a:endParaRPr lang="ko-KR" altLang="en-US" sz="1400" b="1" kern="0" spc="-50" dirty="0" smtClean="0">
              <a:solidFill>
                <a:prstClr val="white">
                  <a:lumMod val="9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13" name="직사각형 112"/>
          <p:cNvSpPr>
            <a:spLocks noChangeArrowheads="1"/>
          </p:cNvSpPr>
          <p:nvPr/>
        </p:nvSpPr>
        <p:spPr bwMode="auto">
          <a:xfrm>
            <a:off x="5059854" y="5504092"/>
            <a:ext cx="4536886" cy="648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0" tIns="36000" anchor="t"/>
          <a:lstStyle/>
          <a:p>
            <a:pPr marL="182563" indent="-182563" latinLnBrk="0">
              <a:spcBef>
                <a:spcPts val="400"/>
              </a:spcBef>
              <a:buClr>
                <a:prstClr val="black">
                  <a:lumMod val="50000"/>
                  <a:lumOff val="50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400" kern="0" spc="-50" dirty="0">
                <a:solidFill>
                  <a:srgbClr val="002060"/>
                </a:solidFill>
                <a:latin typeface="Calibri" panose="020F0502020204030204"/>
                <a:ea typeface="맑은 고딕" pitchFamily="50" charset="-127"/>
              </a:rPr>
              <a:t>PaaS</a:t>
            </a:r>
            <a:r>
              <a:rPr lang="ko-KR" altLang="en-US" sz="1400" kern="0" spc="-50" dirty="0">
                <a:solidFill>
                  <a:srgbClr val="002060"/>
                </a:solidFill>
                <a:latin typeface="Calibri" panose="020F0502020204030204"/>
                <a:ea typeface="맑은 고딕" pitchFamily="50" charset="-127"/>
              </a:rPr>
              <a:t>는 </a:t>
            </a:r>
            <a:r>
              <a:rPr lang="ko-KR" altLang="en-US" sz="1400" b="1" u="sng" kern="0" spc="-50" dirty="0" err="1">
                <a:solidFill>
                  <a:srgbClr val="002060"/>
                </a:solidFill>
                <a:latin typeface="Calibri" panose="020F0502020204030204"/>
                <a:ea typeface="맑은 고딕" pitchFamily="50" charset="-127"/>
              </a:rPr>
              <a:t>가상머신</a:t>
            </a:r>
            <a:r>
              <a:rPr lang="ko-KR" altLang="en-US" sz="1400" b="1" u="sng" kern="0" spc="-50" dirty="0">
                <a:solidFill>
                  <a:srgbClr val="002060"/>
                </a:solidFill>
                <a:latin typeface="Calibri" panose="020F0502020204030204"/>
                <a:ea typeface="맑은 고딕" pitchFamily="50" charset="-127"/>
              </a:rPr>
              <a:t> 위에 어플리케이션에게 실행환경을 제공하는 복수의 컨테이너를 생성</a:t>
            </a:r>
            <a:r>
              <a:rPr lang="ko-KR" altLang="en-US" sz="1400" kern="0" spc="-50" dirty="0">
                <a:solidFill>
                  <a:srgbClr val="002060"/>
                </a:solidFill>
                <a:latin typeface="Calibri" panose="020F0502020204030204"/>
                <a:ea typeface="맑은 고딕" pitchFamily="50" charset="-127"/>
              </a:rPr>
              <a:t>함으로써 </a:t>
            </a:r>
            <a:r>
              <a:rPr lang="en-US" altLang="ko-KR" sz="1400" kern="0" spc="-50" dirty="0" smtClean="0">
                <a:solidFill>
                  <a:srgbClr val="002060"/>
                </a:solidFill>
                <a:latin typeface="Calibri" panose="020F0502020204030204"/>
                <a:ea typeface="맑은 고딕" pitchFamily="50" charset="-127"/>
              </a:rPr>
              <a:t/>
            </a:r>
            <a:br>
              <a:rPr lang="en-US" altLang="ko-KR" sz="1400" kern="0" spc="-50" dirty="0" smtClean="0">
                <a:solidFill>
                  <a:srgbClr val="002060"/>
                </a:solidFill>
                <a:latin typeface="Calibri" panose="020F0502020204030204"/>
                <a:ea typeface="맑은 고딕" pitchFamily="50" charset="-127"/>
              </a:rPr>
            </a:br>
            <a:r>
              <a:rPr lang="en-US" altLang="ko-KR" sz="1400" kern="0" spc="-50" dirty="0" smtClean="0">
                <a:solidFill>
                  <a:srgbClr val="002060"/>
                </a:solidFill>
                <a:latin typeface="Calibri" panose="020F0502020204030204"/>
                <a:ea typeface="맑은 고딕" pitchFamily="50" charset="-127"/>
              </a:rPr>
              <a:t>HW </a:t>
            </a:r>
            <a:r>
              <a:rPr lang="ko-KR" altLang="en-US" sz="1400" kern="0" spc="-50" dirty="0">
                <a:solidFill>
                  <a:srgbClr val="002060"/>
                </a:solidFill>
                <a:latin typeface="Calibri" panose="020F0502020204030204"/>
                <a:ea typeface="맑은 고딕" pitchFamily="50" charset="-127"/>
              </a:rPr>
              <a:t>자원의 </a:t>
            </a:r>
            <a:r>
              <a:rPr lang="ko-KR" altLang="en-US" sz="1400" kern="0" spc="-50" dirty="0" err="1">
                <a:solidFill>
                  <a:srgbClr val="002060"/>
                </a:solidFill>
                <a:latin typeface="Calibri" panose="020F0502020204030204"/>
                <a:ea typeface="맑은 고딕" pitchFamily="50" charset="-127"/>
              </a:rPr>
              <a:t>활용율을</a:t>
            </a:r>
            <a:r>
              <a:rPr lang="ko-KR" altLang="en-US" sz="1400" kern="0" spc="-50" dirty="0">
                <a:solidFill>
                  <a:srgbClr val="002060"/>
                </a:solidFill>
                <a:latin typeface="Calibri" panose="020F0502020204030204"/>
                <a:ea typeface="맑은 고딕" pitchFamily="50" charset="-127"/>
              </a:rPr>
              <a:t> 극대화함</a:t>
            </a:r>
          </a:p>
        </p:txBody>
      </p:sp>
      <p:sp>
        <p:nvSpPr>
          <p:cNvPr id="114" name="직사각형 113"/>
          <p:cNvSpPr>
            <a:spLocks noChangeArrowheads="1"/>
          </p:cNvSpPr>
          <p:nvPr/>
        </p:nvSpPr>
        <p:spPr bwMode="auto">
          <a:xfrm>
            <a:off x="273553" y="5504092"/>
            <a:ext cx="4536886" cy="648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0" tIns="36000" anchor="t"/>
          <a:lstStyle/>
          <a:p>
            <a:pPr marL="182563" indent="-182563" latinLnBrk="0">
              <a:spcBef>
                <a:spcPts val="400"/>
              </a:spcBef>
              <a:buClr>
                <a:prstClr val="black">
                  <a:lumMod val="50000"/>
                  <a:lumOff val="50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400" kern="0" spc="-50" dirty="0">
                <a:solidFill>
                  <a:srgbClr val="002060"/>
                </a:solidFill>
                <a:latin typeface="Calibri" panose="020F0502020204030204"/>
                <a:ea typeface="맑은 고딕" pitchFamily="50" charset="-127"/>
              </a:rPr>
              <a:t>IaaS</a:t>
            </a:r>
            <a:r>
              <a:rPr lang="ko-KR" altLang="en-US" sz="1400" kern="0" spc="-50" dirty="0">
                <a:solidFill>
                  <a:srgbClr val="002060"/>
                </a:solidFill>
                <a:latin typeface="Calibri" panose="020F0502020204030204"/>
                <a:ea typeface="맑은 고딕" pitchFamily="50" charset="-127"/>
              </a:rPr>
              <a:t>는 </a:t>
            </a:r>
            <a:r>
              <a:rPr lang="ko-KR" altLang="en-US" sz="1400" b="1" u="sng" kern="0" spc="-50" dirty="0" err="1">
                <a:solidFill>
                  <a:srgbClr val="002060"/>
                </a:solidFill>
                <a:latin typeface="Calibri" panose="020F0502020204030204"/>
                <a:ea typeface="맑은 고딕" pitchFamily="50" charset="-127"/>
              </a:rPr>
              <a:t>가상머신을</a:t>
            </a:r>
            <a:r>
              <a:rPr lang="ko-KR" altLang="en-US" sz="1400" b="1" u="sng" kern="0" spc="-50" dirty="0">
                <a:solidFill>
                  <a:srgbClr val="002060"/>
                </a:solidFill>
                <a:latin typeface="Calibri" panose="020F0502020204030204"/>
                <a:ea typeface="맑은 고딕" pitchFamily="50" charset="-127"/>
              </a:rPr>
              <a:t> 통해 최대 사용량의 기복이 있는 다수의 어플리케이션이 </a:t>
            </a:r>
            <a:r>
              <a:rPr lang="en-US" altLang="ko-KR" sz="1400" b="1" u="sng" kern="0" spc="-50" dirty="0">
                <a:solidFill>
                  <a:srgbClr val="002060"/>
                </a:solidFill>
                <a:latin typeface="Calibri" panose="020F0502020204030204"/>
                <a:ea typeface="맑은 고딕" pitchFamily="50" charset="-127"/>
              </a:rPr>
              <a:t>HW </a:t>
            </a:r>
            <a:r>
              <a:rPr lang="ko-KR" altLang="en-US" sz="1400" b="1" u="sng" kern="0" spc="-50" dirty="0">
                <a:solidFill>
                  <a:srgbClr val="002060"/>
                </a:solidFill>
                <a:latin typeface="Calibri" panose="020F0502020204030204"/>
                <a:ea typeface="맑은 고딕" pitchFamily="50" charset="-127"/>
              </a:rPr>
              <a:t>자원을 공동 활용</a:t>
            </a:r>
            <a:r>
              <a:rPr lang="ko-KR" altLang="en-US" sz="1400" kern="0" spc="-50" dirty="0">
                <a:solidFill>
                  <a:srgbClr val="002060"/>
                </a:solidFill>
                <a:latin typeface="Calibri" panose="020F0502020204030204"/>
                <a:ea typeface="맑은 고딕" pitchFamily="50" charset="-127"/>
              </a:rPr>
              <a:t>하게 함으로써 </a:t>
            </a:r>
            <a:r>
              <a:rPr lang="en-US" altLang="ko-KR" sz="1400" kern="0" spc="-50" dirty="0">
                <a:solidFill>
                  <a:srgbClr val="002060"/>
                </a:solidFill>
                <a:latin typeface="Calibri" panose="020F0502020204030204"/>
                <a:ea typeface="맑은 고딕" pitchFamily="50" charset="-127"/>
              </a:rPr>
              <a:t>HW </a:t>
            </a:r>
            <a:r>
              <a:rPr lang="ko-KR" altLang="en-US" sz="1400" kern="0" spc="-50" dirty="0">
                <a:solidFill>
                  <a:srgbClr val="002060"/>
                </a:solidFill>
                <a:latin typeface="Calibri" panose="020F0502020204030204"/>
                <a:ea typeface="맑은 고딕" pitchFamily="50" charset="-127"/>
              </a:rPr>
              <a:t>자원의 </a:t>
            </a:r>
            <a:r>
              <a:rPr lang="ko-KR" altLang="en-US" sz="1400" kern="0" spc="-50" dirty="0" err="1">
                <a:solidFill>
                  <a:srgbClr val="002060"/>
                </a:solidFill>
                <a:latin typeface="Calibri" panose="020F0502020204030204"/>
                <a:ea typeface="맑은 고딕" pitchFamily="50" charset="-127"/>
              </a:rPr>
              <a:t>활용율을</a:t>
            </a:r>
            <a:r>
              <a:rPr lang="ko-KR" altLang="en-US" sz="1400" kern="0" spc="-50" dirty="0">
                <a:solidFill>
                  <a:srgbClr val="002060"/>
                </a:solidFill>
                <a:latin typeface="Calibri" panose="020F0502020204030204"/>
                <a:ea typeface="맑은 고딕" pitchFamily="50" charset="-127"/>
              </a:rPr>
              <a:t> </a:t>
            </a:r>
            <a:r>
              <a:rPr lang="ko-KR" altLang="en-US" sz="1400" kern="0" spc="-50" dirty="0" smtClean="0">
                <a:solidFill>
                  <a:srgbClr val="002060"/>
                </a:solidFill>
                <a:latin typeface="Calibri" panose="020F0502020204030204"/>
                <a:ea typeface="맑은 고딕" pitchFamily="50" charset="-127"/>
              </a:rPr>
              <a:t>높임</a:t>
            </a:r>
            <a:endParaRPr lang="ko-KR" altLang="en-US" sz="1400" kern="0" spc="-50" dirty="0">
              <a:solidFill>
                <a:srgbClr val="002060"/>
              </a:solidFill>
              <a:latin typeface="Calibri" panose="020F0502020204030204"/>
              <a:ea typeface="맑은 고딕" pitchFamily="50" charset="-127"/>
            </a:endParaRPr>
          </a:p>
        </p:txBody>
      </p:sp>
      <p:grpSp>
        <p:nvGrpSpPr>
          <p:cNvPr id="115" name="그룹 114"/>
          <p:cNvGrpSpPr/>
          <p:nvPr/>
        </p:nvGrpSpPr>
        <p:grpSpPr>
          <a:xfrm>
            <a:off x="1460199" y="4464808"/>
            <a:ext cx="2194345" cy="945644"/>
            <a:chOff x="1417995" y="4393284"/>
            <a:chExt cx="2194345" cy="945644"/>
          </a:xfrm>
        </p:grpSpPr>
        <p:pic>
          <p:nvPicPr>
            <p:cNvPr id="116" name="그림 115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17995" y="4393284"/>
              <a:ext cx="2194345" cy="945644"/>
            </a:xfrm>
            <a:prstGeom prst="rect">
              <a:avLst/>
            </a:prstGeom>
          </p:spPr>
        </p:pic>
        <p:sp>
          <p:nvSpPr>
            <p:cNvPr id="117" name="자유형 116"/>
            <p:cNvSpPr/>
            <p:nvPr/>
          </p:nvSpPr>
          <p:spPr>
            <a:xfrm>
              <a:off x="1800354" y="4559557"/>
              <a:ext cx="1511559" cy="485194"/>
            </a:xfrm>
            <a:custGeom>
              <a:avLst/>
              <a:gdLst>
                <a:gd name="connsiteX0" fmla="*/ 0 w 1511559"/>
                <a:gd name="connsiteY0" fmla="*/ 485194 h 485194"/>
                <a:gd name="connsiteX1" fmla="*/ 230155 w 1511559"/>
                <a:gd name="connsiteY1" fmla="*/ 367006 h 485194"/>
                <a:gd name="connsiteX2" fmla="*/ 348343 w 1511559"/>
                <a:gd name="connsiteY2" fmla="*/ 2 h 485194"/>
                <a:gd name="connsiteX3" fmla="*/ 429208 w 1511559"/>
                <a:gd name="connsiteY3" fmla="*/ 373227 h 485194"/>
                <a:gd name="connsiteX4" fmla="*/ 1511559 w 1511559"/>
                <a:gd name="connsiteY4" fmla="*/ 485194 h 485194"/>
                <a:gd name="connsiteX0" fmla="*/ 0 w 1511559"/>
                <a:gd name="connsiteY0" fmla="*/ 485194 h 485194"/>
                <a:gd name="connsiteX1" fmla="*/ 230155 w 1511559"/>
                <a:gd name="connsiteY1" fmla="*/ 367006 h 485194"/>
                <a:gd name="connsiteX2" fmla="*/ 348343 w 1511559"/>
                <a:gd name="connsiteY2" fmla="*/ 2 h 485194"/>
                <a:gd name="connsiteX3" fmla="*/ 522515 w 1511559"/>
                <a:gd name="connsiteY3" fmla="*/ 360787 h 485194"/>
                <a:gd name="connsiteX4" fmla="*/ 1511559 w 1511559"/>
                <a:gd name="connsiteY4" fmla="*/ 485194 h 485194"/>
                <a:gd name="connsiteX0" fmla="*/ 0 w 1511559"/>
                <a:gd name="connsiteY0" fmla="*/ 485194 h 485194"/>
                <a:gd name="connsiteX1" fmla="*/ 255037 w 1511559"/>
                <a:gd name="connsiteY1" fmla="*/ 367006 h 485194"/>
                <a:gd name="connsiteX2" fmla="*/ 348343 w 1511559"/>
                <a:gd name="connsiteY2" fmla="*/ 2 h 485194"/>
                <a:gd name="connsiteX3" fmla="*/ 522515 w 1511559"/>
                <a:gd name="connsiteY3" fmla="*/ 360787 h 485194"/>
                <a:gd name="connsiteX4" fmla="*/ 1511559 w 1511559"/>
                <a:gd name="connsiteY4" fmla="*/ 485194 h 48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1559" h="485194">
                  <a:moveTo>
                    <a:pt x="0" y="485194"/>
                  </a:moveTo>
                  <a:cubicBezTo>
                    <a:pt x="86049" y="466532"/>
                    <a:pt x="196980" y="447871"/>
                    <a:pt x="255037" y="367006"/>
                  </a:cubicBezTo>
                  <a:cubicBezTo>
                    <a:pt x="313094" y="286141"/>
                    <a:pt x="303763" y="1039"/>
                    <a:pt x="348343" y="2"/>
                  </a:cubicBezTo>
                  <a:cubicBezTo>
                    <a:pt x="392923" y="-1035"/>
                    <a:pt x="328646" y="279922"/>
                    <a:pt x="522515" y="360787"/>
                  </a:cubicBezTo>
                  <a:cubicBezTo>
                    <a:pt x="716384" y="441652"/>
                    <a:pt x="1067318" y="469643"/>
                    <a:pt x="1511559" y="485194"/>
                  </a:cubicBez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kern="0" smtClean="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18" name="자유형 117"/>
            <p:cNvSpPr/>
            <p:nvPr/>
          </p:nvSpPr>
          <p:spPr>
            <a:xfrm flipH="1">
              <a:off x="1840210" y="4655685"/>
              <a:ext cx="1511559" cy="332794"/>
            </a:xfrm>
            <a:custGeom>
              <a:avLst/>
              <a:gdLst>
                <a:gd name="connsiteX0" fmla="*/ 0 w 1511559"/>
                <a:gd name="connsiteY0" fmla="*/ 485194 h 485194"/>
                <a:gd name="connsiteX1" fmla="*/ 230155 w 1511559"/>
                <a:gd name="connsiteY1" fmla="*/ 367006 h 485194"/>
                <a:gd name="connsiteX2" fmla="*/ 348343 w 1511559"/>
                <a:gd name="connsiteY2" fmla="*/ 2 h 485194"/>
                <a:gd name="connsiteX3" fmla="*/ 429208 w 1511559"/>
                <a:gd name="connsiteY3" fmla="*/ 373227 h 485194"/>
                <a:gd name="connsiteX4" fmla="*/ 1511559 w 1511559"/>
                <a:gd name="connsiteY4" fmla="*/ 485194 h 485194"/>
                <a:gd name="connsiteX0" fmla="*/ 0 w 1511559"/>
                <a:gd name="connsiteY0" fmla="*/ 485194 h 485194"/>
                <a:gd name="connsiteX1" fmla="*/ 230155 w 1511559"/>
                <a:gd name="connsiteY1" fmla="*/ 367006 h 485194"/>
                <a:gd name="connsiteX2" fmla="*/ 348343 w 1511559"/>
                <a:gd name="connsiteY2" fmla="*/ 2 h 485194"/>
                <a:gd name="connsiteX3" fmla="*/ 522515 w 1511559"/>
                <a:gd name="connsiteY3" fmla="*/ 360787 h 485194"/>
                <a:gd name="connsiteX4" fmla="*/ 1511559 w 1511559"/>
                <a:gd name="connsiteY4" fmla="*/ 485194 h 485194"/>
                <a:gd name="connsiteX0" fmla="*/ 0 w 1511559"/>
                <a:gd name="connsiteY0" fmla="*/ 485194 h 485194"/>
                <a:gd name="connsiteX1" fmla="*/ 255037 w 1511559"/>
                <a:gd name="connsiteY1" fmla="*/ 367006 h 485194"/>
                <a:gd name="connsiteX2" fmla="*/ 348343 w 1511559"/>
                <a:gd name="connsiteY2" fmla="*/ 2 h 485194"/>
                <a:gd name="connsiteX3" fmla="*/ 522515 w 1511559"/>
                <a:gd name="connsiteY3" fmla="*/ 360787 h 485194"/>
                <a:gd name="connsiteX4" fmla="*/ 1511559 w 1511559"/>
                <a:gd name="connsiteY4" fmla="*/ 485194 h 48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1559" h="485194">
                  <a:moveTo>
                    <a:pt x="0" y="485194"/>
                  </a:moveTo>
                  <a:cubicBezTo>
                    <a:pt x="86049" y="466532"/>
                    <a:pt x="196980" y="447871"/>
                    <a:pt x="255037" y="367006"/>
                  </a:cubicBezTo>
                  <a:cubicBezTo>
                    <a:pt x="313094" y="286141"/>
                    <a:pt x="303763" y="1039"/>
                    <a:pt x="348343" y="2"/>
                  </a:cubicBezTo>
                  <a:cubicBezTo>
                    <a:pt x="392923" y="-1035"/>
                    <a:pt x="328646" y="279922"/>
                    <a:pt x="522515" y="360787"/>
                  </a:cubicBezTo>
                  <a:cubicBezTo>
                    <a:pt x="716384" y="441652"/>
                    <a:pt x="1067318" y="469643"/>
                    <a:pt x="1511559" y="485194"/>
                  </a:cubicBezTo>
                </a:path>
              </a:pathLst>
            </a:custGeom>
            <a:noFill/>
            <a:ln w="1905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kern="0" smtClean="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119" name="그룹 118"/>
          <p:cNvGrpSpPr/>
          <p:nvPr/>
        </p:nvGrpSpPr>
        <p:grpSpPr>
          <a:xfrm>
            <a:off x="462681" y="3442079"/>
            <a:ext cx="4138924" cy="891959"/>
            <a:chOff x="490817" y="3449040"/>
            <a:chExt cx="4138924" cy="813477"/>
          </a:xfrm>
        </p:grpSpPr>
        <p:sp>
          <p:nvSpPr>
            <p:cNvPr id="120" name="모서리가 둥근 직사각형 119"/>
            <p:cNvSpPr/>
            <p:nvPr/>
          </p:nvSpPr>
          <p:spPr bwMode="gray">
            <a:xfrm>
              <a:off x="490817" y="3455080"/>
              <a:ext cx="504054" cy="807437"/>
            </a:xfrm>
            <a:prstGeom prst="roundRect">
              <a:avLst/>
            </a:prstGeom>
            <a:gradFill rotWithShape="1">
              <a:gsLst>
                <a:gs pos="0">
                  <a:srgbClr val="B2B2B2"/>
                </a:gs>
                <a:gs pos="47000">
                  <a:sysClr val="windowText" lastClr="000000">
                    <a:lumMod val="65000"/>
                    <a:lumOff val="35000"/>
                  </a:sysClr>
                </a:gs>
                <a:gs pos="100000">
                  <a:sysClr val="windowText" lastClr="000000">
                    <a:lumMod val="85000"/>
                    <a:lumOff val="15000"/>
                  </a:sysClr>
                </a:gs>
              </a:gsLst>
              <a:lin ang="2700000" scaled="1"/>
            </a:gradFill>
            <a:ln w="12700" algn="ctr">
              <a:solidFill>
                <a:sysClr val="windowText" lastClr="000000">
                  <a:lumMod val="75000"/>
                  <a:lumOff val="25000"/>
                </a:sysClr>
              </a:solidFill>
              <a:round/>
              <a:headEnd/>
              <a:tailEnd/>
            </a:ln>
            <a:effectLst>
              <a:outerShdw blurRad="50800" dist="25400" dir="4200000" algn="tl" rotWithShape="0">
                <a:prstClr val="black">
                  <a:alpha val="28000"/>
                </a:prstClr>
              </a:outerShdw>
            </a:effectLst>
          </p:spPr>
          <p:txBody>
            <a:bodyPr vert="eaVert" wrap="none" lIns="72000" tIns="72000" rIns="72000" bIns="72000" anchor="ctr"/>
            <a:lstStyle/>
            <a:p>
              <a:pPr algn="ctr" defTabSz="801688" latinLnBrk="0">
                <a:defRPr/>
              </a:pPr>
              <a:r>
                <a:rPr lang="en-US" altLang="ko-KR" sz="1400" b="1" kern="0" spc="-50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IaaS</a:t>
              </a:r>
            </a:p>
          </p:txBody>
        </p:sp>
        <p:sp>
          <p:nvSpPr>
            <p:cNvPr id="121" name="직사각형 120"/>
            <p:cNvSpPr/>
            <p:nvPr/>
          </p:nvSpPr>
          <p:spPr bwMode="gray">
            <a:xfrm>
              <a:off x="915783" y="3449040"/>
              <a:ext cx="3713958" cy="813477"/>
            </a:xfrm>
            <a:prstGeom prst="rect">
              <a:avLst/>
            </a:prstGeom>
            <a:solidFill>
              <a:sysClr val="window" lastClr="FFFFFF"/>
            </a:solidFill>
            <a:ln w="6350" algn="ctr">
              <a:solidFill>
                <a:sysClr val="window" lastClr="FFFFFF">
                  <a:lumMod val="75000"/>
                </a:sysClr>
              </a:solidFill>
              <a:round/>
              <a:headEnd/>
              <a:tailEnd/>
            </a:ln>
            <a:effectLst/>
          </p:spPr>
          <p:txBody>
            <a:bodyPr wrap="none" lIns="72000" tIns="72000" rIns="72000" bIns="72000" anchor="ctr"/>
            <a:lstStyle/>
            <a:p>
              <a:pPr algn="ctr" defTabSz="801688" eaLnBrk="0" latinLnBrk="0" hangingPunct="0">
                <a:defRPr/>
              </a:pPr>
              <a:endParaRPr lang="en-US" altLang="ko-KR" sz="1100" kern="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</p:grpSp>
      <p:grpSp>
        <p:nvGrpSpPr>
          <p:cNvPr id="122" name="그룹 121"/>
          <p:cNvGrpSpPr/>
          <p:nvPr/>
        </p:nvGrpSpPr>
        <p:grpSpPr>
          <a:xfrm>
            <a:off x="1068728" y="4038612"/>
            <a:ext cx="3322736" cy="202359"/>
            <a:chOff x="1096864" y="3912204"/>
            <a:chExt cx="3125236" cy="257244"/>
          </a:xfrm>
        </p:grpSpPr>
        <p:sp>
          <p:nvSpPr>
            <p:cNvPr id="123" name="직사각형 122"/>
            <p:cNvSpPr/>
            <p:nvPr/>
          </p:nvSpPr>
          <p:spPr bwMode="gray">
            <a:xfrm>
              <a:off x="1096864" y="3912204"/>
              <a:ext cx="931961" cy="257244"/>
            </a:xfrm>
            <a:prstGeom prst="rect">
              <a:avLst/>
            </a:prstGeom>
            <a:solidFill>
              <a:sysClr val="window" lastClr="FFFFFF"/>
            </a:solidFill>
            <a:ln w="6350" algn="ctr">
              <a:solidFill>
                <a:sysClr val="window" lastClr="FFFFFF">
                  <a:lumMod val="75000"/>
                </a:sysClr>
              </a:solidFill>
              <a:round/>
              <a:headEnd/>
              <a:tailEnd/>
            </a:ln>
            <a:effectLst/>
          </p:spPr>
          <p:txBody>
            <a:bodyPr wrap="none" lIns="72000" tIns="72000" rIns="72000" bIns="72000" anchor="ctr"/>
            <a:lstStyle/>
            <a:p>
              <a:pPr algn="ctr" defTabSz="801688" eaLnBrk="0" latinLnBrk="0" hangingPunct="0">
                <a:defRPr/>
              </a:pPr>
              <a:r>
                <a:rPr lang="ko-KR" altLang="en-US" sz="1100" b="1" kern="0" spc="-5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서버</a:t>
              </a:r>
              <a:endParaRPr lang="en-US" altLang="ko-KR" sz="1100" b="1" kern="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24" name="직사각형 123"/>
            <p:cNvSpPr/>
            <p:nvPr/>
          </p:nvSpPr>
          <p:spPr bwMode="gray">
            <a:xfrm>
              <a:off x="2193501" y="3912204"/>
              <a:ext cx="931961" cy="257244"/>
            </a:xfrm>
            <a:prstGeom prst="rect">
              <a:avLst/>
            </a:prstGeom>
            <a:solidFill>
              <a:sysClr val="window" lastClr="FFFFFF"/>
            </a:solidFill>
            <a:ln w="6350" algn="ctr">
              <a:solidFill>
                <a:sysClr val="window" lastClr="FFFFFF">
                  <a:lumMod val="75000"/>
                </a:sysClr>
              </a:solidFill>
              <a:round/>
              <a:headEnd/>
              <a:tailEnd/>
            </a:ln>
            <a:effectLst/>
          </p:spPr>
          <p:txBody>
            <a:bodyPr wrap="none" lIns="72000" tIns="72000" rIns="72000" bIns="72000" anchor="ctr"/>
            <a:lstStyle/>
            <a:p>
              <a:pPr algn="ctr" defTabSz="801688" eaLnBrk="0" latinLnBrk="0" hangingPunct="0">
                <a:defRPr/>
              </a:pPr>
              <a:r>
                <a:rPr lang="ko-KR" altLang="en-US" sz="1100" b="1" kern="0" spc="-5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스토리지</a:t>
              </a:r>
              <a:endParaRPr lang="en-US" altLang="ko-KR" sz="1100" b="1" kern="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25" name="직사각형 124"/>
            <p:cNvSpPr/>
            <p:nvPr/>
          </p:nvSpPr>
          <p:spPr bwMode="gray">
            <a:xfrm>
              <a:off x="3290139" y="3912204"/>
              <a:ext cx="931961" cy="257244"/>
            </a:xfrm>
            <a:prstGeom prst="rect">
              <a:avLst/>
            </a:prstGeom>
            <a:solidFill>
              <a:sysClr val="window" lastClr="FFFFFF"/>
            </a:solidFill>
            <a:ln w="6350" algn="ctr">
              <a:solidFill>
                <a:sysClr val="window" lastClr="FFFFFF">
                  <a:lumMod val="75000"/>
                </a:sysClr>
              </a:solidFill>
              <a:round/>
              <a:headEnd/>
              <a:tailEnd/>
            </a:ln>
            <a:effectLst/>
          </p:spPr>
          <p:txBody>
            <a:bodyPr wrap="none" lIns="72000" tIns="72000" rIns="72000" bIns="72000" anchor="ctr"/>
            <a:lstStyle/>
            <a:p>
              <a:pPr algn="ctr" defTabSz="801688" eaLnBrk="0" latinLnBrk="0" hangingPunct="0">
                <a:defRPr/>
              </a:pPr>
              <a:r>
                <a:rPr lang="ko-KR" altLang="en-US" sz="1100" b="1" kern="0" spc="-5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네트워크</a:t>
              </a:r>
              <a:endParaRPr lang="en-US" altLang="ko-KR" sz="1100" b="1" kern="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</p:grpSp>
      <p:sp>
        <p:nvSpPr>
          <p:cNvPr id="126" name="직사각형 125"/>
          <p:cNvSpPr/>
          <p:nvPr/>
        </p:nvSpPr>
        <p:spPr>
          <a:xfrm>
            <a:off x="4014438" y="3245259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••</a:t>
            </a:r>
            <a:endParaRPr lang="ko-KR" altLang="en-US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7" name="직사각형 126"/>
          <p:cNvSpPr/>
          <p:nvPr/>
        </p:nvSpPr>
        <p:spPr bwMode="gray">
          <a:xfrm>
            <a:off x="1209409" y="2465798"/>
            <a:ext cx="1340911" cy="766016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algn="ctr" latinLnBrk="0">
              <a:defRPr/>
            </a:pPr>
            <a:r>
              <a:rPr lang="en-US" altLang="ko-KR" sz="1100" b="1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SW </a:t>
            </a:r>
            <a:r>
              <a:rPr lang="ko-KR" altLang="en-US" sz="1100" b="1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플랫폼</a:t>
            </a:r>
            <a:endParaRPr lang="en-US" altLang="ko-KR" sz="1100" b="1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grpSp>
        <p:nvGrpSpPr>
          <p:cNvPr id="128" name="그룹 127"/>
          <p:cNvGrpSpPr/>
          <p:nvPr/>
        </p:nvGrpSpPr>
        <p:grpSpPr>
          <a:xfrm>
            <a:off x="1287015" y="2705846"/>
            <a:ext cx="1194965" cy="477383"/>
            <a:chOff x="5535833" y="3369205"/>
            <a:chExt cx="1469878" cy="733878"/>
          </a:xfrm>
        </p:grpSpPr>
        <p:sp>
          <p:nvSpPr>
            <p:cNvPr id="129" name="직사각형 128"/>
            <p:cNvSpPr/>
            <p:nvPr/>
          </p:nvSpPr>
          <p:spPr bwMode="gray">
            <a:xfrm>
              <a:off x="5535833" y="3369205"/>
              <a:ext cx="1469878" cy="203990"/>
            </a:xfrm>
            <a:prstGeom prst="rect">
              <a:avLst/>
            </a:prstGeom>
            <a:solidFill>
              <a:sysClr val="window" lastClr="FFFFFF"/>
            </a:solidFill>
            <a:ln w="6350" algn="ctr">
              <a:solidFill>
                <a:sysClr val="window" lastClr="FFFFFF">
                  <a:lumMod val="75000"/>
                </a:sysClr>
              </a:solidFill>
              <a:round/>
              <a:headEnd/>
              <a:tailEnd/>
            </a:ln>
            <a:effectLst/>
          </p:spPr>
          <p:txBody>
            <a:bodyPr wrap="none" lIns="72000" tIns="72000" rIns="72000" bIns="72000" anchor="ctr"/>
            <a:lstStyle/>
            <a:p>
              <a:pPr algn="ctr" defTabSz="801688" eaLnBrk="0" latinLnBrk="0" hangingPunct="0">
                <a:defRPr/>
              </a:pPr>
              <a:r>
                <a:rPr lang="ko-KR" altLang="en-US" sz="1100" kern="0" spc="-5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프레임워크</a:t>
              </a:r>
              <a:endParaRPr lang="en-US" altLang="ko-KR" sz="1100" kern="0" spc="-5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30" name="직사각형 129"/>
            <p:cNvSpPr/>
            <p:nvPr/>
          </p:nvSpPr>
          <p:spPr bwMode="gray">
            <a:xfrm>
              <a:off x="5535833" y="3634149"/>
              <a:ext cx="1469878" cy="203990"/>
            </a:xfrm>
            <a:prstGeom prst="rect">
              <a:avLst/>
            </a:prstGeom>
            <a:solidFill>
              <a:sysClr val="window" lastClr="FFFFFF"/>
            </a:solidFill>
            <a:ln w="6350" algn="ctr">
              <a:solidFill>
                <a:sysClr val="window" lastClr="FFFFFF">
                  <a:lumMod val="75000"/>
                </a:sysClr>
              </a:solidFill>
              <a:round/>
              <a:headEnd/>
              <a:tailEnd/>
            </a:ln>
            <a:effectLst/>
          </p:spPr>
          <p:txBody>
            <a:bodyPr wrap="none" lIns="72000" tIns="72000" rIns="72000" bIns="72000" anchor="ctr"/>
            <a:lstStyle/>
            <a:p>
              <a:pPr algn="ctr" defTabSz="801688" eaLnBrk="0" latinLnBrk="0" hangingPunct="0">
                <a:defRPr/>
              </a:pPr>
              <a:r>
                <a:rPr lang="ko-KR" altLang="en-US" sz="1100" kern="0" spc="-50" dirty="0" err="1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미들웨어</a:t>
              </a:r>
              <a:endParaRPr lang="en-US" altLang="ko-KR" sz="1100" kern="0" spc="-5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31" name="직사각형 130"/>
            <p:cNvSpPr/>
            <p:nvPr/>
          </p:nvSpPr>
          <p:spPr bwMode="gray">
            <a:xfrm>
              <a:off x="5535833" y="3899093"/>
              <a:ext cx="1469878" cy="203990"/>
            </a:xfrm>
            <a:prstGeom prst="rect">
              <a:avLst/>
            </a:prstGeom>
            <a:solidFill>
              <a:sysClr val="window" lastClr="FFFFFF"/>
            </a:solidFill>
            <a:ln w="6350" algn="ctr">
              <a:solidFill>
                <a:sysClr val="window" lastClr="FFFFFF">
                  <a:lumMod val="75000"/>
                </a:sysClr>
              </a:solidFill>
              <a:round/>
              <a:headEnd/>
              <a:tailEnd/>
            </a:ln>
            <a:effectLst/>
          </p:spPr>
          <p:txBody>
            <a:bodyPr wrap="none" lIns="72000" tIns="72000" rIns="72000" bIns="72000" anchor="ctr"/>
            <a:lstStyle/>
            <a:p>
              <a:pPr algn="ctr" defTabSz="801688" eaLnBrk="0" latinLnBrk="0" hangingPunct="0">
                <a:defRPr/>
              </a:pPr>
              <a:r>
                <a:rPr lang="ko-KR" altLang="en-US" sz="1100" kern="0" spc="-5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운영체제</a:t>
              </a:r>
              <a:endParaRPr lang="en-US" altLang="ko-KR" sz="1100" kern="0" spc="-5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</p:grpSp>
      <p:sp>
        <p:nvSpPr>
          <p:cNvPr id="132" name="직사각형 131"/>
          <p:cNvSpPr/>
          <p:nvPr/>
        </p:nvSpPr>
        <p:spPr bwMode="gray">
          <a:xfrm>
            <a:off x="1209409" y="2057000"/>
            <a:ext cx="1340911" cy="323560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latinLnBrk="0">
              <a:defRPr/>
            </a:pPr>
            <a:r>
              <a:rPr lang="ko-KR" altLang="en-US" sz="1100" b="1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어플리케이션</a:t>
            </a:r>
            <a:endParaRPr lang="en-US" altLang="ko-KR" sz="1100" b="1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33" name="직사각형 132"/>
          <p:cNvSpPr/>
          <p:nvPr/>
        </p:nvSpPr>
        <p:spPr bwMode="gray">
          <a:xfrm>
            <a:off x="1209409" y="3306509"/>
            <a:ext cx="1340911" cy="312536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latinLnBrk="0">
              <a:defRPr/>
            </a:pPr>
            <a:r>
              <a:rPr lang="ko-KR" altLang="en-US" sz="1100" kern="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가상머신</a:t>
            </a:r>
            <a:endParaRPr lang="en-US" altLang="ko-KR" sz="11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34" name="직사각형 133"/>
          <p:cNvSpPr/>
          <p:nvPr/>
        </p:nvSpPr>
        <p:spPr bwMode="gray">
          <a:xfrm>
            <a:off x="2688420" y="2465798"/>
            <a:ext cx="1340911" cy="766016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algn="ctr" latinLnBrk="0">
              <a:defRPr/>
            </a:pPr>
            <a:r>
              <a:rPr lang="en-US" altLang="ko-KR" sz="1100" b="1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SW </a:t>
            </a:r>
            <a:r>
              <a:rPr lang="ko-KR" altLang="en-US" sz="1100" b="1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플랫폼</a:t>
            </a:r>
            <a:endParaRPr lang="en-US" altLang="ko-KR" sz="1100" b="1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grpSp>
        <p:nvGrpSpPr>
          <p:cNvPr id="135" name="그룹 134"/>
          <p:cNvGrpSpPr/>
          <p:nvPr/>
        </p:nvGrpSpPr>
        <p:grpSpPr>
          <a:xfrm>
            <a:off x="2766026" y="2705846"/>
            <a:ext cx="1194965" cy="477383"/>
            <a:chOff x="5535833" y="3369205"/>
            <a:chExt cx="1469878" cy="733878"/>
          </a:xfrm>
        </p:grpSpPr>
        <p:sp>
          <p:nvSpPr>
            <p:cNvPr id="136" name="직사각형 135"/>
            <p:cNvSpPr/>
            <p:nvPr/>
          </p:nvSpPr>
          <p:spPr bwMode="gray">
            <a:xfrm>
              <a:off x="5535833" y="3369205"/>
              <a:ext cx="1469878" cy="203990"/>
            </a:xfrm>
            <a:prstGeom prst="rect">
              <a:avLst/>
            </a:prstGeom>
            <a:solidFill>
              <a:sysClr val="window" lastClr="FFFFFF"/>
            </a:solidFill>
            <a:ln w="6350" algn="ctr">
              <a:solidFill>
                <a:sysClr val="window" lastClr="FFFFFF">
                  <a:lumMod val="75000"/>
                </a:sysClr>
              </a:solidFill>
              <a:round/>
              <a:headEnd/>
              <a:tailEnd/>
            </a:ln>
            <a:effectLst/>
          </p:spPr>
          <p:txBody>
            <a:bodyPr wrap="none" lIns="72000" tIns="72000" rIns="72000" bIns="72000" anchor="ctr"/>
            <a:lstStyle/>
            <a:p>
              <a:pPr algn="ctr" defTabSz="801688" eaLnBrk="0" latinLnBrk="0" hangingPunct="0">
                <a:defRPr/>
              </a:pPr>
              <a:r>
                <a:rPr lang="ko-KR" altLang="en-US" sz="1100" kern="0" spc="-5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프레임워크</a:t>
              </a:r>
              <a:endParaRPr lang="en-US" altLang="ko-KR" sz="1100" kern="0" spc="-5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37" name="직사각형 136"/>
            <p:cNvSpPr/>
            <p:nvPr/>
          </p:nvSpPr>
          <p:spPr bwMode="gray">
            <a:xfrm>
              <a:off x="5535833" y="3634149"/>
              <a:ext cx="1469878" cy="203990"/>
            </a:xfrm>
            <a:prstGeom prst="rect">
              <a:avLst/>
            </a:prstGeom>
            <a:solidFill>
              <a:sysClr val="window" lastClr="FFFFFF"/>
            </a:solidFill>
            <a:ln w="6350" algn="ctr">
              <a:solidFill>
                <a:sysClr val="window" lastClr="FFFFFF">
                  <a:lumMod val="75000"/>
                </a:sysClr>
              </a:solidFill>
              <a:round/>
              <a:headEnd/>
              <a:tailEnd/>
            </a:ln>
            <a:effectLst/>
          </p:spPr>
          <p:txBody>
            <a:bodyPr wrap="none" lIns="72000" tIns="72000" rIns="72000" bIns="72000" anchor="ctr"/>
            <a:lstStyle/>
            <a:p>
              <a:pPr algn="ctr" defTabSz="801688" eaLnBrk="0" latinLnBrk="0" hangingPunct="0">
                <a:defRPr/>
              </a:pPr>
              <a:r>
                <a:rPr lang="ko-KR" altLang="en-US" sz="1100" kern="0" spc="-50" dirty="0" err="1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미들웨어</a:t>
              </a:r>
              <a:endParaRPr lang="en-US" altLang="ko-KR" sz="1100" kern="0" spc="-5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38" name="직사각형 137"/>
            <p:cNvSpPr/>
            <p:nvPr/>
          </p:nvSpPr>
          <p:spPr bwMode="gray">
            <a:xfrm>
              <a:off x="5535833" y="3899093"/>
              <a:ext cx="1469878" cy="203990"/>
            </a:xfrm>
            <a:prstGeom prst="rect">
              <a:avLst/>
            </a:prstGeom>
            <a:solidFill>
              <a:sysClr val="window" lastClr="FFFFFF"/>
            </a:solidFill>
            <a:ln w="6350" algn="ctr">
              <a:solidFill>
                <a:sysClr val="window" lastClr="FFFFFF">
                  <a:lumMod val="75000"/>
                </a:sysClr>
              </a:solidFill>
              <a:round/>
              <a:headEnd/>
              <a:tailEnd/>
            </a:ln>
            <a:effectLst/>
          </p:spPr>
          <p:txBody>
            <a:bodyPr wrap="none" lIns="72000" tIns="72000" rIns="72000" bIns="72000" anchor="ctr"/>
            <a:lstStyle/>
            <a:p>
              <a:pPr algn="ctr" defTabSz="801688" eaLnBrk="0" latinLnBrk="0" hangingPunct="0">
                <a:defRPr/>
              </a:pPr>
              <a:r>
                <a:rPr lang="ko-KR" altLang="en-US" sz="1100" kern="0" spc="-5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운영체제</a:t>
              </a:r>
              <a:endParaRPr lang="en-US" altLang="ko-KR" sz="1100" kern="0" spc="-5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</p:grpSp>
      <p:sp>
        <p:nvSpPr>
          <p:cNvPr id="139" name="직사각형 138"/>
          <p:cNvSpPr/>
          <p:nvPr/>
        </p:nvSpPr>
        <p:spPr bwMode="gray">
          <a:xfrm>
            <a:off x="2688420" y="2057000"/>
            <a:ext cx="1340911" cy="323560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latinLnBrk="0">
              <a:defRPr/>
            </a:pPr>
            <a:r>
              <a:rPr lang="ko-KR" altLang="en-US" sz="1100" b="1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어플리케이션</a:t>
            </a:r>
            <a:endParaRPr lang="en-US" altLang="ko-KR" sz="1100" b="1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40" name="직사각형 139"/>
          <p:cNvSpPr/>
          <p:nvPr/>
        </p:nvSpPr>
        <p:spPr bwMode="gray">
          <a:xfrm>
            <a:off x="2688420" y="3306509"/>
            <a:ext cx="1340911" cy="312536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latinLnBrk="0">
              <a:defRPr/>
            </a:pPr>
            <a:r>
              <a:rPr lang="ko-KR" altLang="en-US" sz="1100" kern="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가상머신</a:t>
            </a:r>
            <a:endParaRPr lang="en-US" altLang="ko-KR" sz="11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grpSp>
        <p:nvGrpSpPr>
          <p:cNvPr id="141" name="그룹 140"/>
          <p:cNvGrpSpPr/>
          <p:nvPr/>
        </p:nvGrpSpPr>
        <p:grpSpPr>
          <a:xfrm>
            <a:off x="5749541" y="4464808"/>
            <a:ext cx="2194345" cy="945644"/>
            <a:chOff x="1417995" y="4393284"/>
            <a:chExt cx="2194345" cy="945644"/>
          </a:xfrm>
        </p:grpSpPr>
        <p:pic>
          <p:nvPicPr>
            <p:cNvPr id="142" name="그림 141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17995" y="4393284"/>
              <a:ext cx="2194345" cy="945644"/>
            </a:xfrm>
            <a:prstGeom prst="rect">
              <a:avLst/>
            </a:prstGeom>
          </p:spPr>
        </p:pic>
        <p:sp>
          <p:nvSpPr>
            <p:cNvPr id="143" name="자유형 142"/>
            <p:cNvSpPr/>
            <p:nvPr/>
          </p:nvSpPr>
          <p:spPr>
            <a:xfrm>
              <a:off x="1800354" y="4559557"/>
              <a:ext cx="1511559" cy="485194"/>
            </a:xfrm>
            <a:custGeom>
              <a:avLst/>
              <a:gdLst>
                <a:gd name="connsiteX0" fmla="*/ 0 w 1511559"/>
                <a:gd name="connsiteY0" fmla="*/ 485194 h 485194"/>
                <a:gd name="connsiteX1" fmla="*/ 230155 w 1511559"/>
                <a:gd name="connsiteY1" fmla="*/ 367006 h 485194"/>
                <a:gd name="connsiteX2" fmla="*/ 348343 w 1511559"/>
                <a:gd name="connsiteY2" fmla="*/ 2 h 485194"/>
                <a:gd name="connsiteX3" fmla="*/ 429208 w 1511559"/>
                <a:gd name="connsiteY3" fmla="*/ 373227 h 485194"/>
                <a:gd name="connsiteX4" fmla="*/ 1511559 w 1511559"/>
                <a:gd name="connsiteY4" fmla="*/ 485194 h 485194"/>
                <a:gd name="connsiteX0" fmla="*/ 0 w 1511559"/>
                <a:gd name="connsiteY0" fmla="*/ 485194 h 485194"/>
                <a:gd name="connsiteX1" fmla="*/ 230155 w 1511559"/>
                <a:gd name="connsiteY1" fmla="*/ 367006 h 485194"/>
                <a:gd name="connsiteX2" fmla="*/ 348343 w 1511559"/>
                <a:gd name="connsiteY2" fmla="*/ 2 h 485194"/>
                <a:gd name="connsiteX3" fmla="*/ 522515 w 1511559"/>
                <a:gd name="connsiteY3" fmla="*/ 360787 h 485194"/>
                <a:gd name="connsiteX4" fmla="*/ 1511559 w 1511559"/>
                <a:gd name="connsiteY4" fmla="*/ 485194 h 485194"/>
                <a:gd name="connsiteX0" fmla="*/ 0 w 1511559"/>
                <a:gd name="connsiteY0" fmla="*/ 485194 h 485194"/>
                <a:gd name="connsiteX1" fmla="*/ 255037 w 1511559"/>
                <a:gd name="connsiteY1" fmla="*/ 367006 h 485194"/>
                <a:gd name="connsiteX2" fmla="*/ 348343 w 1511559"/>
                <a:gd name="connsiteY2" fmla="*/ 2 h 485194"/>
                <a:gd name="connsiteX3" fmla="*/ 522515 w 1511559"/>
                <a:gd name="connsiteY3" fmla="*/ 360787 h 485194"/>
                <a:gd name="connsiteX4" fmla="*/ 1511559 w 1511559"/>
                <a:gd name="connsiteY4" fmla="*/ 485194 h 48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1559" h="485194">
                  <a:moveTo>
                    <a:pt x="0" y="485194"/>
                  </a:moveTo>
                  <a:cubicBezTo>
                    <a:pt x="86049" y="466532"/>
                    <a:pt x="196980" y="447871"/>
                    <a:pt x="255037" y="367006"/>
                  </a:cubicBezTo>
                  <a:cubicBezTo>
                    <a:pt x="313094" y="286141"/>
                    <a:pt x="303763" y="1039"/>
                    <a:pt x="348343" y="2"/>
                  </a:cubicBezTo>
                  <a:cubicBezTo>
                    <a:pt x="392923" y="-1035"/>
                    <a:pt x="328646" y="279922"/>
                    <a:pt x="522515" y="360787"/>
                  </a:cubicBezTo>
                  <a:cubicBezTo>
                    <a:pt x="716384" y="441652"/>
                    <a:pt x="1067318" y="469643"/>
                    <a:pt x="1511559" y="485194"/>
                  </a:cubicBez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kern="0" smtClean="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44" name="자유형 143"/>
            <p:cNvSpPr/>
            <p:nvPr/>
          </p:nvSpPr>
          <p:spPr>
            <a:xfrm flipH="1">
              <a:off x="1840210" y="4644534"/>
              <a:ext cx="1511559" cy="332794"/>
            </a:xfrm>
            <a:custGeom>
              <a:avLst/>
              <a:gdLst>
                <a:gd name="connsiteX0" fmla="*/ 0 w 1511559"/>
                <a:gd name="connsiteY0" fmla="*/ 485194 h 485194"/>
                <a:gd name="connsiteX1" fmla="*/ 230155 w 1511559"/>
                <a:gd name="connsiteY1" fmla="*/ 367006 h 485194"/>
                <a:gd name="connsiteX2" fmla="*/ 348343 w 1511559"/>
                <a:gd name="connsiteY2" fmla="*/ 2 h 485194"/>
                <a:gd name="connsiteX3" fmla="*/ 429208 w 1511559"/>
                <a:gd name="connsiteY3" fmla="*/ 373227 h 485194"/>
                <a:gd name="connsiteX4" fmla="*/ 1511559 w 1511559"/>
                <a:gd name="connsiteY4" fmla="*/ 485194 h 485194"/>
                <a:gd name="connsiteX0" fmla="*/ 0 w 1511559"/>
                <a:gd name="connsiteY0" fmla="*/ 485194 h 485194"/>
                <a:gd name="connsiteX1" fmla="*/ 230155 w 1511559"/>
                <a:gd name="connsiteY1" fmla="*/ 367006 h 485194"/>
                <a:gd name="connsiteX2" fmla="*/ 348343 w 1511559"/>
                <a:gd name="connsiteY2" fmla="*/ 2 h 485194"/>
                <a:gd name="connsiteX3" fmla="*/ 522515 w 1511559"/>
                <a:gd name="connsiteY3" fmla="*/ 360787 h 485194"/>
                <a:gd name="connsiteX4" fmla="*/ 1511559 w 1511559"/>
                <a:gd name="connsiteY4" fmla="*/ 485194 h 485194"/>
                <a:gd name="connsiteX0" fmla="*/ 0 w 1511559"/>
                <a:gd name="connsiteY0" fmla="*/ 485194 h 485194"/>
                <a:gd name="connsiteX1" fmla="*/ 255037 w 1511559"/>
                <a:gd name="connsiteY1" fmla="*/ 367006 h 485194"/>
                <a:gd name="connsiteX2" fmla="*/ 348343 w 1511559"/>
                <a:gd name="connsiteY2" fmla="*/ 2 h 485194"/>
                <a:gd name="connsiteX3" fmla="*/ 522515 w 1511559"/>
                <a:gd name="connsiteY3" fmla="*/ 360787 h 485194"/>
                <a:gd name="connsiteX4" fmla="*/ 1511559 w 1511559"/>
                <a:gd name="connsiteY4" fmla="*/ 485194 h 48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1559" h="485194">
                  <a:moveTo>
                    <a:pt x="0" y="485194"/>
                  </a:moveTo>
                  <a:cubicBezTo>
                    <a:pt x="86049" y="466532"/>
                    <a:pt x="196980" y="447871"/>
                    <a:pt x="255037" y="367006"/>
                  </a:cubicBezTo>
                  <a:cubicBezTo>
                    <a:pt x="313094" y="286141"/>
                    <a:pt x="303763" y="1039"/>
                    <a:pt x="348343" y="2"/>
                  </a:cubicBezTo>
                  <a:cubicBezTo>
                    <a:pt x="392923" y="-1035"/>
                    <a:pt x="328646" y="279922"/>
                    <a:pt x="522515" y="360787"/>
                  </a:cubicBezTo>
                  <a:cubicBezTo>
                    <a:pt x="716384" y="441652"/>
                    <a:pt x="1067318" y="469643"/>
                    <a:pt x="1511559" y="485194"/>
                  </a:cubicBezTo>
                </a:path>
              </a:pathLst>
            </a:custGeom>
            <a:noFill/>
            <a:ln w="1905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kern="0" smtClean="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145" name="그룹 144"/>
          <p:cNvGrpSpPr/>
          <p:nvPr/>
        </p:nvGrpSpPr>
        <p:grpSpPr>
          <a:xfrm>
            <a:off x="5276128" y="2579042"/>
            <a:ext cx="4138924" cy="1115661"/>
            <a:chOff x="5276128" y="2507518"/>
            <a:chExt cx="4138924" cy="1115661"/>
          </a:xfrm>
        </p:grpSpPr>
        <p:sp>
          <p:nvSpPr>
            <p:cNvPr id="146" name="모서리가 둥근 직사각형 145"/>
            <p:cNvSpPr/>
            <p:nvPr/>
          </p:nvSpPr>
          <p:spPr bwMode="gray">
            <a:xfrm>
              <a:off x="5276128" y="2507518"/>
              <a:ext cx="504054" cy="1115660"/>
            </a:xfrm>
            <a:prstGeom prst="roundRect">
              <a:avLst/>
            </a:prstGeom>
            <a:gradFill>
              <a:gsLst>
                <a:gs pos="0">
                  <a:srgbClr val="4DABF5"/>
                </a:gs>
                <a:gs pos="47000">
                  <a:srgbClr val="0173D4"/>
                </a:gs>
                <a:gs pos="100000">
                  <a:srgbClr val="0048AC"/>
                </a:gs>
              </a:gsLst>
              <a:lin ang="2700000" scaled="1"/>
            </a:gradFill>
            <a:ln w="6350" algn="ctr">
              <a:solidFill>
                <a:srgbClr val="0173D4"/>
              </a:solidFill>
              <a:round/>
              <a:headEnd/>
              <a:tailEnd/>
            </a:ln>
            <a:effectLst/>
          </p:spPr>
          <p:txBody>
            <a:bodyPr vert="eaVert" wrap="none" lIns="72000" tIns="72000" rIns="72000" bIns="90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01688" latinLnBrk="0">
                <a:defRPr/>
              </a:pPr>
              <a:r>
                <a:rPr lang="en-US" altLang="ko-KR" sz="1400" b="1" kern="0" spc="-50" dirty="0" smtClean="0">
                  <a:solidFill>
                    <a:prstClr val="white">
                      <a:lumMod val="95000"/>
                    </a:prst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PaaS</a:t>
              </a:r>
            </a:p>
          </p:txBody>
        </p:sp>
        <p:sp>
          <p:nvSpPr>
            <p:cNvPr id="147" name="직사각형 146"/>
            <p:cNvSpPr/>
            <p:nvPr/>
          </p:nvSpPr>
          <p:spPr bwMode="gray">
            <a:xfrm>
              <a:off x="5701094" y="2507519"/>
              <a:ext cx="3713958" cy="1115660"/>
            </a:xfrm>
            <a:prstGeom prst="rect">
              <a:avLst/>
            </a:prstGeom>
            <a:solidFill>
              <a:sysClr val="window" lastClr="FFFFFF"/>
            </a:solidFill>
            <a:ln w="6350" algn="ctr">
              <a:solidFill>
                <a:srgbClr val="0173D4"/>
              </a:solidFill>
              <a:round/>
              <a:headEnd/>
              <a:tailEnd/>
            </a:ln>
            <a:effectLst/>
          </p:spPr>
          <p:txBody>
            <a:bodyPr wrap="none" lIns="72000" tIns="72000" rIns="72000" bIns="72000" anchor="ctr"/>
            <a:lstStyle/>
            <a:p>
              <a:pPr algn="ctr" defTabSz="801688" eaLnBrk="0" latinLnBrk="0" hangingPunct="0">
                <a:defRPr/>
              </a:pPr>
              <a:endParaRPr lang="en-US" altLang="ko-KR" sz="1100" kern="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</p:grpSp>
      <p:grpSp>
        <p:nvGrpSpPr>
          <p:cNvPr id="148" name="그룹 147"/>
          <p:cNvGrpSpPr/>
          <p:nvPr/>
        </p:nvGrpSpPr>
        <p:grpSpPr>
          <a:xfrm>
            <a:off x="5276128" y="3602853"/>
            <a:ext cx="4185194" cy="731187"/>
            <a:chOff x="5276128" y="3531329"/>
            <a:chExt cx="4185194" cy="731187"/>
          </a:xfrm>
        </p:grpSpPr>
        <p:grpSp>
          <p:nvGrpSpPr>
            <p:cNvPr id="149" name="그룹 148"/>
            <p:cNvGrpSpPr/>
            <p:nvPr/>
          </p:nvGrpSpPr>
          <p:grpSpPr>
            <a:xfrm>
              <a:off x="5276128" y="3709340"/>
              <a:ext cx="4138924" cy="553176"/>
              <a:chOff x="490817" y="3439021"/>
              <a:chExt cx="4138924" cy="823496"/>
            </a:xfrm>
          </p:grpSpPr>
          <p:sp>
            <p:nvSpPr>
              <p:cNvPr id="157" name="모서리가 둥근 직사각형 156"/>
              <p:cNvSpPr/>
              <p:nvPr/>
            </p:nvSpPr>
            <p:spPr bwMode="gray">
              <a:xfrm>
                <a:off x="490817" y="3439021"/>
                <a:ext cx="504054" cy="823496"/>
              </a:xfrm>
              <a:prstGeom prst="roundRect">
                <a:avLst/>
              </a:prstGeom>
              <a:gradFill rotWithShape="1">
                <a:gsLst>
                  <a:gs pos="0">
                    <a:srgbClr val="B2B2B2"/>
                  </a:gs>
                  <a:gs pos="47000">
                    <a:sysClr val="windowText" lastClr="000000">
                      <a:lumMod val="65000"/>
                      <a:lumOff val="35000"/>
                    </a:sysClr>
                  </a:gs>
                  <a:gs pos="100000">
                    <a:sysClr val="windowText" lastClr="000000">
                      <a:lumMod val="85000"/>
                      <a:lumOff val="15000"/>
                    </a:sysClr>
                  </a:gs>
                </a:gsLst>
                <a:lin ang="2700000" scaled="1"/>
              </a:gradFill>
              <a:ln w="12700" algn="ctr">
                <a:solidFill>
                  <a:sysClr val="windowText" lastClr="000000">
                    <a:lumMod val="75000"/>
                    <a:lumOff val="25000"/>
                  </a:sysClr>
                </a:solidFill>
                <a:round/>
                <a:headEnd/>
                <a:tailEnd/>
              </a:ln>
              <a:effectLst>
                <a:outerShdw blurRad="50800" dist="25400" dir="42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eaVert" wrap="none" lIns="72000" tIns="72000" rIns="72000" bIns="72000" anchor="ctr"/>
              <a:lstStyle/>
              <a:p>
                <a:pPr algn="ctr" defTabSz="801688" latinLnBrk="0">
                  <a:defRPr/>
                </a:pPr>
                <a:r>
                  <a:rPr lang="en-US" altLang="ko-KR" sz="1400" b="1" kern="0" spc="-50" dirty="0" smtClean="0">
                    <a:solidFill>
                      <a:prstClr val="white"/>
                    </a:solidFill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IaaS</a:t>
                </a:r>
              </a:p>
            </p:txBody>
          </p:sp>
          <p:sp>
            <p:nvSpPr>
              <p:cNvPr id="158" name="직사각형 157"/>
              <p:cNvSpPr/>
              <p:nvPr/>
            </p:nvSpPr>
            <p:spPr bwMode="gray">
              <a:xfrm>
                <a:off x="915783" y="3449040"/>
                <a:ext cx="3713958" cy="813477"/>
              </a:xfrm>
              <a:prstGeom prst="rect">
                <a:avLst/>
              </a:prstGeom>
              <a:solidFill>
                <a:sysClr val="window" lastClr="FFFFFF"/>
              </a:solidFill>
              <a:ln w="6350" algn="ctr">
                <a:solidFill>
                  <a:sysClr val="window" lastClr="FFFFFF">
                    <a:lumMod val="75000"/>
                  </a:sysClr>
                </a:solidFill>
                <a:round/>
                <a:headEnd/>
                <a:tailEnd/>
              </a:ln>
              <a:effectLst/>
            </p:spPr>
            <p:txBody>
              <a:bodyPr wrap="none" lIns="72000" tIns="72000" rIns="72000" bIns="72000" anchor="ctr"/>
              <a:lstStyle/>
              <a:p>
                <a:pPr algn="ctr" defTabSz="801688" eaLnBrk="0" latinLnBrk="0" hangingPunct="0">
                  <a:defRPr/>
                </a:pPr>
                <a:endParaRPr lang="en-US" altLang="ko-KR" sz="1100" b="1" kern="0" spc="-5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>
              <a:off x="5882175" y="3967088"/>
              <a:ext cx="3322736" cy="202359"/>
              <a:chOff x="1096864" y="3912204"/>
              <a:chExt cx="3125236" cy="257244"/>
            </a:xfrm>
          </p:grpSpPr>
          <p:sp>
            <p:nvSpPr>
              <p:cNvPr id="154" name="직사각형 153"/>
              <p:cNvSpPr/>
              <p:nvPr/>
            </p:nvSpPr>
            <p:spPr bwMode="gray">
              <a:xfrm>
                <a:off x="1096864" y="3912204"/>
                <a:ext cx="931961" cy="257244"/>
              </a:xfrm>
              <a:prstGeom prst="rect">
                <a:avLst/>
              </a:prstGeom>
              <a:solidFill>
                <a:sysClr val="window" lastClr="FFFFFF"/>
              </a:solidFill>
              <a:ln w="6350" algn="ctr">
                <a:solidFill>
                  <a:sysClr val="window" lastClr="FFFFFF">
                    <a:lumMod val="75000"/>
                  </a:sysClr>
                </a:solidFill>
                <a:round/>
                <a:headEnd/>
                <a:tailEnd/>
              </a:ln>
              <a:effectLst/>
            </p:spPr>
            <p:txBody>
              <a:bodyPr wrap="none" lIns="72000" tIns="72000" rIns="72000" bIns="72000" anchor="ctr"/>
              <a:lstStyle/>
              <a:p>
                <a:pPr algn="ctr" defTabSz="801688" eaLnBrk="0" latinLnBrk="0" hangingPunct="0">
                  <a:defRPr/>
                </a:pPr>
                <a:r>
                  <a:rPr lang="ko-KR" altLang="en-US" sz="1100" b="1" kern="0" spc="-5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서버</a:t>
                </a:r>
                <a:endParaRPr lang="en-US" altLang="ko-KR" sz="1100" b="1" kern="0" spc="-5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endParaRPr>
              </a:p>
            </p:txBody>
          </p:sp>
          <p:sp>
            <p:nvSpPr>
              <p:cNvPr id="155" name="직사각형 154"/>
              <p:cNvSpPr/>
              <p:nvPr/>
            </p:nvSpPr>
            <p:spPr bwMode="gray">
              <a:xfrm>
                <a:off x="2193501" y="3912204"/>
                <a:ext cx="931961" cy="257244"/>
              </a:xfrm>
              <a:prstGeom prst="rect">
                <a:avLst/>
              </a:prstGeom>
              <a:solidFill>
                <a:sysClr val="window" lastClr="FFFFFF"/>
              </a:solidFill>
              <a:ln w="6350" algn="ctr">
                <a:solidFill>
                  <a:sysClr val="window" lastClr="FFFFFF">
                    <a:lumMod val="75000"/>
                  </a:sysClr>
                </a:solidFill>
                <a:round/>
                <a:headEnd/>
                <a:tailEnd/>
              </a:ln>
              <a:effectLst/>
            </p:spPr>
            <p:txBody>
              <a:bodyPr wrap="none" lIns="72000" tIns="72000" rIns="72000" bIns="72000" anchor="ctr"/>
              <a:lstStyle/>
              <a:p>
                <a:pPr algn="ctr" defTabSz="801688" eaLnBrk="0" latinLnBrk="0" hangingPunct="0">
                  <a:defRPr/>
                </a:pPr>
                <a:r>
                  <a:rPr lang="ko-KR" altLang="en-US" sz="1100" b="1" kern="0" spc="-5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스토리지</a:t>
                </a:r>
                <a:endParaRPr lang="en-US" altLang="ko-KR" sz="1100" b="1" kern="0" spc="-5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endParaRPr>
              </a:p>
            </p:txBody>
          </p:sp>
          <p:sp>
            <p:nvSpPr>
              <p:cNvPr id="156" name="직사각형 155"/>
              <p:cNvSpPr/>
              <p:nvPr/>
            </p:nvSpPr>
            <p:spPr bwMode="gray">
              <a:xfrm>
                <a:off x="3290139" y="3912204"/>
                <a:ext cx="931961" cy="257244"/>
              </a:xfrm>
              <a:prstGeom prst="rect">
                <a:avLst/>
              </a:prstGeom>
              <a:solidFill>
                <a:sysClr val="window" lastClr="FFFFFF"/>
              </a:solidFill>
              <a:ln w="6350" algn="ctr">
                <a:solidFill>
                  <a:sysClr val="window" lastClr="FFFFFF">
                    <a:lumMod val="75000"/>
                  </a:sysClr>
                </a:solidFill>
                <a:round/>
                <a:headEnd/>
                <a:tailEnd/>
              </a:ln>
              <a:effectLst/>
            </p:spPr>
            <p:txBody>
              <a:bodyPr wrap="none" lIns="72000" tIns="72000" rIns="72000" bIns="72000" anchor="ctr"/>
              <a:lstStyle/>
              <a:p>
                <a:pPr algn="ctr" defTabSz="801688" eaLnBrk="0" latinLnBrk="0" hangingPunct="0">
                  <a:defRPr/>
                </a:pPr>
                <a:r>
                  <a:rPr lang="ko-KR" altLang="en-US" sz="1100" b="1" kern="0" spc="-5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네트워크</a:t>
                </a:r>
                <a:endParaRPr lang="en-US" altLang="ko-KR" sz="1100" b="1" kern="0" spc="-5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endParaRPr>
              </a:p>
            </p:txBody>
          </p:sp>
        </p:grpSp>
        <p:sp>
          <p:nvSpPr>
            <p:cNvPr id="151" name="직사각형 150"/>
            <p:cNvSpPr/>
            <p:nvPr/>
          </p:nvSpPr>
          <p:spPr>
            <a:xfrm>
              <a:off x="9084296" y="3531329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0">
                <a:defRPr/>
              </a:pPr>
              <a:r>
                <a:rPr lang="en-US" altLang="ko-KR" b="1" kern="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••</a:t>
              </a:r>
              <a:endParaRPr lang="ko-KR" altLang="en-US" b="1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52" name="직사각형 151"/>
            <p:cNvSpPr/>
            <p:nvPr/>
          </p:nvSpPr>
          <p:spPr bwMode="gray">
            <a:xfrm>
              <a:off x="5896244" y="3572613"/>
              <a:ext cx="2400263" cy="312536"/>
            </a:xfrm>
            <a:prstGeom prst="rect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algn="ctr" latinLnBrk="0">
                <a:defRPr/>
              </a:pPr>
              <a:r>
                <a:rPr lang="ko-KR" altLang="en-US" sz="1100" b="1" kern="0" dirty="0" err="1" smtClean="0">
                  <a:solidFill>
                    <a:prstClr val="black"/>
                  </a:solidFill>
                  <a:latin typeface="맑은 고딕"/>
                  <a:ea typeface="맑은 고딕"/>
                </a:rPr>
                <a:t>가상머신</a:t>
              </a:r>
              <a:endParaRPr lang="en-US" altLang="ko-KR" sz="1100" b="1" kern="0" dirty="0" smtClean="0">
                <a:solidFill>
                  <a:prstClr val="black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53" name="직사각형 152"/>
            <p:cNvSpPr/>
            <p:nvPr/>
          </p:nvSpPr>
          <p:spPr bwMode="gray">
            <a:xfrm>
              <a:off x="8379740" y="3572613"/>
              <a:ext cx="744393" cy="312536"/>
            </a:xfrm>
            <a:prstGeom prst="rect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algn="ctr" latinLnBrk="0">
                <a:defRPr/>
              </a:pPr>
              <a:r>
                <a:rPr lang="ko-KR" altLang="en-US" sz="1100" b="1" kern="0" dirty="0" err="1" smtClean="0">
                  <a:solidFill>
                    <a:prstClr val="black"/>
                  </a:solidFill>
                  <a:latin typeface="맑은 고딕"/>
                  <a:ea typeface="맑은 고딕"/>
                </a:rPr>
                <a:t>가상머신</a:t>
              </a:r>
              <a:endParaRPr lang="en-US" altLang="ko-KR" sz="1100" b="1" kern="0" dirty="0" smtClean="0">
                <a:solidFill>
                  <a:prstClr val="black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159" name="직사각형 158"/>
          <p:cNvSpPr/>
          <p:nvPr/>
        </p:nvSpPr>
        <p:spPr>
          <a:xfrm>
            <a:off x="7889802" y="2666571"/>
            <a:ext cx="377026" cy="3581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••</a:t>
            </a:r>
            <a:endParaRPr lang="ko-KR" altLang="en-US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60" name="직선 연결선 159"/>
          <p:cNvCxnSpPr/>
          <p:nvPr/>
        </p:nvCxnSpPr>
        <p:spPr>
          <a:xfrm>
            <a:off x="2618597" y="1915322"/>
            <a:ext cx="0" cy="1751117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cxnSp>
        <p:nvCxnSpPr>
          <p:cNvPr id="161" name="직선 연결선 160"/>
          <p:cNvCxnSpPr/>
          <p:nvPr/>
        </p:nvCxnSpPr>
        <p:spPr>
          <a:xfrm>
            <a:off x="8332840" y="2078744"/>
            <a:ext cx="0" cy="1877929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grpSp>
        <p:nvGrpSpPr>
          <p:cNvPr id="162" name="그룹 161"/>
          <p:cNvGrpSpPr/>
          <p:nvPr/>
        </p:nvGrpSpPr>
        <p:grpSpPr>
          <a:xfrm>
            <a:off x="1990291" y="3437606"/>
            <a:ext cx="407210" cy="1229481"/>
            <a:chOff x="1990291" y="3366082"/>
            <a:chExt cx="407210" cy="1229481"/>
          </a:xfrm>
        </p:grpSpPr>
        <p:cxnSp>
          <p:nvCxnSpPr>
            <p:cNvPr id="163" name="직선 연결선 24"/>
            <p:cNvCxnSpPr>
              <a:stCxn id="117" idx="2"/>
              <a:endCxn id="164" idx="2"/>
            </p:cNvCxnSpPr>
            <p:nvPr/>
          </p:nvCxnSpPr>
          <p:spPr>
            <a:xfrm flipV="1">
              <a:off x="2190901" y="3558507"/>
              <a:ext cx="2995" cy="1037056"/>
            </a:xfrm>
            <a:prstGeom prst="straightConnector1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ysDash"/>
              <a:headEnd type="oval"/>
              <a:tailEnd type="oval"/>
            </a:ln>
            <a:effectLst/>
          </p:spPr>
        </p:cxnSp>
        <p:sp>
          <p:nvSpPr>
            <p:cNvPr id="164" name="직사각형 163"/>
            <p:cNvSpPr/>
            <p:nvPr/>
          </p:nvSpPr>
          <p:spPr bwMode="gray">
            <a:xfrm>
              <a:off x="1990291" y="3366082"/>
              <a:ext cx="407210" cy="192425"/>
            </a:xfrm>
            <a:prstGeom prst="rect">
              <a:avLst/>
            </a:prstGeom>
            <a:noFill/>
            <a:ln w="6350" algn="ctr">
              <a:noFill/>
              <a:round/>
              <a:headEnd/>
              <a:tailEnd/>
            </a:ln>
            <a:effectLst/>
          </p:spPr>
          <p:txBody>
            <a:bodyPr wrap="none" lIns="72000" tIns="72000" rIns="72000" bIns="72000" anchor="ctr"/>
            <a:lstStyle/>
            <a:p>
              <a:pPr algn="ctr" defTabSz="801688" eaLnBrk="0" latinLnBrk="0" hangingPunct="0">
                <a:defRPr/>
              </a:pPr>
              <a:endParaRPr lang="en-US" altLang="ko-KR" sz="1100" kern="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</p:grpSp>
      <p:sp>
        <p:nvSpPr>
          <p:cNvPr id="165" name="직사각형 164"/>
          <p:cNvSpPr/>
          <p:nvPr/>
        </p:nvSpPr>
        <p:spPr bwMode="gray">
          <a:xfrm>
            <a:off x="2847159" y="3448703"/>
            <a:ext cx="396048" cy="181328"/>
          </a:xfrm>
          <a:prstGeom prst="rect">
            <a:avLst/>
          </a:prstGeom>
          <a:noFill/>
          <a:ln w="6350" algn="ctr">
            <a:noFill/>
            <a:round/>
            <a:headEnd/>
            <a:tailEnd/>
          </a:ln>
          <a:effectLst/>
        </p:spPr>
        <p:txBody>
          <a:bodyPr wrap="none" lIns="72000" tIns="72000" rIns="72000" bIns="72000" anchor="ctr"/>
          <a:lstStyle/>
          <a:p>
            <a:pPr algn="ctr" defTabSz="801688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en-US" altLang="ko-KR" sz="1100" b="1" spc="-5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cxnSp>
        <p:nvCxnSpPr>
          <p:cNvPr id="166" name="직선 연결선 24"/>
          <p:cNvCxnSpPr>
            <a:stCxn id="118" idx="2"/>
            <a:endCxn id="165" idx="2"/>
          </p:cNvCxnSpPr>
          <p:nvPr/>
        </p:nvCxnSpPr>
        <p:spPr>
          <a:xfrm flipH="1" flipV="1">
            <a:off x="3045183" y="3630031"/>
            <a:ext cx="447" cy="1097179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>
                <a:lumMod val="50000"/>
              </a:sysClr>
            </a:solidFill>
            <a:prstDash val="sysDash"/>
            <a:headEnd type="oval"/>
            <a:tailEnd type="oval"/>
          </a:ln>
          <a:effectLst/>
        </p:spPr>
      </p:cxnSp>
      <p:sp>
        <p:nvSpPr>
          <p:cNvPr id="167" name="직사각형 166"/>
          <p:cNvSpPr/>
          <p:nvPr/>
        </p:nvSpPr>
        <p:spPr>
          <a:xfrm>
            <a:off x="1426463" y="3763790"/>
            <a:ext cx="2395530" cy="181609"/>
          </a:xfrm>
          <a:prstGeom prst="rect">
            <a:avLst/>
          </a:prstGeom>
          <a:solidFill>
            <a:sysClr val="window" lastClr="FFFFFF"/>
          </a:solidFill>
        </p:spPr>
        <p:txBody>
          <a:bodyPr wrap="none" anchor="ctr">
            <a:noAutofit/>
          </a:bodyPr>
          <a:lstStyle/>
          <a:p>
            <a:pPr algn="ctr" latinLnBrk="0">
              <a:defRPr/>
            </a:pPr>
            <a:r>
              <a:rPr lang="ko-KR" altLang="en-US" sz="1100" b="1" kern="0" spc="-5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가상머신을</a:t>
            </a:r>
            <a:r>
              <a:rPr lang="ko-KR" altLang="en-US" sz="1100" b="1" kern="0" spc="-5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통한 </a:t>
            </a:r>
            <a:r>
              <a:rPr lang="en-US" altLang="ko-KR" sz="1100" b="1" kern="0" spc="-5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HW </a:t>
            </a:r>
            <a:r>
              <a:rPr lang="ko-KR" altLang="en-US" sz="1100" b="1" kern="0" spc="-5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자원의 공동 활용</a:t>
            </a:r>
            <a:endParaRPr lang="ko-KR" altLang="en-US" sz="1100" b="1" kern="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68" name="그룹 167"/>
          <p:cNvGrpSpPr/>
          <p:nvPr/>
        </p:nvGrpSpPr>
        <p:grpSpPr>
          <a:xfrm>
            <a:off x="6285968" y="2976678"/>
            <a:ext cx="407210" cy="1615522"/>
            <a:chOff x="1990291" y="3366082"/>
            <a:chExt cx="407210" cy="1193477"/>
          </a:xfrm>
        </p:grpSpPr>
        <p:cxnSp>
          <p:nvCxnSpPr>
            <p:cNvPr id="169" name="직선 연결선 24"/>
            <p:cNvCxnSpPr>
              <a:endCxn id="170" idx="2"/>
            </p:cNvCxnSpPr>
            <p:nvPr/>
          </p:nvCxnSpPr>
          <p:spPr>
            <a:xfrm flipV="1">
              <a:off x="2190901" y="3558507"/>
              <a:ext cx="2995" cy="1001052"/>
            </a:xfrm>
            <a:prstGeom prst="straightConnector1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ysDash"/>
              <a:headEnd type="oval"/>
              <a:tailEnd type="oval"/>
            </a:ln>
            <a:effectLst/>
          </p:spPr>
        </p:cxnSp>
        <p:sp>
          <p:nvSpPr>
            <p:cNvPr id="170" name="직사각형 169"/>
            <p:cNvSpPr/>
            <p:nvPr/>
          </p:nvSpPr>
          <p:spPr bwMode="gray">
            <a:xfrm>
              <a:off x="1990291" y="3366082"/>
              <a:ext cx="407210" cy="192425"/>
            </a:xfrm>
            <a:prstGeom prst="rect">
              <a:avLst/>
            </a:prstGeom>
            <a:noFill/>
            <a:ln w="6350" algn="ctr">
              <a:noFill/>
              <a:round/>
              <a:headEnd/>
              <a:tailEnd/>
            </a:ln>
            <a:effectLst/>
          </p:spPr>
          <p:txBody>
            <a:bodyPr wrap="none" lIns="72000" tIns="72000" rIns="72000" bIns="72000" anchor="ctr"/>
            <a:lstStyle/>
            <a:p>
              <a:pPr algn="ctr" defTabSz="801688" eaLnBrk="0" latinLnBrk="0" hangingPunct="0">
                <a:defRPr/>
              </a:pPr>
              <a:endParaRPr lang="en-US" altLang="ko-KR" sz="1100" kern="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</p:grpSp>
      <p:grpSp>
        <p:nvGrpSpPr>
          <p:cNvPr id="171" name="그룹 170"/>
          <p:cNvGrpSpPr/>
          <p:nvPr/>
        </p:nvGrpSpPr>
        <p:grpSpPr>
          <a:xfrm>
            <a:off x="7141760" y="2951275"/>
            <a:ext cx="407210" cy="1737053"/>
            <a:chOff x="1990291" y="3366082"/>
            <a:chExt cx="407210" cy="1193477"/>
          </a:xfrm>
        </p:grpSpPr>
        <p:cxnSp>
          <p:nvCxnSpPr>
            <p:cNvPr id="172" name="직선 연결선 24"/>
            <p:cNvCxnSpPr>
              <a:endCxn id="173" idx="2"/>
            </p:cNvCxnSpPr>
            <p:nvPr/>
          </p:nvCxnSpPr>
          <p:spPr>
            <a:xfrm flipV="1">
              <a:off x="2190901" y="3558507"/>
              <a:ext cx="2995" cy="1001052"/>
            </a:xfrm>
            <a:prstGeom prst="straightConnector1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ysDash"/>
              <a:headEnd type="oval"/>
              <a:tailEnd type="oval"/>
            </a:ln>
            <a:effectLst/>
          </p:spPr>
        </p:cxnSp>
        <p:sp>
          <p:nvSpPr>
            <p:cNvPr id="173" name="직사각형 172"/>
            <p:cNvSpPr/>
            <p:nvPr/>
          </p:nvSpPr>
          <p:spPr bwMode="gray">
            <a:xfrm>
              <a:off x="1990291" y="3366082"/>
              <a:ext cx="407210" cy="192425"/>
            </a:xfrm>
            <a:prstGeom prst="rect">
              <a:avLst/>
            </a:prstGeom>
            <a:noFill/>
            <a:ln w="6350" algn="ctr">
              <a:noFill/>
              <a:round/>
              <a:headEnd/>
              <a:tailEnd/>
            </a:ln>
            <a:effectLst/>
          </p:spPr>
          <p:txBody>
            <a:bodyPr wrap="none" lIns="72000" tIns="72000" rIns="72000" bIns="72000" anchor="ctr"/>
            <a:lstStyle/>
            <a:p>
              <a:pPr algn="ctr" defTabSz="801688" eaLnBrk="0" latinLnBrk="0" hangingPunct="0">
                <a:defRPr/>
              </a:pPr>
              <a:endParaRPr lang="en-US" altLang="ko-KR" sz="1100" kern="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</p:grpSp>
      <p:sp>
        <p:nvSpPr>
          <p:cNvPr id="174" name="직사각형 173"/>
          <p:cNvSpPr/>
          <p:nvPr/>
        </p:nvSpPr>
        <p:spPr>
          <a:xfrm>
            <a:off x="5771035" y="3353478"/>
            <a:ext cx="2395530" cy="181609"/>
          </a:xfrm>
          <a:prstGeom prst="rect">
            <a:avLst/>
          </a:prstGeom>
          <a:solidFill>
            <a:sysClr val="window" lastClr="FFFFFF"/>
          </a:solidFill>
        </p:spPr>
        <p:txBody>
          <a:bodyPr wrap="none" anchor="ctr">
            <a:noAutofit/>
          </a:bodyPr>
          <a:lstStyle/>
          <a:p>
            <a:pPr algn="ctr" latinLnBrk="0">
              <a:defRPr/>
            </a:pPr>
            <a:r>
              <a:rPr lang="ko-KR" altLang="en-US" sz="1100" b="1" kern="0" spc="-5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가상머신</a:t>
            </a:r>
            <a:r>
              <a:rPr lang="ko-KR" altLang="en-US" sz="1100" b="1" kern="0" spc="-5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위에 컨테이너를 만들어</a:t>
            </a:r>
            <a:r>
              <a:rPr lang="en-US" altLang="ko-KR" sz="1100" b="1" kern="0" spc="-5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/>
            </a:r>
            <a:br>
              <a:rPr lang="en-US" altLang="ko-KR" sz="1100" b="1" kern="0" spc="-5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</a:br>
            <a:r>
              <a:rPr lang="en-US" altLang="ko-KR" sz="1100" b="1" kern="0" spc="-5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IaaS </a:t>
            </a:r>
            <a:r>
              <a:rPr lang="ko-KR" altLang="en-US" sz="1100" b="1" kern="0" spc="-5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보다 </a:t>
            </a:r>
            <a:r>
              <a:rPr lang="en-US" altLang="ko-KR" sz="1100" b="1" kern="0" spc="-5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2~3</a:t>
            </a:r>
            <a:r>
              <a:rPr lang="ko-KR" altLang="en-US" sz="1100" b="1" kern="0" spc="-5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배 많은 어플리케이션 실행</a:t>
            </a:r>
            <a:endParaRPr lang="ko-KR" altLang="en-US" sz="1100" b="1" kern="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5" name="자유형 174"/>
          <p:cNvSpPr/>
          <p:nvPr/>
        </p:nvSpPr>
        <p:spPr>
          <a:xfrm flipH="1">
            <a:off x="6131899" y="4851612"/>
            <a:ext cx="1536689" cy="343552"/>
          </a:xfrm>
          <a:custGeom>
            <a:avLst/>
            <a:gdLst>
              <a:gd name="connsiteX0" fmla="*/ 0 w 1511559"/>
              <a:gd name="connsiteY0" fmla="*/ 485194 h 485194"/>
              <a:gd name="connsiteX1" fmla="*/ 230155 w 1511559"/>
              <a:gd name="connsiteY1" fmla="*/ 367006 h 485194"/>
              <a:gd name="connsiteX2" fmla="*/ 348343 w 1511559"/>
              <a:gd name="connsiteY2" fmla="*/ 2 h 485194"/>
              <a:gd name="connsiteX3" fmla="*/ 429208 w 1511559"/>
              <a:gd name="connsiteY3" fmla="*/ 373227 h 485194"/>
              <a:gd name="connsiteX4" fmla="*/ 1511559 w 1511559"/>
              <a:gd name="connsiteY4" fmla="*/ 485194 h 485194"/>
              <a:gd name="connsiteX0" fmla="*/ 0 w 1511559"/>
              <a:gd name="connsiteY0" fmla="*/ 485194 h 485194"/>
              <a:gd name="connsiteX1" fmla="*/ 230155 w 1511559"/>
              <a:gd name="connsiteY1" fmla="*/ 367006 h 485194"/>
              <a:gd name="connsiteX2" fmla="*/ 348343 w 1511559"/>
              <a:gd name="connsiteY2" fmla="*/ 2 h 485194"/>
              <a:gd name="connsiteX3" fmla="*/ 522515 w 1511559"/>
              <a:gd name="connsiteY3" fmla="*/ 360787 h 485194"/>
              <a:gd name="connsiteX4" fmla="*/ 1511559 w 1511559"/>
              <a:gd name="connsiteY4" fmla="*/ 485194 h 485194"/>
              <a:gd name="connsiteX0" fmla="*/ 0 w 1511559"/>
              <a:gd name="connsiteY0" fmla="*/ 485194 h 485194"/>
              <a:gd name="connsiteX1" fmla="*/ 255037 w 1511559"/>
              <a:gd name="connsiteY1" fmla="*/ 367006 h 485194"/>
              <a:gd name="connsiteX2" fmla="*/ 348343 w 1511559"/>
              <a:gd name="connsiteY2" fmla="*/ 2 h 485194"/>
              <a:gd name="connsiteX3" fmla="*/ 522515 w 1511559"/>
              <a:gd name="connsiteY3" fmla="*/ 360787 h 485194"/>
              <a:gd name="connsiteX4" fmla="*/ 1511559 w 1511559"/>
              <a:gd name="connsiteY4" fmla="*/ 485194 h 485194"/>
              <a:gd name="connsiteX0" fmla="*/ 0 w 1786737"/>
              <a:gd name="connsiteY0" fmla="*/ 500879 h 500879"/>
              <a:gd name="connsiteX1" fmla="*/ 530215 w 1786737"/>
              <a:gd name="connsiteY1" fmla="*/ 367006 h 500879"/>
              <a:gd name="connsiteX2" fmla="*/ 623521 w 1786737"/>
              <a:gd name="connsiteY2" fmla="*/ 2 h 500879"/>
              <a:gd name="connsiteX3" fmla="*/ 797693 w 1786737"/>
              <a:gd name="connsiteY3" fmla="*/ 360787 h 500879"/>
              <a:gd name="connsiteX4" fmla="*/ 1786737 w 1786737"/>
              <a:gd name="connsiteY4" fmla="*/ 485194 h 500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6737" h="500879">
                <a:moveTo>
                  <a:pt x="0" y="500879"/>
                </a:moveTo>
                <a:cubicBezTo>
                  <a:pt x="86049" y="482217"/>
                  <a:pt x="426295" y="450486"/>
                  <a:pt x="530215" y="367006"/>
                </a:cubicBezTo>
                <a:cubicBezTo>
                  <a:pt x="634135" y="283527"/>
                  <a:pt x="578941" y="1039"/>
                  <a:pt x="623521" y="2"/>
                </a:cubicBezTo>
                <a:cubicBezTo>
                  <a:pt x="668101" y="-1035"/>
                  <a:pt x="603824" y="279922"/>
                  <a:pt x="797693" y="360787"/>
                </a:cubicBezTo>
                <a:cubicBezTo>
                  <a:pt x="991562" y="441652"/>
                  <a:pt x="1342496" y="469643"/>
                  <a:pt x="1786737" y="485194"/>
                </a:cubicBezTo>
              </a:path>
            </a:pathLst>
          </a:custGeom>
          <a:noFill/>
          <a:ln w="190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kern="0" smtClean="0">
              <a:solidFill>
                <a:srgbClr val="F79646">
                  <a:lumMod val="75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76" name="자유형 175"/>
          <p:cNvSpPr/>
          <p:nvPr/>
        </p:nvSpPr>
        <p:spPr>
          <a:xfrm>
            <a:off x="6173012" y="4742953"/>
            <a:ext cx="1517326" cy="254518"/>
          </a:xfrm>
          <a:custGeom>
            <a:avLst/>
            <a:gdLst>
              <a:gd name="connsiteX0" fmla="*/ 0 w 1511559"/>
              <a:gd name="connsiteY0" fmla="*/ 485194 h 485194"/>
              <a:gd name="connsiteX1" fmla="*/ 230155 w 1511559"/>
              <a:gd name="connsiteY1" fmla="*/ 367006 h 485194"/>
              <a:gd name="connsiteX2" fmla="*/ 348343 w 1511559"/>
              <a:gd name="connsiteY2" fmla="*/ 2 h 485194"/>
              <a:gd name="connsiteX3" fmla="*/ 429208 w 1511559"/>
              <a:gd name="connsiteY3" fmla="*/ 373227 h 485194"/>
              <a:gd name="connsiteX4" fmla="*/ 1511559 w 1511559"/>
              <a:gd name="connsiteY4" fmla="*/ 485194 h 485194"/>
              <a:gd name="connsiteX0" fmla="*/ 0 w 1511559"/>
              <a:gd name="connsiteY0" fmla="*/ 485194 h 485194"/>
              <a:gd name="connsiteX1" fmla="*/ 230155 w 1511559"/>
              <a:gd name="connsiteY1" fmla="*/ 367006 h 485194"/>
              <a:gd name="connsiteX2" fmla="*/ 348343 w 1511559"/>
              <a:gd name="connsiteY2" fmla="*/ 2 h 485194"/>
              <a:gd name="connsiteX3" fmla="*/ 522515 w 1511559"/>
              <a:gd name="connsiteY3" fmla="*/ 360787 h 485194"/>
              <a:gd name="connsiteX4" fmla="*/ 1511559 w 1511559"/>
              <a:gd name="connsiteY4" fmla="*/ 485194 h 485194"/>
              <a:gd name="connsiteX0" fmla="*/ 0 w 1511559"/>
              <a:gd name="connsiteY0" fmla="*/ 485194 h 485194"/>
              <a:gd name="connsiteX1" fmla="*/ 255037 w 1511559"/>
              <a:gd name="connsiteY1" fmla="*/ 367006 h 485194"/>
              <a:gd name="connsiteX2" fmla="*/ 348343 w 1511559"/>
              <a:gd name="connsiteY2" fmla="*/ 2 h 485194"/>
              <a:gd name="connsiteX3" fmla="*/ 522515 w 1511559"/>
              <a:gd name="connsiteY3" fmla="*/ 360787 h 485194"/>
              <a:gd name="connsiteX4" fmla="*/ 1511559 w 1511559"/>
              <a:gd name="connsiteY4" fmla="*/ 485194 h 485194"/>
              <a:gd name="connsiteX0" fmla="*/ 0 w 1633136"/>
              <a:gd name="connsiteY0" fmla="*/ 506607 h 506607"/>
              <a:gd name="connsiteX1" fmla="*/ 376614 w 1633136"/>
              <a:gd name="connsiteY1" fmla="*/ 367006 h 506607"/>
              <a:gd name="connsiteX2" fmla="*/ 469920 w 1633136"/>
              <a:gd name="connsiteY2" fmla="*/ 2 h 506607"/>
              <a:gd name="connsiteX3" fmla="*/ 644092 w 1633136"/>
              <a:gd name="connsiteY3" fmla="*/ 360787 h 506607"/>
              <a:gd name="connsiteX4" fmla="*/ 1633136 w 1633136"/>
              <a:gd name="connsiteY4" fmla="*/ 485194 h 506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3136" h="506607">
                <a:moveTo>
                  <a:pt x="0" y="506607"/>
                </a:moveTo>
                <a:cubicBezTo>
                  <a:pt x="86049" y="487945"/>
                  <a:pt x="298294" y="451440"/>
                  <a:pt x="376614" y="367006"/>
                </a:cubicBezTo>
                <a:cubicBezTo>
                  <a:pt x="454934" y="282572"/>
                  <a:pt x="425340" y="1039"/>
                  <a:pt x="469920" y="2"/>
                </a:cubicBezTo>
                <a:cubicBezTo>
                  <a:pt x="514500" y="-1035"/>
                  <a:pt x="450223" y="279922"/>
                  <a:pt x="644092" y="360787"/>
                </a:cubicBezTo>
                <a:cubicBezTo>
                  <a:pt x="837961" y="441652"/>
                  <a:pt x="1188895" y="469643"/>
                  <a:pt x="1633136" y="485194"/>
                </a:cubicBezTo>
              </a:path>
            </a:pathLst>
          </a:custGeom>
          <a:noFill/>
          <a:ln w="190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kern="0" smtClean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grpSp>
        <p:nvGrpSpPr>
          <p:cNvPr id="177" name="그룹 176"/>
          <p:cNvGrpSpPr/>
          <p:nvPr/>
        </p:nvGrpSpPr>
        <p:grpSpPr>
          <a:xfrm>
            <a:off x="3570819" y="4526579"/>
            <a:ext cx="726423" cy="202359"/>
            <a:chOff x="3570819" y="4421889"/>
            <a:chExt cx="726423" cy="202359"/>
          </a:xfrm>
        </p:grpSpPr>
        <p:cxnSp>
          <p:nvCxnSpPr>
            <p:cNvPr id="178" name="직선 연결선 177"/>
            <p:cNvCxnSpPr/>
            <p:nvPr/>
          </p:nvCxnSpPr>
          <p:spPr>
            <a:xfrm>
              <a:off x="3570819" y="4526880"/>
              <a:ext cx="167449" cy="0"/>
            </a:xfrm>
            <a:prstGeom prst="lin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</a:ln>
            <a:effectLst/>
          </p:spPr>
        </p:cxnSp>
        <p:sp>
          <p:nvSpPr>
            <p:cNvPr id="179" name="직사각형 178"/>
            <p:cNvSpPr/>
            <p:nvPr/>
          </p:nvSpPr>
          <p:spPr bwMode="gray">
            <a:xfrm>
              <a:off x="3702917" y="4421889"/>
              <a:ext cx="594325" cy="202359"/>
            </a:xfrm>
            <a:prstGeom prst="rect">
              <a:avLst/>
            </a:prstGeom>
            <a:noFill/>
            <a:ln w="6350" algn="ctr">
              <a:noFill/>
              <a:round/>
              <a:headEnd/>
              <a:tailEnd/>
            </a:ln>
            <a:effectLst/>
          </p:spPr>
          <p:txBody>
            <a:bodyPr wrap="none" lIns="72000" tIns="72000" rIns="72000" bIns="72000" anchor="ctr"/>
            <a:lstStyle/>
            <a:p>
              <a:pPr defTabSz="801688" eaLnBrk="0" latinLnBrk="0" hangingPunct="0">
                <a:defRPr/>
              </a:pPr>
              <a:r>
                <a:rPr lang="ko-KR" altLang="en-US" sz="600" kern="0" spc="-5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어플리케이션 </a:t>
              </a:r>
              <a:r>
                <a:rPr lang="en-US" altLang="ko-KR" sz="600" kern="0" spc="-5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A</a:t>
              </a:r>
            </a:p>
          </p:txBody>
        </p:sp>
      </p:grpSp>
      <p:grpSp>
        <p:nvGrpSpPr>
          <p:cNvPr id="180" name="그룹 179"/>
          <p:cNvGrpSpPr/>
          <p:nvPr/>
        </p:nvGrpSpPr>
        <p:grpSpPr>
          <a:xfrm>
            <a:off x="3570819" y="4666344"/>
            <a:ext cx="726423" cy="202359"/>
            <a:chOff x="3570819" y="4421889"/>
            <a:chExt cx="726423" cy="202359"/>
          </a:xfrm>
        </p:grpSpPr>
        <p:cxnSp>
          <p:nvCxnSpPr>
            <p:cNvPr id="181" name="직선 연결선 180"/>
            <p:cNvCxnSpPr/>
            <p:nvPr/>
          </p:nvCxnSpPr>
          <p:spPr>
            <a:xfrm>
              <a:off x="3570819" y="4526880"/>
              <a:ext cx="167449" cy="0"/>
            </a:xfrm>
            <a:prstGeom prst="line">
              <a:avLst/>
            </a:prstGeom>
            <a:noFill/>
            <a:ln w="19050" cap="flat" cmpd="sng" algn="ctr">
              <a:solidFill>
                <a:srgbClr val="0070C0"/>
              </a:solidFill>
              <a:prstDash val="solid"/>
            </a:ln>
            <a:effectLst/>
          </p:spPr>
        </p:cxnSp>
        <p:sp>
          <p:nvSpPr>
            <p:cNvPr id="182" name="직사각형 181"/>
            <p:cNvSpPr/>
            <p:nvPr/>
          </p:nvSpPr>
          <p:spPr bwMode="gray">
            <a:xfrm>
              <a:off x="3702917" y="4421889"/>
              <a:ext cx="594325" cy="202359"/>
            </a:xfrm>
            <a:prstGeom prst="rect">
              <a:avLst/>
            </a:prstGeom>
            <a:noFill/>
            <a:ln w="6350" algn="ctr">
              <a:noFill/>
              <a:round/>
              <a:headEnd/>
              <a:tailEnd/>
            </a:ln>
            <a:effectLst/>
          </p:spPr>
          <p:txBody>
            <a:bodyPr wrap="none" lIns="72000" tIns="72000" rIns="72000" bIns="72000" anchor="ctr"/>
            <a:lstStyle/>
            <a:p>
              <a:pPr defTabSz="801688" eaLnBrk="0" latinLnBrk="0" hangingPunct="0">
                <a:defRPr/>
              </a:pPr>
              <a:r>
                <a:rPr lang="ko-KR" altLang="en-US" sz="600" kern="0" spc="-5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어플리케이션 </a:t>
              </a:r>
              <a:r>
                <a:rPr lang="en-US" altLang="ko-KR" sz="600" kern="0" spc="-5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B</a:t>
              </a:r>
            </a:p>
          </p:txBody>
        </p:sp>
      </p:grpSp>
      <p:grpSp>
        <p:nvGrpSpPr>
          <p:cNvPr id="183" name="그룹 182"/>
          <p:cNvGrpSpPr/>
          <p:nvPr/>
        </p:nvGrpSpPr>
        <p:grpSpPr>
          <a:xfrm>
            <a:off x="7850843" y="4526579"/>
            <a:ext cx="726423" cy="621655"/>
            <a:chOff x="3570819" y="4455055"/>
            <a:chExt cx="726423" cy="621655"/>
          </a:xfrm>
        </p:grpSpPr>
        <p:grpSp>
          <p:nvGrpSpPr>
            <p:cNvPr id="184" name="그룹 183"/>
            <p:cNvGrpSpPr/>
            <p:nvPr/>
          </p:nvGrpSpPr>
          <p:grpSpPr>
            <a:xfrm>
              <a:off x="3570819" y="4455055"/>
              <a:ext cx="726423" cy="202359"/>
              <a:chOff x="3570819" y="4421889"/>
              <a:chExt cx="726423" cy="202359"/>
            </a:xfrm>
          </p:grpSpPr>
          <p:cxnSp>
            <p:nvCxnSpPr>
              <p:cNvPr id="194" name="직선 연결선 193"/>
              <p:cNvCxnSpPr/>
              <p:nvPr/>
            </p:nvCxnSpPr>
            <p:spPr>
              <a:xfrm>
                <a:off x="3570819" y="4526880"/>
                <a:ext cx="167449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</a:ln>
              <a:effectLst/>
            </p:spPr>
          </p:cxnSp>
          <p:sp>
            <p:nvSpPr>
              <p:cNvPr id="195" name="직사각형 194"/>
              <p:cNvSpPr/>
              <p:nvPr/>
            </p:nvSpPr>
            <p:spPr bwMode="gray">
              <a:xfrm>
                <a:off x="3702917" y="4421889"/>
                <a:ext cx="594325" cy="202359"/>
              </a:xfrm>
              <a:prstGeom prst="rect">
                <a:avLst/>
              </a:prstGeom>
              <a:noFill/>
              <a:ln w="6350" algn="ctr">
                <a:noFill/>
                <a:round/>
                <a:headEnd/>
                <a:tailEnd/>
              </a:ln>
              <a:effectLst/>
            </p:spPr>
            <p:txBody>
              <a:bodyPr wrap="none" lIns="72000" tIns="72000" rIns="72000" bIns="72000" anchor="ctr"/>
              <a:lstStyle/>
              <a:p>
                <a:pPr defTabSz="801688" eaLnBrk="0" latinLnBrk="0" hangingPunct="0">
                  <a:defRPr/>
                </a:pPr>
                <a:r>
                  <a:rPr lang="ko-KR" altLang="en-US" sz="600" kern="0" spc="-5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어플리케이션 </a:t>
                </a:r>
                <a:r>
                  <a:rPr lang="en-US" altLang="ko-KR" sz="600" kern="0" spc="-5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A</a:t>
                </a:r>
              </a:p>
            </p:txBody>
          </p:sp>
        </p:grpSp>
        <p:grpSp>
          <p:nvGrpSpPr>
            <p:cNvPr id="185" name="그룹 184"/>
            <p:cNvGrpSpPr/>
            <p:nvPr/>
          </p:nvGrpSpPr>
          <p:grpSpPr>
            <a:xfrm>
              <a:off x="3570819" y="4594820"/>
              <a:ext cx="726423" cy="202359"/>
              <a:chOff x="3570819" y="4421889"/>
              <a:chExt cx="726423" cy="202359"/>
            </a:xfrm>
          </p:grpSpPr>
          <p:cxnSp>
            <p:nvCxnSpPr>
              <p:cNvPr id="192" name="직선 연결선 191"/>
              <p:cNvCxnSpPr/>
              <p:nvPr/>
            </p:nvCxnSpPr>
            <p:spPr>
              <a:xfrm>
                <a:off x="3570819" y="4526880"/>
                <a:ext cx="167449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0070C0"/>
                </a:solidFill>
                <a:prstDash val="solid"/>
              </a:ln>
              <a:effectLst/>
            </p:spPr>
          </p:cxnSp>
          <p:sp>
            <p:nvSpPr>
              <p:cNvPr id="193" name="직사각형 192"/>
              <p:cNvSpPr/>
              <p:nvPr/>
            </p:nvSpPr>
            <p:spPr bwMode="gray">
              <a:xfrm>
                <a:off x="3702917" y="4421889"/>
                <a:ext cx="594325" cy="202359"/>
              </a:xfrm>
              <a:prstGeom prst="rect">
                <a:avLst/>
              </a:prstGeom>
              <a:noFill/>
              <a:ln w="6350" algn="ctr">
                <a:noFill/>
                <a:round/>
                <a:headEnd/>
                <a:tailEnd/>
              </a:ln>
              <a:effectLst/>
            </p:spPr>
            <p:txBody>
              <a:bodyPr wrap="none" lIns="72000" tIns="72000" rIns="72000" bIns="72000" anchor="ctr"/>
              <a:lstStyle/>
              <a:p>
                <a:pPr defTabSz="801688" eaLnBrk="0" latinLnBrk="0" hangingPunct="0">
                  <a:defRPr/>
                </a:pPr>
                <a:r>
                  <a:rPr lang="ko-KR" altLang="en-US" sz="600" kern="0" spc="-5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어플리케이션 </a:t>
                </a:r>
                <a:r>
                  <a:rPr lang="en-US" altLang="ko-KR" sz="600" kern="0" spc="-5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B</a:t>
                </a:r>
              </a:p>
            </p:txBody>
          </p:sp>
        </p:grpSp>
        <p:grpSp>
          <p:nvGrpSpPr>
            <p:cNvPr id="186" name="그룹 185"/>
            <p:cNvGrpSpPr/>
            <p:nvPr/>
          </p:nvGrpSpPr>
          <p:grpSpPr>
            <a:xfrm>
              <a:off x="3570819" y="4734585"/>
              <a:ext cx="726423" cy="202359"/>
              <a:chOff x="3570819" y="4421889"/>
              <a:chExt cx="726423" cy="202359"/>
            </a:xfrm>
          </p:grpSpPr>
          <p:cxnSp>
            <p:nvCxnSpPr>
              <p:cNvPr id="190" name="직선 연결선 189"/>
              <p:cNvCxnSpPr/>
              <p:nvPr/>
            </p:nvCxnSpPr>
            <p:spPr>
              <a:xfrm>
                <a:off x="3570819" y="4526880"/>
                <a:ext cx="167449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F79646">
                    <a:lumMod val="75000"/>
                  </a:srgbClr>
                </a:solidFill>
                <a:prstDash val="solid"/>
              </a:ln>
              <a:effectLst/>
            </p:spPr>
          </p:cxnSp>
          <p:sp>
            <p:nvSpPr>
              <p:cNvPr id="191" name="직사각형 190"/>
              <p:cNvSpPr/>
              <p:nvPr/>
            </p:nvSpPr>
            <p:spPr bwMode="gray">
              <a:xfrm>
                <a:off x="3702917" y="4421889"/>
                <a:ext cx="594325" cy="202359"/>
              </a:xfrm>
              <a:prstGeom prst="rect">
                <a:avLst/>
              </a:prstGeom>
              <a:noFill/>
              <a:ln w="6350" algn="ctr">
                <a:noFill/>
                <a:round/>
                <a:headEnd/>
                <a:tailEnd/>
              </a:ln>
              <a:effectLst/>
            </p:spPr>
            <p:txBody>
              <a:bodyPr wrap="none" lIns="72000" tIns="72000" rIns="72000" bIns="72000" anchor="ctr"/>
              <a:lstStyle/>
              <a:p>
                <a:pPr defTabSz="801688" eaLnBrk="0" latinLnBrk="0" hangingPunct="0">
                  <a:defRPr/>
                </a:pPr>
                <a:r>
                  <a:rPr lang="ko-KR" altLang="en-US" sz="600" kern="0" spc="-5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어플리케이션 </a:t>
                </a:r>
                <a:r>
                  <a:rPr lang="en-US" altLang="ko-KR" sz="600" kern="0" spc="-5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C</a:t>
                </a:r>
              </a:p>
            </p:txBody>
          </p:sp>
        </p:grpSp>
        <p:grpSp>
          <p:nvGrpSpPr>
            <p:cNvPr id="187" name="그룹 186"/>
            <p:cNvGrpSpPr/>
            <p:nvPr/>
          </p:nvGrpSpPr>
          <p:grpSpPr>
            <a:xfrm>
              <a:off x="3570819" y="4874351"/>
              <a:ext cx="726423" cy="202359"/>
              <a:chOff x="3570819" y="4421889"/>
              <a:chExt cx="726423" cy="202359"/>
            </a:xfrm>
          </p:grpSpPr>
          <p:cxnSp>
            <p:nvCxnSpPr>
              <p:cNvPr id="188" name="직선 연결선 187"/>
              <p:cNvCxnSpPr/>
              <p:nvPr/>
            </p:nvCxnSpPr>
            <p:spPr>
              <a:xfrm>
                <a:off x="3570819" y="4526880"/>
                <a:ext cx="167449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</p:spPr>
          </p:cxnSp>
          <p:sp>
            <p:nvSpPr>
              <p:cNvPr id="189" name="직사각형 188"/>
              <p:cNvSpPr/>
              <p:nvPr/>
            </p:nvSpPr>
            <p:spPr bwMode="gray">
              <a:xfrm>
                <a:off x="3702917" y="4421889"/>
                <a:ext cx="594325" cy="202359"/>
              </a:xfrm>
              <a:prstGeom prst="rect">
                <a:avLst/>
              </a:prstGeom>
              <a:noFill/>
              <a:ln w="6350" algn="ctr">
                <a:noFill/>
                <a:round/>
                <a:headEnd/>
                <a:tailEnd/>
              </a:ln>
              <a:effectLst/>
            </p:spPr>
            <p:txBody>
              <a:bodyPr wrap="none" lIns="72000" tIns="72000" rIns="72000" bIns="72000" anchor="ctr"/>
              <a:lstStyle/>
              <a:p>
                <a:pPr defTabSz="801688" eaLnBrk="0" latinLnBrk="0" hangingPunct="0">
                  <a:defRPr/>
                </a:pPr>
                <a:r>
                  <a:rPr lang="ko-KR" altLang="en-US" sz="600" kern="0" spc="-5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어플리케이션 </a:t>
                </a:r>
                <a:r>
                  <a:rPr lang="en-US" altLang="ko-KR" sz="600" kern="0" spc="-5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D</a:t>
                </a:r>
              </a:p>
            </p:txBody>
          </p:sp>
        </p:grpSp>
      </p:grpSp>
      <p:grpSp>
        <p:nvGrpSpPr>
          <p:cNvPr id="196" name="그룹 195"/>
          <p:cNvGrpSpPr/>
          <p:nvPr/>
        </p:nvGrpSpPr>
        <p:grpSpPr>
          <a:xfrm>
            <a:off x="5911346" y="2051145"/>
            <a:ext cx="948587" cy="1151619"/>
            <a:chOff x="5911346" y="1985476"/>
            <a:chExt cx="948587" cy="1151619"/>
          </a:xfrm>
        </p:grpSpPr>
        <p:sp>
          <p:nvSpPr>
            <p:cNvPr id="197" name="직사각형 196"/>
            <p:cNvSpPr/>
            <p:nvPr/>
          </p:nvSpPr>
          <p:spPr bwMode="gray">
            <a:xfrm>
              <a:off x="5911346" y="1985476"/>
              <a:ext cx="948587" cy="1151619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6350" algn="ctr">
              <a:solidFill>
                <a:srgbClr val="0173D4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72000" tIns="46800" rIns="72000" bIns="90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801688" latinLnBrk="0">
                <a:defRPr/>
              </a:pPr>
              <a:r>
                <a:rPr lang="ko-KR" altLang="en-US" sz="1100" b="1" kern="0" spc="-5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컨테이너</a:t>
              </a:r>
              <a:endParaRPr lang="en-US" altLang="ko-KR" sz="1100" b="1" kern="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grpSp>
          <p:nvGrpSpPr>
            <p:cNvPr id="198" name="그룹 197"/>
            <p:cNvGrpSpPr/>
            <p:nvPr/>
          </p:nvGrpSpPr>
          <p:grpSpPr>
            <a:xfrm>
              <a:off x="5989419" y="2261875"/>
              <a:ext cx="794568" cy="753476"/>
              <a:chOff x="5973089" y="2261869"/>
              <a:chExt cx="830987" cy="715464"/>
            </a:xfrm>
          </p:grpSpPr>
          <p:sp>
            <p:nvSpPr>
              <p:cNvPr id="199" name="직사각형 198"/>
              <p:cNvSpPr/>
              <p:nvPr/>
            </p:nvSpPr>
            <p:spPr bwMode="gray">
              <a:xfrm>
                <a:off x="5973089" y="2261869"/>
                <a:ext cx="830987" cy="319271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none" anchor="ctr"/>
              <a:lstStyle/>
              <a:p>
                <a:pPr algn="ctr" latinLnBrk="0">
                  <a:defRPr/>
                </a:pPr>
                <a:r>
                  <a:rPr lang="ko-KR" altLang="en-US" sz="1000" b="1" kern="0" dirty="0" smtClean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어플리케이션</a:t>
                </a:r>
                <a:endParaRPr lang="en-US" altLang="ko-KR" sz="1000" b="1" kern="0" dirty="0" smtClean="0">
                  <a:solidFill>
                    <a:prstClr val="black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200" name="직사각형 199"/>
              <p:cNvSpPr/>
              <p:nvPr/>
            </p:nvSpPr>
            <p:spPr bwMode="gray">
              <a:xfrm>
                <a:off x="5973089" y="2658062"/>
                <a:ext cx="830987" cy="319271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none" anchor="ctr"/>
              <a:lstStyle/>
              <a:p>
                <a:pPr algn="ctr" latinLnBrk="0">
                  <a:defRPr/>
                </a:pPr>
                <a:r>
                  <a:rPr lang="en-US" altLang="ko-KR" sz="1000" b="1" kern="0" dirty="0" smtClean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SW </a:t>
                </a:r>
                <a:r>
                  <a:rPr lang="ko-KR" altLang="en-US" sz="1000" b="1" kern="0" dirty="0" smtClean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플랫폼</a:t>
                </a:r>
                <a:endParaRPr lang="en-US" altLang="ko-KR" sz="1000" b="1" kern="0" dirty="0" smtClean="0">
                  <a:solidFill>
                    <a:prstClr val="black"/>
                  </a:solidFill>
                  <a:latin typeface="맑은 고딕"/>
                  <a:ea typeface="맑은 고딕"/>
                </a:endParaRPr>
              </a:p>
            </p:txBody>
          </p:sp>
        </p:grpSp>
      </p:grpSp>
      <p:grpSp>
        <p:nvGrpSpPr>
          <p:cNvPr id="201" name="그룹 200"/>
          <p:cNvGrpSpPr/>
          <p:nvPr/>
        </p:nvGrpSpPr>
        <p:grpSpPr>
          <a:xfrm>
            <a:off x="6962367" y="2051145"/>
            <a:ext cx="948587" cy="1151619"/>
            <a:chOff x="5911346" y="1985476"/>
            <a:chExt cx="948587" cy="1151619"/>
          </a:xfrm>
        </p:grpSpPr>
        <p:sp>
          <p:nvSpPr>
            <p:cNvPr id="202" name="직사각형 201"/>
            <p:cNvSpPr/>
            <p:nvPr/>
          </p:nvSpPr>
          <p:spPr bwMode="gray">
            <a:xfrm>
              <a:off x="5911346" y="1985476"/>
              <a:ext cx="948587" cy="1151619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6350" algn="ctr">
              <a:solidFill>
                <a:srgbClr val="0173D4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72000" tIns="46800" rIns="72000" bIns="90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801688" latinLnBrk="0">
                <a:defRPr/>
              </a:pPr>
              <a:r>
                <a:rPr lang="ko-KR" altLang="en-US" sz="1100" b="1" kern="0" spc="-5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컨테이너</a:t>
              </a:r>
              <a:endParaRPr lang="en-US" altLang="ko-KR" sz="1100" b="1" kern="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grpSp>
          <p:nvGrpSpPr>
            <p:cNvPr id="203" name="그룹 202"/>
            <p:cNvGrpSpPr/>
            <p:nvPr/>
          </p:nvGrpSpPr>
          <p:grpSpPr>
            <a:xfrm>
              <a:off x="5989419" y="2261875"/>
              <a:ext cx="794568" cy="753476"/>
              <a:chOff x="5973089" y="2261869"/>
              <a:chExt cx="830987" cy="715464"/>
            </a:xfrm>
          </p:grpSpPr>
          <p:sp>
            <p:nvSpPr>
              <p:cNvPr id="204" name="직사각형 203"/>
              <p:cNvSpPr/>
              <p:nvPr/>
            </p:nvSpPr>
            <p:spPr bwMode="gray">
              <a:xfrm>
                <a:off x="5973089" y="2261869"/>
                <a:ext cx="830987" cy="319271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none" anchor="ctr"/>
              <a:lstStyle/>
              <a:p>
                <a:pPr algn="ctr" latinLnBrk="0">
                  <a:defRPr/>
                </a:pPr>
                <a:r>
                  <a:rPr lang="ko-KR" altLang="en-US" sz="1000" b="1" kern="0" dirty="0" smtClean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어플리케이션</a:t>
                </a:r>
                <a:endParaRPr lang="en-US" altLang="ko-KR" sz="1000" b="1" kern="0" dirty="0" smtClean="0">
                  <a:solidFill>
                    <a:prstClr val="black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205" name="직사각형 204"/>
              <p:cNvSpPr/>
              <p:nvPr/>
            </p:nvSpPr>
            <p:spPr bwMode="gray">
              <a:xfrm>
                <a:off x="5973089" y="2658062"/>
                <a:ext cx="830987" cy="319271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none" anchor="ctr"/>
              <a:lstStyle/>
              <a:p>
                <a:pPr algn="ctr" latinLnBrk="0">
                  <a:defRPr/>
                </a:pPr>
                <a:r>
                  <a:rPr lang="en-US" altLang="ko-KR" sz="1000" b="1" kern="0" dirty="0" smtClean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SW </a:t>
                </a:r>
                <a:r>
                  <a:rPr lang="ko-KR" altLang="en-US" sz="1000" b="1" kern="0" dirty="0" smtClean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플랫폼</a:t>
                </a:r>
                <a:endParaRPr lang="en-US" altLang="ko-KR" sz="1000" b="1" kern="0" dirty="0" smtClean="0">
                  <a:solidFill>
                    <a:prstClr val="black"/>
                  </a:solidFill>
                  <a:latin typeface="맑은 고딕"/>
                  <a:ea typeface="맑은 고딕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9443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2445349" cy="332399"/>
            <a:chOff x="802399" y="1030552"/>
            <a:chExt cx="2445349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2445349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관리 비용 절감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6087372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IT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자원 관리 효율화를 통한 </a:t>
            </a:r>
            <a:r>
              <a:rPr lang="en-US" altLang="ko-KR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[HW </a:t>
            </a:r>
            <a:r>
              <a: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및 </a:t>
            </a:r>
            <a:r>
              <a:rPr lang="en-US" altLang="ko-KR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SW </a:t>
            </a:r>
            <a:r>
              <a: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관리 비용</a:t>
            </a:r>
            <a:r>
              <a:rPr lang="en-US" altLang="ko-KR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] </a:t>
            </a:r>
            <a:r>
              <a: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및 </a:t>
            </a:r>
            <a:r>
              <a:rPr lang="en-US" altLang="ko-KR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[</a:t>
            </a:r>
            <a:r>
              <a: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인건비</a:t>
            </a:r>
            <a:r>
              <a:rPr lang="en-US" altLang="ko-KR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] </a:t>
            </a:r>
            <a:r>
              <a: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절감</a:t>
            </a: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Ⅰ.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r>
              <a:rPr kumimoji="0" lang="ko-KR" altLang="en-US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클라우드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컴퓨팅의 개념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326405" y="1497099"/>
            <a:ext cx="4438388" cy="4848225"/>
            <a:chOff x="268405" y="1736725"/>
            <a:chExt cx="4134783" cy="4572001"/>
          </a:xfrm>
        </p:grpSpPr>
        <p:sp>
          <p:nvSpPr>
            <p:cNvPr id="39" name="AutoShape 2"/>
            <p:cNvSpPr>
              <a:spLocks noChangeArrowheads="1"/>
            </p:cNvSpPr>
            <p:nvPr/>
          </p:nvSpPr>
          <p:spPr bwMode="gray">
            <a:xfrm>
              <a:off x="268405" y="1750172"/>
              <a:ext cx="4134783" cy="4558554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6350" algn="ctr">
              <a:solidFill>
                <a:sysClr val="window" lastClr="FFFFFF">
                  <a:lumMod val="75000"/>
                </a:sysClr>
              </a:solidFill>
              <a:round/>
              <a:headEnd/>
              <a:tailEnd/>
            </a:ln>
            <a:effectLst>
              <a:outerShdw blurRad="50800" dist="25400" dir="4020000" algn="tl" rotWithShape="0">
                <a:prstClr val="black">
                  <a:alpha val="28000"/>
                </a:prstClr>
              </a:outerShdw>
            </a:effectLst>
          </p:spPr>
          <p:txBody>
            <a:bodyPr wrap="none" lIns="72000" tIns="72000" rIns="72000" bIns="72000" anchor="ctr"/>
            <a:lstStyle/>
            <a:p>
              <a:pPr algn="ctr" defTabSz="801688" eaLnBrk="0" latinLnBrk="0" hangingPunct="0">
                <a:defRPr/>
              </a:pPr>
              <a:endParaRPr lang="ko-KR" altLang="ko-KR" kern="0" spc="-5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 bwMode="gray">
            <a:xfrm>
              <a:off x="268405" y="1736725"/>
              <a:ext cx="4134783" cy="360000"/>
            </a:xfrm>
            <a:prstGeom prst="roundRect">
              <a:avLst>
                <a:gd name="adj" fmla="val 0"/>
              </a:avLst>
            </a:prstGeom>
            <a:solidFill>
              <a:srgbClr val="1F497D">
                <a:lumMod val="20000"/>
                <a:lumOff val="80000"/>
              </a:srgbClr>
            </a:solidFill>
            <a:ln w="6350" algn="ctr">
              <a:solidFill>
                <a:srgbClr val="4BACC6">
                  <a:lumMod val="60000"/>
                  <a:lumOff val="40000"/>
                </a:srgbClr>
              </a:solidFill>
              <a:round/>
              <a:headEnd/>
              <a:tailEnd/>
            </a:ln>
            <a:effectLst/>
          </p:spPr>
          <p:txBody>
            <a:bodyPr vert="horz" wrap="none" lIns="72000" tIns="72000" rIns="72000" bIns="90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01688" latinLnBrk="0">
                <a:defRPr/>
              </a:pPr>
              <a:r>
                <a:rPr lang="en-US" altLang="ko-KR" sz="1400" b="1" kern="0" spc="-5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Private Cloud</a:t>
              </a:r>
              <a:r>
                <a:rPr lang="ko-KR" altLang="en-US" sz="1400" b="1" kern="0" spc="-5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 비용절감 효과</a:t>
              </a:r>
            </a:p>
          </p:txBody>
        </p:sp>
      </p:grpSp>
      <p:sp>
        <p:nvSpPr>
          <p:cNvPr id="41" name="AutoShape 2"/>
          <p:cNvSpPr>
            <a:spLocks noChangeArrowheads="1"/>
          </p:cNvSpPr>
          <p:nvPr/>
        </p:nvSpPr>
        <p:spPr bwMode="gray">
          <a:xfrm>
            <a:off x="5135685" y="1511358"/>
            <a:ext cx="4438388" cy="4833966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6350" algn="ctr">
            <a:solidFill>
              <a:sysClr val="window" lastClr="FFFFFF">
                <a:lumMod val="75000"/>
              </a:sysClr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endParaRPr lang="ko-KR" altLang="ko-KR" kern="0" spc="-5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2" name="모서리가 둥근 직사각형 41"/>
          <p:cNvSpPr/>
          <p:nvPr/>
        </p:nvSpPr>
        <p:spPr bwMode="gray">
          <a:xfrm>
            <a:off x="5135685" y="1497099"/>
            <a:ext cx="4438388" cy="38175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4DABF5"/>
              </a:gs>
              <a:gs pos="47000">
                <a:srgbClr val="0173D4"/>
              </a:gs>
              <a:gs pos="100000">
                <a:srgbClr val="0048AC"/>
              </a:gs>
            </a:gsLst>
            <a:lin ang="2700000" scaled="1"/>
          </a:gradFill>
          <a:ln w="6350" algn="ctr">
            <a:solidFill>
              <a:srgbClr val="0173D4"/>
            </a:solidFill>
            <a:round/>
            <a:headEnd/>
            <a:tailEnd/>
          </a:ln>
          <a:effectLst/>
        </p:spPr>
        <p:txBody>
          <a:bodyPr vert="horz" wrap="none" lIns="72000" tIns="72000" rIns="72000" bIns="90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latinLnBrk="0">
              <a:defRPr/>
            </a:pPr>
            <a:r>
              <a:rPr lang="en-US" altLang="ko-KR" sz="1400" b="1" kern="0" spc="-50" dirty="0" smtClean="0">
                <a:solidFill>
                  <a:prstClr val="white">
                    <a:lumMod val="9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Hybrid Cloud </a:t>
            </a:r>
            <a:r>
              <a:rPr lang="ko-KR" altLang="en-US" sz="1400" b="1" kern="0" spc="-50" dirty="0" smtClean="0">
                <a:solidFill>
                  <a:prstClr val="white">
                    <a:lumMod val="9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비용절감 효과</a:t>
            </a:r>
          </a:p>
        </p:txBody>
      </p:sp>
      <p:sp>
        <p:nvSpPr>
          <p:cNvPr id="43" name="직사각형 42"/>
          <p:cNvSpPr>
            <a:spLocks noChangeArrowheads="1"/>
          </p:cNvSpPr>
          <p:nvPr/>
        </p:nvSpPr>
        <p:spPr bwMode="auto">
          <a:xfrm>
            <a:off x="334876" y="5832906"/>
            <a:ext cx="4438388" cy="343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0" tIns="36000" anchor="t"/>
          <a:lstStyle/>
          <a:p>
            <a:pPr marL="176213" indent="-176213" latinLnBrk="0">
              <a:spcBef>
                <a:spcPts val="400"/>
              </a:spcBef>
              <a:buClr>
                <a:prstClr val="black">
                  <a:lumMod val="50000"/>
                  <a:lumOff val="50000"/>
                </a:prstClr>
              </a:buClr>
              <a:buFont typeface="Arial" pitchFamily="34" charset="0"/>
              <a:buChar char="•"/>
              <a:defRPr/>
            </a:pPr>
            <a:r>
              <a:rPr lang="en-US" altLang="ko-KR" sz="1400" b="1" kern="0" spc="-50" dirty="0" smtClean="0">
                <a:solidFill>
                  <a:srgbClr val="002060"/>
                </a:solidFill>
                <a:latin typeface="Calibri" panose="020F0502020204030204"/>
                <a:ea typeface="맑은 고딕" pitchFamily="50" charset="-127"/>
              </a:rPr>
              <a:t>Private Cloud</a:t>
            </a:r>
            <a:r>
              <a:rPr lang="ko-KR" altLang="en-US" sz="1400" b="1" kern="0" spc="-50" dirty="0" smtClean="0">
                <a:solidFill>
                  <a:srgbClr val="002060"/>
                </a:solidFill>
                <a:latin typeface="Calibri" panose="020F0502020204030204"/>
                <a:ea typeface="맑은 고딕" pitchFamily="50" charset="-127"/>
              </a:rPr>
              <a:t> 도입을 </a:t>
            </a:r>
            <a:r>
              <a:rPr lang="ko-KR" altLang="en-US" sz="1400" b="1" kern="0" spc="-50" dirty="0">
                <a:solidFill>
                  <a:srgbClr val="002060"/>
                </a:solidFill>
                <a:latin typeface="Calibri" panose="020F0502020204030204"/>
                <a:ea typeface="맑은 고딕" pitchFamily="50" charset="-127"/>
              </a:rPr>
              <a:t>통한 </a:t>
            </a:r>
            <a:r>
              <a:rPr lang="en-US" altLang="ko-KR" sz="1400" b="1" kern="0" spc="-50" dirty="0" smtClean="0">
                <a:solidFill>
                  <a:srgbClr val="002060"/>
                </a:solidFill>
                <a:latin typeface="Calibri" panose="020F0502020204030204"/>
                <a:ea typeface="맑은 고딕" pitchFamily="50" charset="-127"/>
              </a:rPr>
              <a:t>45% </a:t>
            </a:r>
            <a:r>
              <a:rPr lang="ko-KR" altLang="en-US" sz="1400" b="1" kern="0" spc="-50" dirty="0">
                <a:solidFill>
                  <a:srgbClr val="002060"/>
                </a:solidFill>
                <a:latin typeface="Calibri" panose="020F0502020204030204"/>
                <a:ea typeface="맑은 고딕" pitchFamily="50" charset="-127"/>
              </a:rPr>
              <a:t>비용 절감</a:t>
            </a:r>
            <a:endParaRPr lang="ko-KR" altLang="en-US" sz="1400" b="1" kern="0" spc="-50" dirty="0" smtClean="0">
              <a:solidFill>
                <a:srgbClr val="002060"/>
              </a:solidFill>
              <a:latin typeface="Calibri" panose="020F0502020204030204"/>
              <a:ea typeface="맑은 고딕" pitchFamily="50" charset="-127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430070" y="2063501"/>
            <a:ext cx="4248000" cy="3555030"/>
            <a:chOff x="5251866" y="1980546"/>
            <a:chExt cx="4248000" cy="3555030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5251866" y="1980546"/>
              <a:ext cx="4248000" cy="3555030"/>
            </a:xfrm>
            <a:prstGeom prst="roundRect">
              <a:avLst>
                <a:gd name="adj" fmla="val 3214"/>
              </a:avLst>
            </a:prstGeom>
            <a:solidFill>
              <a:sysClr val="window" lastClr="FFFFFF">
                <a:lumMod val="95000"/>
              </a:sysClr>
            </a:solidFill>
            <a:ln w="6350" cap="flat" cmpd="sng" algn="ctr">
              <a:noFill/>
              <a:prstDash val="solid"/>
            </a:ln>
            <a:effectLst/>
          </p:spPr>
          <p:txBody>
            <a:bodyPr rtlCol="0" anchor="t"/>
            <a:lstStyle/>
            <a:p>
              <a:pPr algn="ctr" latinLnBrk="0">
                <a:defRPr/>
              </a:pPr>
              <a:endParaRPr lang="ko-KR" altLang="en-US" sz="1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46" name="Picture 2" descr="D:\크로센트_PPT\20140120_안행부\PSD\img\004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8247" y="2535246"/>
              <a:ext cx="4095239" cy="2476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직사각형 46"/>
            <p:cNvSpPr/>
            <p:nvPr/>
          </p:nvSpPr>
          <p:spPr>
            <a:xfrm>
              <a:off x="5485866" y="5129772"/>
              <a:ext cx="37800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defRPr/>
              </a:pPr>
              <a:r>
                <a:rPr lang="en-US" altLang="ko-KR" sz="1200" kern="0" spc="-5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* </a:t>
              </a:r>
              <a:r>
                <a:rPr lang="ko-KR" altLang="en-US" sz="1200" kern="0" spc="-5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자료 </a:t>
              </a:r>
              <a:r>
                <a:rPr lang="en-US" altLang="ko-KR" sz="1200" kern="0" spc="-5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: </a:t>
              </a:r>
              <a:r>
                <a:rPr lang="ko-KR" altLang="en-US" sz="1200" kern="0" spc="-5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한국</a:t>
              </a:r>
              <a:r>
                <a:rPr lang="en-US" altLang="ko-KR" sz="1200" kern="0" spc="-5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EMC (2011</a:t>
              </a:r>
              <a:r>
                <a:rPr lang="ko-KR" altLang="en-US" sz="1200" kern="0" spc="-5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년</a:t>
              </a:r>
              <a:r>
                <a:rPr lang="en-US" altLang="ko-KR" sz="1200" kern="0" spc="-5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)</a:t>
              </a:r>
              <a:endParaRPr lang="ko-KR" altLang="en-US" kern="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6275097" y="2534888"/>
              <a:ext cx="250068" cy="18466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square" lIns="0" tIns="0" rIns="0" bIns="0" anchor="ctr">
              <a:spAutoFit/>
            </a:bodyPr>
            <a:lstStyle/>
            <a:p>
              <a:pPr algn="ctr" latinLnBrk="0">
                <a:defRPr/>
              </a:pPr>
              <a:r>
                <a:rPr lang="en-US" altLang="ko-KR" sz="1200" kern="0" spc="-50" dirty="0" smtClean="0">
                  <a:solidFill>
                    <a:prstClr val="black"/>
                  </a:solidFill>
                  <a:latin typeface="맑은 고딕"/>
                  <a:ea typeface="맑은 고딕"/>
                  <a:cs typeface="Arial" pitchFamily="34" charset="0"/>
                </a:rPr>
                <a:t>100</a:t>
              </a:r>
              <a:endParaRPr lang="ko-KR" altLang="en-US" sz="12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7362627" y="3410738"/>
              <a:ext cx="166712" cy="18466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square" lIns="0" tIns="0" rIns="0" bIns="0" anchor="ctr">
              <a:spAutoFit/>
            </a:bodyPr>
            <a:lstStyle/>
            <a:p>
              <a:pPr algn="ctr" latinLnBrk="0">
                <a:defRPr/>
              </a:pPr>
              <a:r>
                <a:rPr lang="en-US" altLang="ko-KR" sz="1200" kern="0" spc="-50" dirty="0" smtClean="0">
                  <a:solidFill>
                    <a:prstClr val="black"/>
                  </a:solidFill>
                  <a:latin typeface="맑은 고딕"/>
                  <a:ea typeface="맑은 고딕"/>
                  <a:cs typeface="Arial" pitchFamily="34" charset="0"/>
                </a:rPr>
                <a:t>55</a:t>
              </a:r>
              <a:endParaRPr lang="ko-KR" altLang="en-US" sz="12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50" name="직선 연결선 49"/>
            <p:cNvCxnSpPr/>
            <p:nvPr/>
          </p:nvCxnSpPr>
          <p:spPr>
            <a:xfrm>
              <a:off x="6629448" y="2747617"/>
              <a:ext cx="603318" cy="863176"/>
            </a:xfrm>
            <a:prstGeom prst="line">
              <a:avLst/>
            </a:prstGeom>
            <a:noFill/>
            <a:ln w="19050" cap="flat" cmpd="sng" algn="ctr">
              <a:solidFill>
                <a:srgbClr val="CB120D"/>
              </a:solidFill>
              <a:prstDash val="sysDash"/>
            </a:ln>
            <a:effectLst/>
          </p:spPr>
        </p:cxnSp>
        <p:sp>
          <p:nvSpPr>
            <p:cNvPr id="51" name="직사각형 50"/>
            <p:cNvSpPr/>
            <p:nvPr/>
          </p:nvSpPr>
          <p:spPr>
            <a:xfrm>
              <a:off x="7087754" y="3148991"/>
              <a:ext cx="381516" cy="20005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none" lIns="0" tIns="0" rIns="0" bIns="0" anchor="ctr">
              <a:spAutoFit/>
            </a:bodyPr>
            <a:lstStyle/>
            <a:p>
              <a:pPr algn="ctr" latinLnBrk="0">
                <a:defRPr/>
              </a:pPr>
              <a:r>
                <a:rPr lang="en-US" altLang="ko-KR" sz="1300" kern="0" spc="-50" dirty="0" smtClean="0">
                  <a:solidFill>
                    <a:srgbClr val="CB120D"/>
                  </a:solidFill>
                  <a:latin typeface="맑은 고딕"/>
                  <a:ea typeface="맑은 고딕"/>
                  <a:cs typeface="Arial" pitchFamily="34" charset="0"/>
                </a:rPr>
                <a:t>-45%</a:t>
              </a:r>
              <a:endParaRPr lang="ko-KR" altLang="en-US" sz="1300" kern="0" dirty="0" smtClean="0">
                <a:solidFill>
                  <a:srgbClr val="CB120D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2" name="직사각형 51"/>
            <p:cNvSpPr/>
            <p:nvPr/>
          </p:nvSpPr>
          <p:spPr bwMode="auto">
            <a:xfrm flipH="1">
              <a:off x="8038845" y="3219183"/>
              <a:ext cx="1332000" cy="180000"/>
            </a:xfrm>
            <a:prstGeom prst="rect">
              <a:avLst/>
            </a:prstGeom>
            <a:noFill/>
            <a:ln w="19050" cap="flat" cmpd="sng" algn="ctr">
              <a:solidFill>
                <a:srgbClr val="0173D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defRPr/>
              </a:pPr>
              <a:endParaRPr lang="ko-KR" altLang="en-US" kern="0" smtClean="0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53" name="직사각형 52"/>
            <p:cNvSpPr/>
            <p:nvPr/>
          </p:nvSpPr>
          <p:spPr bwMode="auto">
            <a:xfrm flipH="1">
              <a:off x="8038845" y="3449803"/>
              <a:ext cx="1332000" cy="180000"/>
            </a:xfrm>
            <a:prstGeom prst="rect">
              <a:avLst/>
            </a:prstGeom>
            <a:noFill/>
            <a:ln w="19050" cap="flat" cmpd="sng" algn="ctr">
              <a:solidFill>
                <a:srgbClr val="CB120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defRPr/>
              </a:pPr>
              <a:endParaRPr lang="ko-KR" altLang="en-US" kern="0" smtClean="0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5504271" y="2100780"/>
              <a:ext cx="3692020" cy="222177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 defTabSz="801688" latinLnBrk="0">
                <a:defRPr/>
              </a:pPr>
              <a:r>
                <a:rPr lang="en-US" altLang="ko-KR" sz="1400" b="1" u="sng" kern="0" spc="-50" dirty="0" smtClean="0">
                  <a:solidFill>
                    <a:prstClr val="black"/>
                  </a:solidFill>
                  <a:latin typeface="맑은 고딕"/>
                  <a:ea typeface="맑은 고딕"/>
                  <a:cs typeface="Arial" pitchFamily="34" charset="0"/>
                </a:rPr>
                <a:t>EMC</a:t>
              </a:r>
              <a:r>
                <a:rPr lang="ko-KR" altLang="en-US" sz="1400" b="1" u="sng" kern="0" spc="-50" dirty="0" smtClean="0">
                  <a:solidFill>
                    <a:prstClr val="black"/>
                  </a:solidFill>
                  <a:latin typeface="맑은 고딕"/>
                  <a:ea typeface="맑은 고딕"/>
                  <a:cs typeface="Arial" pitchFamily="34" charset="0"/>
                </a:rPr>
                <a:t> </a:t>
              </a:r>
              <a:r>
                <a:rPr lang="ko-KR" altLang="en-US" sz="1400" b="1" u="sng" kern="0" spc="-50" dirty="0" err="1">
                  <a:solidFill>
                    <a:prstClr val="black"/>
                  </a:solidFill>
                  <a:latin typeface="맑은 고딕"/>
                  <a:ea typeface="맑은 고딕"/>
                  <a:cs typeface="Arial" pitchFamily="34" charset="0"/>
                </a:rPr>
                <a:t>클라우드</a:t>
              </a:r>
              <a:r>
                <a:rPr lang="ko-KR" altLang="en-US" sz="1400" b="1" u="sng" kern="0" spc="-50" dirty="0">
                  <a:solidFill>
                    <a:prstClr val="black"/>
                  </a:solidFill>
                  <a:latin typeface="맑은 고딕"/>
                  <a:ea typeface="맑은 고딕"/>
                  <a:cs typeface="Arial" pitchFamily="34" charset="0"/>
                </a:rPr>
                <a:t> 비용절감 효과</a:t>
              </a:r>
              <a:endParaRPr lang="en-US" altLang="ko-KR" sz="1400" b="1" u="sng" kern="0" spc="-50" dirty="0">
                <a:solidFill>
                  <a:prstClr val="black"/>
                </a:solidFill>
                <a:latin typeface="맑은 고딕"/>
                <a:ea typeface="맑은 고딕"/>
                <a:cs typeface="Arial" pitchFamily="34" charset="0"/>
              </a:endParaRPr>
            </a:p>
          </p:txBody>
        </p:sp>
      </p:grpSp>
      <p:sp>
        <p:nvSpPr>
          <p:cNvPr id="55" name="직사각형 54"/>
          <p:cNvSpPr>
            <a:spLocks noChangeArrowheads="1"/>
          </p:cNvSpPr>
          <p:nvPr/>
        </p:nvSpPr>
        <p:spPr bwMode="auto">
          <a:xfrm>
            <a:off x="5157737" y="5832906"/>
            <a:ext cx="4438388" cy="343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0" tIns="36000" anchor="t"/>
          <a:lstStyle/>
          <a:p>
            <a:pPr marL="176213" indent="-176213" latinLnBrk="0">
              <a:spcBef>
                <a:spcPts val="400"/>
              </a:spcBef>
              <a:buClr>
                <a:prstClr val="black">
                  <a:lumMod val="50000"/>
                  <a:lumOff val="50000"/>
                </a:prstClr>
              </a:buClr>
              <a:buFont typeface="Arial" pitchFamily="34" charset="0"/>
              <a:buChar char="•"/>
              <a:defRPr/>
            </a:pPr>
            <a:r>
              <a:rPr lang="en-US" altLang="ko-KR" sz="1400" b="1" kern="0" spc="-50" dirty="0" smtClean="0">
                <a:solidFill>
                  <a:srgbClr val="002060"/>
                </a:solidFill>
                <a:latin typeface="Calibri" panose="020F0502020204030204"/>
                <a:ea typeface="맑은 고딕" pitchFamily="50" charset="-127"/>
              </a:rPr>
              <a:t>Hybrid Cloud </a:t>
            </a:r>
            <a:r>
              <a:rPr lang="ko-KR" altLang="en-US" sz="1400" b="1" kern="0" spc="-50" dirty="0" smtClean="0">
                <a:solidFill>
                  <a:srgbClr val="002060"/>
                </a:solidFill>
                <a:latin typeface="Calibri" panose="020F0502020204030204"/>
                <a:ea typeface="맑은 고딕" pitchFamily="50" charset="-127"/>
              </a:rPr>
              <a:t>도입을 </a:t>
            </a:r>
            <a:r>
              <a:rPr lang="ko-KR" altLang="en-US" sz="1400" b="1" kern="0" spc="-50" dirty="0">
                <a:solidFill>
                  <a:srgbClr val="002060"/>
                </a:solidFill>
                <a:latin typeface="Calibri" panose="020F0502020204030204"/>
                <a:ea typeface="맑은 고딕" pitchFamily="50" charset="-127"/>
              </a:rPr>
              <a:t>통한 </a:t>
            </a:r>
            <a:r>
              <a:rPr lang="en-US" altLang="ko-KR" sz="1400" b="1" kern="0" spc="-50" dirty="0">
                <a:solidFill>
                  <a:srgbClr val="002060"/>
                </a:solidFill>
                <a:latin typeface="Calibri" panose="020F0502020204030204"/>
                <a:ea typeface="맑은 고딕" pitchFamily="50" charset="-127"/>
              </a:rPr>
              <a:t>24% </a:t>
            </a:r>
            <a:r>
              <a:rPr lang="ko-KR" altLang="en-US" sz="1400" b="1" kern="0" spc="-50" dirty="0">
                <a:solidFill>
                  <a:srgbClr val="002060"/>
                </a:solidFill>
                <a:latin typeface="Calibri" panose="020F0502020204030204"/>
                <a:ea typeface="맑은 고딕" pitchFamily="50" charset="-127"/>
              </a:rPr>
              <a:t>비용 절감</a:t>
            </a:r>
            <a:endParaRPr lang="ko-KR" altLang="en-US" sz="1400" b="1" kern="0" spc="-50" dirty="0" smtClean="0">
              <a:solidFill>
                <a:srgbClr val="002060"/>
              </a:solidFill>
              <a:latin typeface="Calibri" panose="020F0502020204030204"/>
              <a:ea typeface="맑은 고딕" pitchFamily="50" charset="-127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5235762" y="2063501"/>
            <a:ext cx="4248000" cy="3555031"/>
            <a:chOff x="421599" y="1980545"/>
            <a:chExt cx="4248000" cy="3555031"/>
          </a:xfrm>
        </p:grpSpPr>
        <p:sp>
          <p:nvSpPr>
            <p:cNvPr id="57" name="모서리가 둥근 직사각형 56"/>
            <p:cNvSpPr/>
            <p:nvPr/>
          </p:nvSpPr>
          <p:spPr>
            <a:xfrm>
              <a:off x="421599" y="1980545"/>
              <a:ext cx="4248000" cy="3555031"/>
            </a:xfrm>
            <a:prstGeom prst="roundRect">
              <a:avLst>
                <a:gd name="adj" fmla="val 3214"/>
              </a:avLst>
            </a:prstGeom>
            <a:solidFill>
              <a:sysClr val="window" lastClr="FFFFFF">
                <a:lumMod val="95000"/>
              </a:sysClr>
            </a:solidFill>
            <a:ln w="6350" cap="flat" cmpd="sng" algn="ctr">
              <a:noFill/>
              <a:prstDash val="solid"/>
            </a:ln>
            <a:effectLst/>
          </p:spPr>
          <p:txBody>
            <a:bodyPr rtlCol="0" anchor="t"/>
            <a:lstStyle/>
            <a:p>
              <a:pPr algn="ctr" latinLnBrk="0">
                <a:defRPr/>
              </a:pPr>
              <a:endParaRPr lang="ko-KR" altLang="en-US" sz="1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8" name="Picture 3" descr="D:\크로센트_PPT\20140120_안행부\PSD\img\003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980" y="2535246"/>
              <a:ext cx="4095239" cy="2476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직사각형 58"/>
            <p:cNvSpPr/>
            <p:nvPr/>
          </p:nvSpPr>
          <p:spPr>
            <a:xfrm>
              <a:off x="677490" y="2100780"/>
              <a:ext cx="3692020" cy="222177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 defTabSz="801688" latinLnBrk="0">
                <a:defRPr/>
              </a:pPr>
              <a:r>
                <a:rPr lang="ko-KR" altLang="en-US" sz="1400" b="1" u="sng" kern="0" spc="-50" dirty="0" err="1" smtClean="0">
                  <a:solidFill>
                    <a:prstClr val="black"/>
                  </a:solidFill>
                  <a:latin typeface="맑은 고딕"/>
                  <a:ea typeface="맑은 고딕"/>
                  <a:cs typeface="Arial" pitchFamily="34" charset="0"/>
                </a:rPr>
                <a:t>맥킨지</a:t>
              </a:r>
              <a:r>
                <a:rPr lang="en-US" altLang="ko-KR" sz="1400" b="1" u="sng" kern="0" spc="-50" dirty="0" smtClean="0">
                  <a:solidFill>
                    <a:prstClr val="black"/>
                  </a:solidFill>
                  <a:latin typeface="맑은 고딕"/>
                  <a:ea typeface="맑은 고딕"/>
                  <a:cs typeface="Arial" pitchFamily="34" charset="0"/>
                </a:rPr>
                <a:t> </a:t>
              </a:r>
              <a:r>
                <a:rPr lang="ko-KR" altLang="en-US" sz="1400" b="1" u="sng" kern="0" spc="-50" dirty="0" err="1" smtClean="0">
                  <a:solidFill>
                    <a:prstClr val="black"/>
                  </a:solidFill>
                  <a:latin typeface="맑은 고딕"/>
                  <a:ea typeface="맑은 고딕"/>
                  <a:cs typeface="Arial" pitchFamily="34" charset="0"/>
                </a:rPr>
                <a:t>클라우드</a:t>
              </a:r>
              <a:r>
                <a:rPr lang="ko-KR" altLang="en-US" sz="1400" b="1" u="sng" kern="0" spc="-50" dirty="0" smtClean="0">
                  <a:solidFill>
                    <a:prstClr val="black"/>
                  </a:solidFill>
                  <a:latin typeface="맑은 고딕"/>
                  <a:ea typeface="맑은 고딕"/>
                  <a:cs typeface="Arial" pitchFamily="34" charset="0"/>
                </a:rPr>
                <a:t> </a:t>
              </a:r>
              <a:r>
                <a:rPr lang="ko-KR" altLang="en-US" sz="1400" b="1" u="sng" kern="0" spc="-50" dirty="0">
                  <a:solidFill>
                    <a:prstClr val="black"/>
                  </a:solidFill>
                  <a:latin typeface="맑은 고딕"/>
                  <a:ea typeface="맑은 고딕"/>
                  <a:cs typeface="Arial" pitchFamily="34" charset="0"/>
                </a:rPr>
                <a:t>비용절감 효과</a:t>
              </a:r>
              <a:endParaRPr lang="en-US" altLang="ko-KR" sz="1400" b="1" u="sng" kern="0" spc="-50" dirty="0">
                <a:solidFill>
                  <a:prstClr val="black"/>
                </a:solidFill>
                <a:latin typeface="맑은 고딕"/>
                <a:ea typeface="맑은 고딕"/>
                <a:cs typeface="Arial" pitchFamily="34" charset="0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663279" y="5129772"/>
              <a:ext cx="37800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defRPr/>
              </a:pPr>
              <a:r>
                <a:rPr lang="en-US" altLang="ko-KR" sz="1200" kern="0" spc="-5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* </a:t>
              </a:r>
              <a:r>
                <a:rPr lang="ko-KR" altLang="en-US" sz="1200" kern="0" spc="-5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자료 </a:t>
              </a:r>
              <a:r>
                <a:rPr lang="en-US" altLang="ko-KR" sz="1200" kern="0" spc="-5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: </a:t>
              </a:r>
              <a:r>
                <a:rPr lang="ko-KR" altLang="en-US" sz="1200" kern="0" spc="-50" dirty="0" err="1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맥킨지</a:t>
              </a:r>
              <a:r>
                <a:rPr lang="en-US" altLang="ko-KR" sz="1200" kern="0" spc="-5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 (2011</a:t>
              </a:r>
              <a:r>
                <a:rPr lang="ko-KR" altLang="en-US" sz="1200" kern="0" spc="-5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년</a:t>
              </a:r>
              <a:r>
                <a:rPr lang="en-US" altLang="ko-KR" sz="1200" kern="0" spc="-5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)</a:t>
              </a:r>
              <a:endParaRPr lang="ko-KR" altLang="en-US" kern="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62" name="직선 연결선 61"/>
            <p:cNvCxnSpPr/>
            <p:nvPr/>
          </p:nvCxnSpPr>
          <p:spPr>
            <a:xfrm>
              <a:off x="1775743" y="2747617"/>
              <a:ext cx="625130" cy="449808"/>
            </a:xfrm>
            <a:prstGeom prst="line">
              <a:avLst/>
            </a:prstGeom>
            <a:noFill/>
            <a:ln w="19050" cap="flat" cmpd="sng" algn="ctr">
              <a:solidFill>
                <a:srgbClr val="CB120D"/>
              </a:solidFill>
              <a:prstDash val="sysDash"/>
            </a:ln>
            <a:effectLst/>
          </p:spPr>
        </p:cxnSp>
        <p:sp>
          <p:nvSpPr>
            <p:cNvPr id="63" name="직사각형 62"/>
            <p:cNvSpPr/>
            <p:nvPr/>
          </p:nvSpPr>
          <p:spPr>
            <a:xfrm>
              <a:off x="1428195" y="2527357"/>
              <a:ext cx="250068" cy="18466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square" lIns="0" tIns="0" rIns="0" bIns="0" anchor="ctr">
              <a:spAutoFit/>
            </a:bodyPr>
            <a:lstStyle/>
            <a:p>
              <a:pPr algn="ctr" latinLnBrk="0">
                <a:defRPr/>
              </a:pPr>
              <a:r>
                <a:rPr lang="en-US" altLang="ko-KR" sz="1200" kern="0" spc="-50" dirty="0" smtClean="0">
                  <a:solidFill>
                    <a:prstClr val="black"/>
                  </a:solidFill>
                  <a:latin typeface="맑은 고딕"/>
                  <a:ea typeface="맑은 고딕"/>
                  <a:cs typeface="Arial" pitchFamily="34" charset="0"/>
                </a:rPr>
                <a:t>100</a:t>
              </a:r>
              <a:endParaRPr lang="ko-KR" altLang="en-US" sz="12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499981" y="2979614"/>
              <a:ext cx="166712" cy="18466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square" lIns="0" tIns="0" rIns="0" bIns="0" anchor="ctr">
              <a:spAutoFit/>
            </a:bodyPr>
            <a:lstStyle/>
            <a:p>
              <a:pPr algn="ctr" latinLnBrk="0">
                <a:defRPr/>
              </a:pPr>
              <a:r>
                <a:rPr lang="en-US" altLang="ko-KR" sz="1200" kern="0" spc="-50" dirty="0" smtClean="0">
                  <a:solidFill>
                    <a:prstClr val="black"/>
                  </a:solidFill>
                  <a:latin typeface="맑은 고딕"/>
                  <a:ea typeface="맑은 고딕"/>
                  <a:cs typeface="Arial" pitchFamily="34" charset="0"/>
                </a:rPr>
                <a:t>76</a:t>
              </a:r>
              <a:endParaRPr lang="ko-KR" altLang="en-US" sz="12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2106064" y="2767421"/>
              <a:ext cx="381515" cy="20005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none" lIns="0" tIns="0" rIns="0" bIns="0" anchor="ctr">
              <a:spAutoFit/>
            </a:bodyPr>
            <a:lstStyle/>
            <a:p>
              <a:pPr algn="ctr" latinLnBrk="0">
                <a:defRPr/>
              </a:pPr>
              <a:r>
                <a:rPr lang="en-US" altLang="ko-KR" sz="1300" kern="0" spc="-50" dirty="0" smtClean="0">
                  <a:solidFill>
                    <a:srgbClr val="CB120D"/>
                  </a:solidFill>
                  <a:latin typeface="맑은 고딕"/>
                  <a:ea typeface="맑은 고딕"/>
                  <a:cs typeface="Arial" pitchFamily="34" charset="0"/>
                </a:rPr>
                <a:t>-24%</a:t>
              </a:r>
              <a:endParaRPr lang="ko-KR" altLang="en-US" sz="1300" kern="0" dirty="0" smtClean="0">
                <a:solidFill>
                  <a:srgbClr val="CB120D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26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4905959" cy="332399"/>
            <a:chOff x="802399" y="1030552"/>
            <a:chExt cx="4905959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4905959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표준화된 </a:t>
              </a:r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SW</a:t>
              </a:r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의 신속한 제공 </a:t>
              </a:r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(1/2)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4390304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클라우드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컴퓨팅의 </a:t>
            </a:r>
            <a:r>
              <a:rPr lang="en-US" altLang="ko-KR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[</a:t>
            </a:r>
            <a:r>
              <a: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개발 생산성 향상</a:t>
            </a:r>
            <a:r>
              <a:rPr lang="en-US" altLang="ko-KR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]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효과 예시</a:t>
            </a: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Ⅰ.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r>
              <a:rPr kumimoji="0" lang="ko-KR" altLang="en-US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클라우드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컴퓨팅의 개념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268405" y="1511618"/>
            <a:ext cx="9400030" cy="4833706"/>
            <a:chOff x="481397" y="1509595"/>
            <a:chExt cx="8947765" cy="4599318"/>
          </a:xfrm>
        </p:grpSpPr>
        <p:grpSp>
          <p:nvGrpSpPr>
            <p:cNvPr id="67" name="그룹 50"/>
            <p:cNvGrpSpPr/>
            <p:nvPr/>
          </p:nvGrpSpPr>
          <p:grpSpPr>
            <a:xfrm>
              <a:off x="481397" y="1509595"/>
              <a:ext cx="8947765" cy="4367678"/>
              <a:chOff x="467542" y="1369382"/>
              <a:chExt cx="8310886" cy="3623734"/>
            </a:xfrm>
          </p:grpSpPr>
          <p:pic>
            <p:nvPicPr>
              <p:cNvPr id="69" name="Picture 2" descr="C:\Users\JISUN\Desktop\스크린샷_2011-02-27_오후_1.49.32.png"/>
              <p:cNvPicPr>
                <a:picLocks noChangeAspect="1" noChangeArrowheads="1"/>
              </p:cNvPicPr>
              <p:nvPr/>
            </p:nvPicPr>
            <p:blipFill rotWithShape="1">
              <a:blip r:embed="rId2" cstate="email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398"/>
              <a:stretch/>
            </p:blipFill>
            <p:spPr bwMode="auto">
              <a:xfrm>
                <a:off x="467544" y="1823637"/>
                <a:ext cx="2592288" cy="31694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2" descr="C:\Users\JISUN\Desktop\스크린샷_2011-02-27_오후_1.49.32.png"/>
              <p:cNvPicPr>
                <a:picLocks noChangeAspect="1" noChangeArrowheads="1"/>
              </p:cNvPicPr>
              <p:nvPr/>
            </p:nvPicPr>
            <p:blipFill rotWithShape="1"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398" b="50386"/>
              <a:stretch/>
            </p:blipFill>
            <p:spPr bwMode="auto">
              <a:xfrm>
                <a:off x="6156176" y="1823637"/>
                <a:ext cx="2592288" cy="14689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" name="Picture 2" descr="C:\Users\JISUN\Desktop\스크린샷_2011-02-27_오후_1.49.32.png"/>
              <p:cNvPicPr>
                <a:picLocks noChangeAspect="1" noChangeArrowheads="1"/>
              </p:cNvPicPr>
              <p:nvPr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396" b="20959"/>
              <a:stretch/>
            </p:blipFill>
            <p:spPr bwMode="auto">
              <a:xfrm>
                <a:off x="3311860" y="1823638"/>
                <a:ext cx="2592288" cy="25999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2" name="TextBox 71"/>
              <p:cNvSpPr txBox="1"/>
              <p:nvPr/>
            </p:nvSpPr>
            <p:spPr>
              <a:xfrm>
                <a:off x="564290" y="1859960"/>
                <a:ext cx="2520280" cy="2987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latinLnBrk="0">
                  <a:buFont typeface="+mj-lt"/>
                  <a:buAutoNum type="arabicPeriod"/>
                  <a:defRPr/>
                </a:pPr>
                <a:r>
                  <a:rPr lang="ko-KR" altLang="en-US" sz="1200" kern="0" spc="-5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하드웨어 구입요청</a:t>
                </a:r>
                <a:endParaRPr lang="en-US" altLang="ko-KR" sz="1200" kern="0" spc="-5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endParaRPr>
              </a:p>
              <a:p>
                <a:pPr marL="342900" indent="-342900" latinLnBrk="0">
                  <a:buFont typeface="+mj-lt"/>
                  <a:buAutoNum type="arabicPeriod"/>
                  <a:defRPr/>
                </a:pPr>
                <a:r>
                  <a:rPr lang="ko-KR" altLang="en-US" sz="1200" kern="0" spc="-5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하드웨어 취득</a:t>
                </a:r>
                <a:endParaRPr lang="en-US" altLang="ko-KR" sz="1200" kern="0" spc="-5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endParaRPr>
              </a:p>
              <a:p>
                <a:pPr marL="342900" indent="-342900" latinLnBrk="0">
                  <a:buFont typeface="+mj-lt"/>
                  <a:buAutoNum type="arabicPeriod"/>
                  <a:defRPr/>
                </a:pPr>
                <a:r>
                  <a:rPr lang="ko-KR" altLang="en-US" sz="1200" kern="0" spc="-5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하드웨어 공간 확보 및 정돈</a:t>
                </a:r>
                <a:endParaRPr lang="en-US" altLang="ko-KR" sz="1200" kern="0" spc="-5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endParaRPr>
              </a:p>
              <a:p>
                <a:pPr marL="342900" indent="-342900" latinLnBrk="0">
                  <a:buFont typeface="+mj-lt"/>
                  <a:buAutoNum type="arabicPeriod"/>
                  <a:defRPr/>
                </a:pPr>
                <a:r>
                  <a:rPr lang="en-US" altLang="ko-KR" sz="1200" kern="0" spc="-5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OS </a:t>
                </a:r>
                <a:r>
                  <a:rPr lang="ko-KR" altLang="en-US" sz="1200" kern="0" spc="-5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설치</a:t>
                </a:r>
                <a:endParaRPr lang="en-US" altLang="ko-KR" sz="1200" kern="0" spc="-5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endParaRPr>
              </a:p>
              <a:p>
                <a:pPr marL="342900" indent="-342900" latinLnBrk="0">
                  <a:buFont typeface="+mj-lt"/>
                  <a:buAutoNum type="arabicPeriod"/>
                  <a:defRPr/>
                </a:pPr>
                <a:r>
                  <a:rPr lang="en-US" altLang="ko-KR" sz="1200" kern="0" spc="-5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OS </a:t>
                </a:r>
                <a:r>
                  <a:rPr lang="ko-KR" altLang="en-US" sz="1200" kern="0" spc="-5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패치 및 패키지 설치</a:t>
                </a:r>
                <a:endParaRPr lang="en-US" altLang="ko-KR" sz="1200" kern="0" spc="-5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endParaRPr>
              </a:p>
              <a:p>
                <a:pPr marL="342900" indent="-342900" latinLnBrk="0">
                  <a:buFont typeface="+mj-lt"/>
                  <a:buAutoNum type="arabicPeriod"/>
                  <a:defRPr/>
                </a:pPr>
                <a:r>
                  <a:rPr lang="ko-KR" altLang="en-US" sz="1200" kern="0" spc="-5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계정 생성</a:t>
                </a:r>
                <a:endParaRPr lang="en-US" altLang="ko-KR" sz="1200" kern="0" spc="-5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endParaRPr>
              </a:p>
              <a:p>
                <a:pPr marL="342900" indent="-342900" latinLnBrk="0">
                  <a:buFont typeface="+mj-lt"/>
                  <a:buAutoNum type="arabicPeriod"/>
                  <a:defRPr/>
                </a:pPr>
                <a:r>
                  <a:rPr lang="ko-KR" altLang="en-US" sz="1200" kern="0" spc="-5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프레임워크 </a:t>
                </a:r>
                <a:r>
                  <a:rPr lang="ko-KR" altLang="en-US" sz="1200" kern="0" spc="-50" dirty="0" err="1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디플로이</a:t>
                </a:r>
                <a:endParaRPr lang="en-US" altLang="ko-KR" sz="1200" kern="0" spc="-5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endParaRPr>
              </a:p>
              <a:p>
                <a:pPr marL="342900" indent="-342900" latinLnBrk="0">
                  <a:buFont typeface="+mj-lt"/>
                  <a:buAutoNum type="arabicPeriod"/>
                  <a:defRPr/>
                </a:pPr>
                <a:r>
                  <a:rPr lang="ko-KR" altLang="en-US" sz="1200" kern="0" spc="-50" dirty="0" err="1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미들웨어</a:t>
                </a:r>
                <a:r>
                  <a:rPr lang="ko-KR" altLang="en-US" sz="1200" kern="0" spc="-5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ko-KR" altLang="en-US" sz="1200" kern="0" spc="-50" dirty="0" err="1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디플로이</a:t>
                </a:r>
                <a:endParaRPr lang="en-US" altLang="ko-KR" sz="1200" kern="0" spc="-5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endParaRPr>
              </a:p>
              <a:p>
                <a:pPr marL="342900" indent="-342900" latinLnBrk="0">
                  <a:buFont typeface="+mj-lt"/>
                  <a:buAutoNum type="arabicPeriod"/>
                  <a:defRPr/>
                </a:pPr>
                <a:r>
                  <a:rPr lang="ko-KR" altLang="en-US" sz="1200" kern="0" spc="-50" dirty="0" err="1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테스팅</a:t>
                </a:r>
                <a:r>
                  <a:rPr lang="ko-KR" altLang="en-US" sz="1200" kern="0" spc="-5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 툴 </a:t>
                </a:r>
                <a:r>
                  <a:rPr lang="ko-KR" altLang="en-US" sz="1200" kern="0" spc="-50" dirty="0" err="1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디플로이</a:t>
                </a:r>
                <a:endParaRPr lang="en-US" altLang="ko-KR" sz="1200" kern="0" spc="-5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endParaRPr>
              </a:p>
              <a:p>
                <a:pPr marL="342900" indent="-342900" latinLnBrk="0">
                  <a:buFont typeface="+mj-lt"/>
                  <a:buAutoNum type="arabicPeriod"/>
                  <a:defRPr/>
                </a:pPr>
                <a:r>
                  <a:rPr lang="ko-KR" altLang="en-US" sz="1200" kern="0" spc="-50" dirty="0" err="1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테스팅</a:t>
                </a:r>
                <a:r>
                  <a:rPr lang="ko-KR" altLang="en-US" sz="1200" kern="0" spc="-5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 툴 테스트</a:t>
                </a:r>
                <a:endParaRPr lang="en-US" altLang="ko-KR" sz="1200" kern="0" spc="-5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endParaRPr>
              </a:p>
              <a:p>
                <a:pPr marL="342900" indent="-342900" latinLnBrk="0">
                  <a:buFont typeface="+mj-lt"/>
                  <a:buAutoNum type="arabicPeriod"/>
                  <a:defRPr/>
                </a:pPr>
                <a:r>
                  <a:rPr lang="ko-KR" altLang="en-US" sz="1200" kern="0" spc="-5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코딩</a:t>
                </a:r>
                <a:endParaRPr lang="en-US" altLang="ko-KR" sz="1200" kern="0" spc="-5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endParaRPr>
              </a:p>
              <a:p>
                <a:pPr marL="342900" indent="-342900" latinLnBrk="0">
                  <a:buFont typeface="+mj-lt"/>
                  <a:buAutoNum type="arabicPeriod"/>
                  <a:defRPr/>
                </a:pPr>
                <a:r>
                  <a:rPr lang="ko-KR" altLang="en-US" sz="1200" kern="0" spc="-50" dirty="0" err="1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멀티태넌시</a:t>
                </a:r>
                <a:r>
                  <a:rPr lang="ko-KR" altLang="en-US" sz="1200" kern="0" spc="-5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 처리</a:t>
                </a:r>
                <a:endParaRPr lang="en-US" altLang="ko-KR" sz="1200" kern="0" spc="-5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endParaRPr>
              </a:p>
              <a:p>
                <a:pPr marL="342900" indent="-342900" latinLnBrk="0">
                  <a:buFont typeface="+mj-lt"/>
                  <a:buAutoNum type="arabicPeriod"/>
                  <a:defRPr/>
                </a:pPr>
                <a:r>
                  <a:rPr lang="ko-KR" altLang="en-US" sz="1200" kern="0" spc="-5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서버 환경 설정</a:t>
                </a:r>
                <a:r>
                  <a:rPr lang="en-US" altLang="ko-KR" sz="1200" kern="0" spc="-5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/>
                </a:r>
                <a:br>
                  <a:rPr lang="en-US" altLang="ko-KR" sz="1200" kern="0" spc="-5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</a:br>
                <a:r>
                  <a:rPr lang="en-US" altLang="ko-KR" sz="1200" kern="0" spc="-5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(</a:t>
                </a:r>
                <a:r>
                  <a:rPr lang="ko-KR" altLang="en-US" sz="1200" kern="0" spc="-5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필요한 시 추가구매</a:t>
                </a:r>
                <a:r>
                  <a:rPr lang="en-US" altLang="ko-KR" sz="1200" kern="0" spc="-5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)</a:t>
                </a:r>
              </a:p>
              <a:p>
                <a:pPr marL="342900" indent="-342900" latinLnBrk="0">
                  <a:buFont typeface="+mj-lt"/>
                  <a:buAutoNum type="arabicPeriod"/>
                  <a:defRPr/>
                </a:pPr>
                <a:r>
                  <a:rPr lang="ko-KR" altLang="en-US" sz="1200" kern="0" spc="-5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생산완료</a:t>
                </a:r>
                <a:endParaRPr lang="en-US" altLang="ko-KR" sz="1200" kern="0" spc="-5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endParaRPr>
              </a:p>
              <a:p>
                <a:pPr marL="342900" indent="-342900" latinLnBrk="0">
                  <a:buFont typeface="+mj-lt"/>
                  <a:buAutoNum type="arabicPeriod"/>
                  <a:defRPr/>
                </a:pPr>
                <a:r>
                  <a:rPr lang="ko-KR" altLang="en-US" sz="1200" kern="0" spc="-50" dirty="0" err="1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런칭</a:t>
                </a:r>
                <a:endParaRPr lang="en-US" altLang="ko-KR" sz="1200" kern="0" spc="-5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endParaRPr>
              </a:p>
              <a:p>
                <a:pPr marL="342900" indent="-342900" latinLnBrk="0">
                  <a:buFont typeface="+mj-lt"/>
                  <a:buAutoNum type="arabicPeriod"/>
                  <a:defRPr/>
                </a:pPr>
                <a:r>
                  <a:rPr lang="ko-KR" altLang="en-US" sz="1200" kern="0" spc="-5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서버 추가구매 요청</a:t>
                </a:r>
                <a:endParaRPr lang="en-US" altLang="ko-KR" sz="1200" kern="0" spc="-5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endParaRPr>
              </a:p>
              <a:p>
                <a:pPr marL="342900" indent="-342900" latinLnBrk="0">
                  <a:buFont typeface="+mj-lt"/>
                  <a:buAutoNum type="arabicPeriod"/>
                  <a:defRPr/>
                </a:pPr>
                <a:r>
                  <a:rPr lang="ko-KR" altLang="en-US" sz="1200" kern="0" spc="-5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승인 응답 대기</a:t>
                </a:r>
                <a:endParaRPr lang="en-US" altLang="ko-KR" sz="1200" kern="0" spc="-5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endParaRPr>
              </a:p>
              <a:p>
                <a:pPr marL="342900" indent="-342900" latinLnBrk="0">
                  <a:buFont typeface="+mj-lt"/>
                  <a:buAutoNum type="arabicPeriod"/>
                  <a:defRPr/>
                </a:pPr>
                <a:r>
                  <a:rPr lang="ko-KR" altLang="en-US" sz="1200" kern="0" spc="-5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새로운 서버 </a:t>
                </a:r>
                <a:r>
                  <a:rPr lang="ko-KR" altLang="en-US" sz="1200" kern="0" spc="-50" dirty="0" err="1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디플로이</a:t>
                </a:r>
                <a:r>
                  <a:rPr lang="ko-KR" altLang="en-US" sz="1200" kern="0" spc="-5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sz="1200" kern="0" spc="-5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etc.</a:t>
                </a: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3413834" y="1859960"/>
                <a:ext cx="2520280" cy="1968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latinLnBrk="0">
                  <a:buFont typeface="+mj-lt"/>
                  <a:buAutoNum type="arabicPeriod"/>
                  <a:defRPr/>
                </a:pPr>
                <a:r>
                  <a:rPr lang="ko-KR" altLang="en-US" sz="1200" kern="0" spc="-50" dirty="0" err="1" smtClean="0">
                    <a:solidFill>
                      <a:srgbClr val="7E0000"/>
                    </a:solidFill>
                    <a:latin typeface="맑은 고딕" pitchFamily="50" charset="-127"/>
                    <a:ea typeface="맑은 고딕" pitchFamily="50" charset="-127"/>
                  </a:rPr>
                  <a:t>가상머신</a:t>
                </a:r>
                <a:r>
                  <a:rPr lang="en-US" altLang="ko-KR" sz="1200" kern="0" spc="-50" dirty="0" smtClean="0">
                    <a:solidFill>
                      <a:srgbClr val="7E0000"/>
                    </a:solidFill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ko-KR" altLang="en-US" sz="1200" kern="0" spc="-50" dirty="0" smtClean="0">
                    <a:solidFill>
                      <a:srgbClr val="7E0000"/>
                    </a:solidFill>
                    <a:latin typeface="맑은 고딕" pitchFamily="50" charset="-127"/>
                    <a:ea typeface="맑은 고딕" pitchFamily="50" charset="-127"/>
                  </a:rPr>
                  <a:t>요청</a:t>
                </a:r>
                <a:endParaRPr lang="en-US" altLang="ko-KR" sz="1200" kern="0" spc="-50" dirty="0" smtClean="0">
                  <a:solidFill>
                    <a:srgbClr val="7E0000"/>
                  </a:solidFill>
                  <a:latin typeface="맑은 고딕" pitchFamily="50" charset="-127"/>
                  <a:ea typeface="맑은 고딕" pitchFamily="50" charset="-127"/>
                </a:endParaRPr>
              </a:p>
              <a:p>
                <a:pPr marL="342900" indent="-342900" latinLnBrk="0">
                  <a:buFont typeface="+mj-lt"/>
                  <a:buAutoNum type="arabicPeriod"/>
                  <a:defRPr/>
                </a:pPr>
                <a:r>
                  <a:rPr lang="ko-KR" altLang="en-US" sz="1200" kern="0" spc="-50" dirty="0" smtClean="0">
                    <a:solidFill>
                      <a:srgbClr val="7E0000"/>
                    </a:solidFill>
                    <a:latin typeface="맑은 고딕" pitchFamily="50" charset="-127"/>
                    <a:ea typeface="맑은 고딕" pitchFamily="50" charset="-127"/>
                  </a:rPr>
                  <a:t>프레임워크 </a:t>
                </a:r>
                <a:r>
                  <a:rPr lang="ko-KR" altLang="en-US" sz="1200" kern="0" spc="-50" dirty="0" err="1" smtClean="0">
                    <a:solidFill>
                      <a:srgbClr val="7E0000"/>
                    </a:solidFill>
                    <a:latin typeface="맑은 고딕" pitchFamily="50" charset="-127"/>
                    <a:ea typeface="맑은 고딕" pitchFamily="50" charset="-127"/>
                  </a:rPr>
                  <a:t>디플로이</a:t>
                </a:r>
                <a:endParaRPr lang="en-US" altLang="ko-KR" sz="1200" kern="0" spc="-50" dirty="0" smtClean="0">
                  <a:solidFill>
                    <a:srgbClr val="7E0000"/>
                  </a:solidFill>
                  <a:latin typeface="맑은 고딕" pitchFamily="50" charset="-127"/>
                  <a:ea typeface="맑은 고딕" pitchFamily="50" charset="-127"/>
                </a:endParaRPr>
              </a:p>
              <a:p>
                <a:pPr marL="342900" indent="-342900" latinLnBrk="0">
                  <a:buFont typeface="+mj-lt"/>
                  <a:buAutoNum type="arabicPeriod"/>
                  <a:defRPr/>
                </a:pPr>
                <a:r>
                  <a:rPr lang="ko-KR" altLang="en-US" sz="1200" kern="0" spc="-50" dirty="0" err="1" smtClean="0">
                    <a:solidFill>
                      <a:srgbClr val="7E0000"/>
                    </a:solidFill>
                    <a:latin typeface="맑은 고딕" pitchFamily="50" charset="-127"/>
                    <a:ea typeface="맑은 고딕" pitchFamily="50" charset="-127"/>
                  </a:rPr>
                  <a:t>미들웨어</a:t>
                </a:r>
                <a:r>
                  <a:rPr lang="ko-KR" altLang="en-US" sz="1200" kern="0" spc="-50" dirty="0" smtClean="0">
                    <a:solidFill>
                      <a:srgbClr val="7E0000"/>
                    </a:solidFill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ko-KR" altLang="en-US" sz="1200" kern="0" spc="-50" dirty="0" err="1" smtClean="0">
                    <a:solidFill>
                      <a:srgbClr val="7E0000"/>
                    </a:solidFill>
                    <a:latin typeface="맑은 고딕" pitchFamily="50" charset="-127"/>
                    <a:ea typeface="맑은 고딕" pitchFamily="50" charset="-127"/>
                  </a:rPr>
                  <a:t>디플로이</a:t>
                </a:r>
                <a:endParaRPr lang="en-US" altLang="ko-KR" sz="1200" kern="0" spc="-50" dirty="0" smtClean="0">
                  <a:solidFill>
                    <a:srgbClr val="7E0000"/>
                  </a:solidFill>
                  <a:latin typeface="맑은 고딕" pitchFamily="50" charset="-127"/>
                  <a:ea typeface="맑은 고딕" pitchFamily="50" charset="-127"/>
                </a:endParaRPr>
              </a:p>
              <a:p>
                <a:pPr marL="342900" indent="-342900" latinLnBrk="0">
                  <a:buFont typeface="+mj-lt"/>
                  <a:buAutoNum type="arabicPeriod"/>
                  <a:defRPr/>
                </a:pPr>
                <a:r>
                  <a:rPr lang="ko-KR" altLang="en-US" sz="1200" kern="0" spc="-50" dirty="0" err="1" smtClean="0">
                    <a:solidFill>
                      <a:srgbClr val="7E0000"/>
                    </a:solidFill>
                    <a:latin typeface="맑은 고딕" pitchFamily="50" charset="-127"/>
                    <a:ea typeface="맑은 고딕" pitchFamily="50" charset="-127"/>
                  </a:rPr>
                  <a:t>테스팅</a:t>
                </a:r>
                <a:r>
                  <a:rPr lang="ko-KR" altLang="en-US" sz="1200" kern="0" spc="-50" dirty="0" smtClean="0">
                    <a:solidFill>
                      <a:srgbClr val="7E0000"/>
                    </a:solidFill>
                    <a:latin typeface="맑은 고딕" pitchFamily="50" charset="-127"/>
                    <a:ea typeface="맑은 고딕" pitchFamily="50" charset="-127"/>
                  </a:rPr>
                  <a:t> 툴 </a:t>
                </a:r>
                <a:r>
                  <a:rPr lang="ko-KR" altLang="en-US" sz="1200" kern="0" spc="-50" dirty="0" err="1" smtClean="0">
                    <a:solidFill>
                      <a:srgbClr val="7E0000"/>
                    </a:solidFill>
                    <a:latin typeface="맑은 고딕" pitchFamily="50" charset="-127"/>
                    <a:ea typeface="맑은 고딕" pitchFamily="50" charset="-127"/>
                  </a:rPr>
                  <a:t>디플로이</a:t>
                </a:r>
                <a:endParaRPr lang="en-US" altLang="ko-KR" sz="1200" kern="0" spc="-50" dirty="0" smtClean="0">
                  <a:solidFill>
                    <a:srgbClr val="7E0000"/>
                  </a:solidFill>
                  <a:latin typeface="맑은 고딕" pitchFamily="50" charset="-127"/>
                  <a:ea typeface="맑은 고딕" pitchFamily="50" charset="-127"/>
                </a:endParaRPr>
              </a:p>
              <a:p>
                <a:pPr marL="342900" indent="-342900" latinLnBrk="0">
                  <a:buFont typeface="+mj-lt"/>
                  <a:buAutoNum type="arabicPeriod"/>
                  <a:defRPr/>
                </a:pPr>
                <a:r>
                  <a:rPr lang="ko-KR" altLang="en-US" sz="1200" kern="0" spc="-50" dirty="0" err="1" smtClean="0">
                    <a:solidFill>
                      <a:srgbClr val="7E0000"/>
                    </a:solidFill>
                    <a:latin typeface="맑은 고딕" pitchFamily="50" charset="-127"/>
                    <a:ea typeface="맑은 고딕" pitchFamily="50" charset="-127"/>
                  </a:rPr>
                  <a:t>테스팅</a:t>
                </a:r>
                <a:r>
                  <a:rPr lang="ko-KR" altLang="en-US" sz="1200" kern="0" spc="-50" dirty="0" smtClean="0">
                    <a:solidFill>
                      <a:srgbClr val="7E0000"/>
                    </a:solidFill>
                    <a:latin typeface="맑은 고딕" pitchFamily="50" charset="-127"/>
                    <a:ea typeface="맑은 고딕" pitchFamily="50" charset="-127"/>
                  </a:rPr>
                  <a:t> 툴 테스트</a:t>
                </a:r>
                <a:endParaRPr lang="en-US" altLang="ko-KR" sz="1200" kern="0" spc="-50" dirty="0" smtClean="0">
                  <a:solidFill>
                    <a:srgbClr val="7E0000"/>
                  </a:solidFill>
                  <a:latin typeface="맑은 고딕" pitchFamily="50" charset="-127"/>
                  <a:ea typeface="맑은 고딕" pitchFamily="50" charset="-127"/>
                </a:endParaRPr>
              </a:p>
              <a:p>
                <a:pPr marL="342900" indent="-342900" latinLnBrk="0">
                  <a:buFont typeface="+mj-lt"/>
                  <a:buAutoNum type="arabicPeriod"/>
                  <a:defRPr/>
                </a:pPr>
                <a:r>
                  <a:rPr lang="ko-KR" altLang="en-US" sz="1200" kern="0" spc="-50" dirty="0" smtClean="0">
                    <a:solidFill>
                      <a:srgbClr val="7E0000"/>
                    </a:solidFill>
                    <a:latin typeface="맑은 고딕" pitchFamily="50" charset="-127"/>
                    <a:ea typeface="맑은 고딕" pitchFamily="50" charset="-127"/>
                  </a:rPr>
                  <a:t>코딩</a:t>
                </a:r>
                <a:endParaRPr lang="en-US" altLang="ko-KR" sz="1200" kern="0" spc="-50" dirty="0" smtClean="0">
                  <a:solidFill>
                    <a:srgbClr val="7E0000"/>
                  </a:solidFill>
                  <a:latin typeface="맑은 고딕" pitchFamily="50" charset="-127"/>
                  <a:ea typeface="맑은 고딕" pitchFamily="50" charset="-127"/>
                </a:endParaRPr>
              </a:p>
              <a:p>
                <a:pPr marL="342900" indent="-342900" latinLnBrk="0">
                  <a:buFont typeface="+mj-lt"/>
                  <a:buAutoNum type="arabicPeriod"/>
                  <a:defRPr/>
                </a:pPr>
                <a:r>
                  <a:rPr lang="ko-KR" altLang="en-US" sz="1200" kern="0" spc="-50" dirty="0" err="1" smtClean="0">
                    <a:solidFill>
                      <a:srgbClr val="7E0000"/>
                    </a:solidFill>
                    <a:latin typeface="맑은 고딕" pitchFamily="50" charset="-127"/>
                    <a:ea typeface="맑은 고딕" pitchFamily="50" charset="-127"/>
                  </a:rPr>
                  <a:t>멀티태넌시</a:t>
                </a:r>
                <a:r>
                  <a:rPr lang="ko-KR" altLang="en-US" sz="1200" kern="0" spc="-50" dirty="0" smtClean="0">
                    <a:solidFill>
                      <a:srgbClr val="7E0000"/>
                    </a:solidFill>
                    <a:latin typeface="맑은 고딕" pitchFamily="50" charset="-127"/>
                    <a:ea typeface="맑은 고딕" pitchFamily="50" charset="-127"/>
                  </a:rPr>
                  <a:t> 처리</a:t>
                </a:r>
                <a:endParaRPr lang="en-US" altLang="ko-KR" sz="1200" kern="0" spc="-50" dirty="0" smtClean="0">
                  <a:solidFill>
                    <a:srgbClr val="7E0000"/>
                  </a:solidFill>
                  <a:latin typeface="맑은 고딕" pitchFamily="50" charset="-127"/>
                  <a:ea typeface="맑은 고딕" pitchFamily="50" charset="-127"/>
                </a:endParaRPr>
              </a:p>
              <a:p>
                <a:pPr marL="342900" indent="-342900" latinLnBrk="0">
                  <a:buFont typeface="+mj-lt"/>
                  <a:buAutoNum type="arabicPeriod"/>
                  <a:defRPr/>
                </a:pPr>
                <a:r>
                  <a:rPr lang="ko-KR" altLang="en-US" sz="1200" kern="0" spc="-50" dirty="0" err="1" smtClean="0">
                    <a:solidFill>
                      <a:srgbClr val="7E0000"/>
                    </a:solidFill>
                    <a:latin typeface="맑은 고딕" pitchFamily="50" charset="-127"/>
                    <a:ea typeface="맑은 고딕" pitchFamily="50" charset="-127"/>
                  </a:rPr>
                  <a:t>가상머신</a:t>
                </a:r>
                <a:r>
                  <a:rPr lang="ko-KR" altLang="en-US" sz="1200" kern="0" spc="-50" dirty="0" smtClean="0">
                    <a:solidFill>
                      <a:srgbClr val="7E0000"/>
                    </a:solidFill>
                    <a:latin typeface="맑은 고딕" pitchFamily="50" charset="-127"/>
                    <a:ea typeface="맑은 고딕" pitchFamily="50" charset="-127"/>
                  </a:rPr>
                  <a:t> 서버 환경 설정</a:t>
                </a:r>
                <a:endParaRPr lang="en-US" altLang="ko-KR" sz="1200" kern="0" spc="-50" dirty="0" smtClean="0">
                  <a:solidFill>
                    <a:srgbClr val="7E0000"/>
                  </a:solidFill>
                  <a:latin typeface="맑은 고딕" pitchFamily="50" charset="-127"/>
                  <a:ea typeface="맑은 고딕" pitchFamily="50" charset="-127"/>
                </a:endParaRPr>
              </a:p>
              <a:p>
                <a:pPr marL="342900" indent="-342900" latinLnBrk="0">
                  <a:buFont typeface="+mj-lt"/>
                  <a:buAutoNum type="arabicPeriod"/>
                  <a:defRPr/>
                </a:pPr>
                <a:r>
                  <a:rPr lang="ko-KR" altLang="en-US" sz="1200" kern="0" spc="-50" dirty="0" smtClean="0">
                    <a:solidFill>
                      <a:srgbClr val="7E0000"/>
                    </a:solidFill>
                    <a:latin typeface="맑은 고딕" pitchFamily="50" charset="-127"/>
                    <a:ea typeface="맑은 고딕" pitchFamily="50" charset="-127"/>
                  </a:rPr>
                  <a:t>생산완료</a:t>
                </a:r>
                <a:endParaRPr lang="en-US" altLang="ko-KR" sz="1200" kern="0" spc="-50" dirty="0" smtClean="0">
                  <a:solidFill>
                    <a:srgbClr val="7E0000"/>
                  </a:solidFill>
                  <a:latin typeface="맑은 고딕" pitchFamily="50" charset="-127"/>
                  <a:ea typeface="맑은 고딕" pitchFamily="50" charset="-127"/>
                </a:endParaRPr>
              </a:p>
              <a:p>
                <a:pPr marL="342900" indent="-342900" latinLnBrk="0">
                  <a:buFont typeface="+mj-lt"/>
                  <a:buAutoNum type="arabicPeriod"/>
                  <a:defRPr/>
                </a:pPr>
                <a:r>
                  <a:rPr lang="ko-KR" altLang="en-US" sz="1200" kern="0" spc="-50" dirty="0" err="1" smtClean="0">
                    <a:solidFill>
                      <a:srgbClr val="7E0000"/>
                    </a:solidFill>
                    <a:latin typeface="맑은 고딕" pitchFamily="50" charset="-127"/>
                    <a:ea typeface="맑은 고딕" pitchFamily="50" charset="-127"/>
                  </a:rPr>
                  <a:t>런칭</a:t>
                </a:r>
                <a:endParaRPr lang="en-US" altLang="ko-KR" sz="1200" kern="0" spc="-50" dirty="0" smtClean="0">
                  <a:solidFill>
                    <a:srgbClr val="7E0000"/>
                  </a:solidFill>
                  <a:latin typeface="맑은 고딕" pitchFamily="50" charset="-127"/>
                  <a:ea typeface="맑은 고딕" pitchFamily="50" charset="-127"/>
                </a:endParaRPr>
              </a:p>
              <a:p>
                <a:pPr marL="342900" indent="-342900" latinLnBrk="0">
                  <a:buFont typeface="+mj-lt"/>
                  <a:buAutoNum type="arabicPeriod"/>
                  <a:defRPr/>
                </a:pPr>
                <a:r>
                  <a:rPr lang="ko-KR" altLang="en-US" sz="1200" kern="0" spc="-50" dirty="0" err="1" smtClean="0">
                    <a:solidFill>
                      <a:srgbClr val="7E0000"/>
                    </a:solidFill>
                    <a:latin typeface="맑은 고딕" pitchFamily="50" charset="-127"/>
                    <a:ea typeface="맑은 고딕" pitchFamily="50" charset="-127"/>
                  </a:rPr>
                  <a:t>가상머신</a:t>
                </a:r>
                <a:r>
                  <a:rPr lang="ko-KR" altLang="en-US" sz="1200" kern="0" spc="-50" dirty="0" smtClean="0">
                    <a:solidFill>
                      <a:srgbClr val="7E0000"/>
                    </a:solidFill>
                    <a:latin typeface="맑은 고딕" pitchFamily="50" charset="-127"/>
                    <a:ea typeface="맑은 고딕" pitchFamily="50" charset="-127"/>
                  </a:rPr>
                  <a:t> 서버 추가구매 요청</a:t>
                </a:r>
                <a:endParaRPr lang="en-US" altLang="ko-KR" sz="1200" kern="0" spc="-50" dirty="0" smtClean="0">
                  <a:solidFill>
                    <a:srgbClr val="7E0000"/>
                  </a:solidFill>
                  <a:latin typeface="맑은 고딕" pitchFamily="50" charset="-127"/>
                  <a:ea typeface="맑은 고딕" pitchFamily="50" charset="-127"/>
                </a:endParaRPr>
              </a:p>
              <a:p>
                <a:pPr marL="342900" indent="-342900" latinLnBrk="0">
                  <a:buFont typeface="+mj-lt"/>
                  <a:buAutoNum type="arabicPeriod"/>
                  <a:defRPr/>
                </a:pPr>
                <a:r>
                  <a:rPr lang="ko-KR" altLang="en-US" sz="1200" kern="0" spc="-50" dirty="0" smtClean="0">
                    <a:solidFill>
                      <a:srgbClr val="7E0000"/>
                    </a:solidFill>
                    <a:latin typeface="맑은 고딕" pitchFamily="50" charset="-127"/>
                    <a:ea typeface="맑은 고딕" pitchFamily="50" charset="-127"/>
                  </a:rPr>
                  <a:t>승인 응답 대기</a:t>
                </a:r>
                <a:endParaRPr lang="en-US" altLang="ko-KR" sz="1200" kern="0" spc="-50" dirty="0" smtClean="0">
                  <a:solidFill>
                    <a:srgbClr val="7E0000"/>
                  </a:solidFill>
                  <a:latin typeface="맑은 고딕" pitchFamily="50" charset="-127"/>
                  <a:ea typeface="맑은 고딕" pitchFamily="50" charset="-127"/>
                </a:endParaRPr>
              </a:p>
              <a:p>
                <a:pPr marL="342900" indent="-342900" latinLnBrk="0">
                  <a:buFont typeface="+mj-lt"/>
                  <a:buAutoNum type="arabicPeriod"/>
                  <a:defRPr/>
                </a:pPr>
                <a:r>
                  <a:rPr lang="ko-KR" altLang="en-US" sz="1200" kern="0" spc="-50" dirty="0" smtClean="0">
                    <a:solidFill>
                      <a:srgbClr val="7E0000"/>
                    </a:solidFill>
                    <a:latin typeface="맑은 고딕" pitchFamily="50" charset="-127"/>
                    <a:ea typeface="맑은 고딕" pitchFamily="50" charset="-127"/>
                  </a:rPr>
                  <a:t>새로운 </a:t>
                </a:r>
                <a:r>
                  <a:rPr lang="en-US" altLang="ko-KR" sz="1200" kern="0" spc="-50" dirty="0" smtClean="0">
                    <a:solidFill>
                      <a:srgbClr val="7E0000"/>
                    </a:solidFill>
                    <a:latin typeface="맑은 고딕" pitchFamily="50" charset="-127"/>
                    <a:ea typeface="맑은 고딕" pitchFamily="50" charset="-127"/>
                  </a:rPr>
                  <a:t>VM</a:t>
                </a:r>
                <a:r>
                  <a:rPr lang="ko-KR" altLang="en-US" sz="1200" kern="0" spc="-50" dirty="0" smtClean="0">
                    <a:solidFill>
                      <a:srgbClr val="7E0000"/>
                    </a:solidFill>
                    <a:latin typeface="맑은 고딕" pitchFamily="50" charset="-127"/>
                    <a:ea typeface="맑은 고딕" pitchFamily="50" charset="-127"/>
                  </a:rPr>
                  <a:t>서버에 </a:t>
                </a:r>
                <a:r>
                  <a:rPr lang="ko-KR" altLang="en-US" sz="1200" kern="0" spc="-50" dirty="0" err="1" smtClean="0">
                    <a:solidFill>
                      <a:srgbClr val="7E0000"/>
                    </a:solidFill>
                    <a:latin typeface="맑은 고딕" pitchFamily="50" charset="-127"/>
                    <a:ea typeface="맑은 고딕" pitchFamily="50" charset="-127"/>
                  </a:rPr>
                  <a:t>디플로이</a:t>
                </a:r>
                <a:r>
                  <a:rPr lang="ko-KR" altLang="en-US" sz="1200" kern="0" spc="-50" dirty="0" smtClean="0">
                    <a:solidFill>
                      <a:srgbClr val="7E0000"/>
                    </a:solidFill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sz="1200" kern="0" spc="-50" dirty="0" smtClean="0">
                    <a:solidFill>
                      <a:srgbClr val="7E0000"/>
                    </a:solidFill>
                    <a:latin typeface="맑은 고딕" pitchFamily="50" charset="-127"/>
                    <a:ea typeface="맑은 고딕" pitchFamily="50" charset="-127"/>
                  </a:rPr>
                  <a:t>etc.</a:t>
                </a: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6258148" y="1859960"/>
                <a:ext cx="2520280" cy="656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latinLnBrk="0">
                  <a:buFont typeface="+mj-lt"/>
                  <a:buAutoNum type="arabicPeriod"/>
                  <a:defRPr/>
                </a:pPr>
                <a:r>
                  <a:rPr lang="ko-KR" altLang="en-US" sz="1200" kern="0" spc="-50" dirty="0" smtClean="0">
                    <a:solidFill>
                      <a:srgbClr val="7E0000"/>
                    </a:solidFill>
                    <a:latin typeface="맑은 고딕" pitchFamily="50" charset="-127"/>
                    <a:ea typeface="맑은 고딕" pitchFamily="50" charset="-127"/>
                  </a:rPr>
                  <a:t>개발자원 신청∙할당</a:t>
                </a:r>
                <a:endParaRPr lang="en-US" altLang="ko-KR" sz="1200" kern="0" spc="-50" dirty="0" smtClean="0">
                  <a:solidFill>
                    <a:srgbClr val="7E0000"/>
                  </a:solidFill>
                  <a:latin typeface="맑은 고딕" pitchFamily="50" charset="-127"/>
                  <a:ea typeface="맑은 고딕" pitchFamily="50" charset="-127"/>
                </a:endParaRPr>
              </a:p>
              <a:p>
                <a:pPr marL="342900" indent="-342900" latinLnBrk="0">
                  <a:buFont typeface="+mj-lt"/>
                  <a:buAutoNum type="arabicPeriod"/>
                  <a:defRPr/>
                </a:pPr>
                <a:r>
                  <a:rPr lang="ko-KR" altLang="en-US" sz="1200" kern="0" spc="-50" dirty="0" smtClean="0">
                    <a:solidFill>
                      <a:srgbClr val="7E0000"/>
                    </a:solidFill>
                    <a:latin typeface="맑은 고딕" pitchFamily="50" charset="-127"/>
                    <a:ea typeface="맑은 고딕" pitchFamily="50" charset="-127"/>
                  </a:rPr>
                  <a:t>코딩</a:t>
                </a:r>
                <a:endParaRPr lang="en-US" altLang="ko-KR" sz="1200" kern="0" spc="-50" dirty="0" smtClean="0">
                  <a:solidFill>
                    <a:srgbClr val="7E0000"/>
                  </a:solidFill>
                  <a:latin typeface="맑은 고딕" pitchFamily="50" charset="-127"/>
                  <a:ea typeface="맑은 고딕" pitchFamily="50" charset="-127"/>
                </a:endParaRPr>
              </a:p>
              <a:p>
                <a:pPr marL="342900" indent="-342900" latinLnBrk="0">
                  <a:buFont typeface="+mj-lt"/>
                  <a:buAutoNum type="arabicPeriod"/>
                  <a:defRPr/>
                </a:pPr>
                <a:r>
                  <a:rPr lang="ko-KR" altLang="en-US" sz="1200" kern="0" spc="-50" dirty="0" smtClean="0">
                    <a:solidFill>
                      <a:srgbClr val="7E0000"/>
                    </a:solidFill>
                    <a:latin typeface="맑은 고딕" pitchFamily="50" charset="-127"/>
                    <a:ea typeface="맑은 고딕" pitchFamily="50" charset="-127"/>
                  </a:rPr>
                  <a:t>테스트</a:t>
                </a:r>
                <a:endParaRPr lang="en-US" altLang="ko-KR" sz="1200" kern="0" spc="-50" dirty="0" smtClean="0">
                  <a:solidFill>
                    <a:srgbClr val="7E0000"/>
                  </a:solidFill>
                  <a:latin typeface="맑은 고딕" pitchFamily="50" charset="-127"/>
                  <a:ea typeface="맑은 고딕" pitchFamily="50" charset="-127"/>
                </a:endParaRPr>
              </a:p>
              <a:p>
                <a:pPr marL="342900" indent="-342900" latinLnBrk="0">
                  <a:buFont typeface="+mj-lt"/>
                  <a:buAutoNum type="arabicPeriod"/>
                  <a:defRPr/>
                </a:pPr>
                <a:r>
                  <a:rPr lang="ko-KR" altLang="en-US" sz="1200" kern="0" spc="-50" dirty="0" err="1" smtClean="0">
                    <a:solidFill>
                      <a:srgbClr val="7E0000"/>
                    </a:solidFill>
                    <a:latin typeface="맑은 고딕" pitchFamily="50" charset="-127"/>
                    <a:ea typeface="맑은 고딕" pitchFamily="50" charset="-127"/>
                  </a:rPr>
                  <a:t>런칭</a:t>
                </a:r>
                <a:endParaRPr lang="en-US" altLang="ko-KR" sz="1200" kern="0" spc="-50" dirty="0" smtClean="0">
                  <a:solidFill>
                    <a:srgbClr val="7E0000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grpSp>
            <p:nvGrpSpPr>
              <p:cNvPr id="75" name="그룹 18"/>
              <p:cNvGrpSpPr/>
              <p:nvPr/>
            </p:nvGrpSpPr>
            <p:grpSpPr>
              <a:xfrm>
                <a:off x="467542" y="1369382"/>
                <a:ext cx="2592290" cy="429936"/>
                <a:chOff x="467542" y="1369382"/>
                <a:chExt cx="2592290" cy="475442"/>
              </a:xfrm>
            </p:grpSpPr>
            <p:pic>
              <p:nvPicPr>
                <p:cNvPr id="82" name="Picture 2" descr="C:\Users\JISUN\Desktop\스크린샷_2011-02-27_오후_1.49.32.png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398" b="81348"/>
                <a:stretch/>
              </p:blipFill>
              <p:spPr bwMode="auto">
                <a:xfrm>
                  <a:off x="467543" y="1369382"/>
                  <a:ext cx="2592288" cy="47544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3" name="TextBox 184"/>
                <p:cNvSpPr txBox="1">
                  <a:spLocks noChangeArrowheads="1"/>
                </p:cNvSpPr>
                <p:nvPr/>
              </p:nvSpPr>
              <p:spPr bwMode="auto">
                <a:xfrm>
                  <a:off x="467542" y="1493390"/>
                  <a:ext cx="2592290" cy="2428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anchor="ctr">
                  <a:spAutoFit/>
                </a:bodyPr>
                <a:lstStyle/>
                <a:p>
                  <a:pPr algn="ctr" defTabSz="1042988" eaLnBrk="0" latinLnBrk="0" hangingPunct="0">
                    <a:lnSpc>
                      <a:spcPct val="110000"/>
                    </a:lnSpc>
                    <a:buClr>
                      <a:srgbClr val="5F5F5F"/>
                    </a:buClr>
                    <a:buSzPct val="140000"/>
                    <a:tabLst>
                      <a:tab pos="5648325" algn="l"/>
                    </a:tabLst>
                    <a:defRPr/>
                  </a:pPr>
                  <a:r>
                    <a:rPr lang="ko-KR" altLang="en-US" sz="1200" b="1" kern="0" spc="-50" dirty="0" smtClean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맑은 고딕" pitchFamily="50" charset="-127"/>
                      <a:ea typeface="맑은 고딕" pitchFamily="50" charset="-127"/>
                      <a:sym typeface="Monotype Sorts"/>
                    </a:rPr>
                    <a:t>전통적인 환경에서 개발자 할 일</a:t>
                  </a:r>
                  <a:endParaRPr lang="ko-KR" altLang="en-US" sz="1200" b="1" kern="0" spc="-5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맑은 고딕" pitchFamily="50" charset="-127"/>
                    <a:ea typeface="맑은 고딕" pitchFamily="50" charset="-127"/>
                    <a:sym typeface="Monotype Sorts"/>
                  </a:endParaRPr>
                </a:p>
              </p:txBody>
            </p:sp>
          </p:grpSp>
          <p:grpSp>
            <p:nvGrpSpPr>
              <p:cNvPr id="76" name="그룹 39"/>
              <p:cNvGrpSpPr/>
              <p:nvPr/>
            </p:nvGrpSpPr>
            <p:grpSpPr>
              <a:xfrm>
                <a:off x="3311860" y="1369382"/>
                <a:ext cx="2592288" cy="429936"/>
                <a:chOff x="467543" y="1369382"/>
                <a:chExt cx="2592288" cy="475442"/>
              </a:xfrm>
            </p:grpSpPr>
            <p:pic>
              <p:nvPicPr>
                <p:cNvPr id="80" name="Picture 2" descr="C:\Users\JISUN\Desktop\스크린샷_2011-02-27_오후_1.49.32.png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398" b="81348"/>
                <a:stretch/>
              </p:blipFill>
              <p:spPr bwMode="auto">
                <a:xfrm>
                  <a:off x="467543" y="1369382"/>
                  <a:ext cx="2592288" cy="47544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1" name="TextBox 184"/>
                <p:cNvSpPr txBox="1">
                  <a:spLocks noChangeArrowheads="1"/>
                </p:cNvSpPr>
                <p:nvPr/>
              </p:nvSpPr>
              <p:spPr bwMode="auto">
                <a:xfrm>
                  <a:off x="503544" y="1493392"/>
                  <a:ext cx="2520284" cy="2428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anchor="ctr">
                  <a:spAutoFit/>
                </a:bodyPr>
                <a:lstStyle/>
                <a:p>
                  <a:pPr algn="ctr" defTabSz="1042988" eaLnBrk="0" latinLnBrk="0" hangingPunct="0">
                    <a:lnSpc>
                      <a:spcPct val="110000"/>
                    </a:lnSpc>
                    <a:buClr>
                      <a:srgbClr val="5F5F5F"/>
                    </a:buClr>
                    <a:buSzPct val="140000"/>
                    <a:tabLst>
                      <a:tab pos="5648325" algn="l"/>
                    </a:tabLst>
                    <a:defRPr/>
                  </a:pPr>
                  <a:r>
                    <a:rPr lang="en-US" altLang="ko-KR" sz="1200" b="1" kern="0" spc="-50" dirty="0" smtClean="0">
                      <a:solidFill>
                        <a:srgbClr val="7E0000"/>
                      </a:solidFill>
                      <a:latin typeface="맑은 고딕" pitchFamily="50" charset="-127"/>
                      <a:ea typeface="맑은 고딕" pitchFamily="50" charset="-127"/>
                      <a:sym typeface="Monotype Sorts"/>
                    </a:rPr>
                    <a:t>IaaS</a:t>
                  </a:r>
                  <a:r>
                    <a:rPr lang="ko-KR" altLang="en-US" sz="1200" b="1" kern="0" spc="-50" dirty="0" smtClean="0">
                      <a:solidFill>
                        <a:srgbClr val="7E0000"/>
                      </a:solidFill>
                      <a:latin typeface="맑은 고딕" pitchFamily="50" charset="-127"/>
                      <a:ea typeface="맑은 고딕" pitchFamily="50" charset="-127"/>
                      <a:sym typeface="Monotype Sorts"/>
                    </a:rPr>
                    <a:t>에서 개발자 할 일</a:t>
                  </a:r>
                  <a:endParaRPr lang="ko-KR" altLang="en-US" sz="1200" b="1" kern="0" spc="-50" dirty="0">
                    <a:solidFill>
                      <a:srgbClr val="7E0000"/>
                    </a:solidFill>
                    <a:latin typeface="맑은 고딕" pitchFamily="50" charset="-127"/>
                    <a:ea typeface="맑은 고딕" pitchFamily="50" charset="-127"/>
                    <a:sym typeface="Monotype Sorts"/>
                  </a:endParaRPr>
                </a:p>
              </p:txBody>
            </p:sp>
          </p:grpSp>
          <p:grpSp>
            <p:nvGrpSpPr>
              <p:cNvPr id="77" name="그룹 42"/>
              <p:cNvGrpSpPr/>
              <p:nvPr/>
            </p:nvGrpSpPr>
            <p:grpSpPr>
              <a:xfrm>
                <a:off x="6156176" y="1369382"/>
                <a:ext cx="2592288" cy="429936"/>
                <a:chOff x="467543" y="1369382"/>
                <a:chExt cx="2592288" cy="475442"/>
              </a:xfrm>
            </p:grpSpPr>
            <p:pic>
              <p:nvPicPr>
                <p:cNvPr id="78" name="Picture 2" descr="C:\Users\JISUN\Desktop\스크린샷_2011-02-27_오후_1.49.32.png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398" b="81348"/>
                <a:stretch/>
              </p:blipFill>
              <p:spPr bwMode="auto">
                <a:xfrm>
                  <a:off x="467543" y="1369382"/>
                  <a:ext cx="2592288" cy="47544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79" name="TextBox 184"/>
                <p:cNvSpPr txBox="1">
                  <a:spLocks noChangeArrowheads="1"/>
                </p:cNvSpPr>
                <p:nvPr/>
              </p:nvSpPr>
              <p:spPr bwMode="auto">
                <a:xfrm>
                  <a:off x="503546" y="1493390"/>
                  <a:ext cx="2520282" cy="2428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anchor="ctr">
                  <a:spAutoFit/>
                </a:bodyPr>
                <a:lstStyle/>
                <a:p>
                  <a:pPr algn="ctr" defTabSz="1042988" eaLnBrk="0" latinLnBrk="0" hangingPunct="0">
                    <a:lnSpc>
                      <a:spcPct val="110000"/>
                    </a:lnSpc>
                    <a:buClr>
                      <a:srgbClr val="5F5F5F"/>
                    </a:buClr>
                    <a:buSzPct val="140000"/>
                    <a:tabLst>
                      <a:tab pos="5648325" algn="l"/>
                    </a:tabLst>
                    <a:defRPr/>
                  </a:pPr>
                  <a:r>
                    <a:rPr lang="en-US" altLang="ko-KR" sz="1200" b="1" kern="0" spc="-50" dirty="0" smtClean="0">
                      <a:solidFill>
                        <a:srgbClr val="7E0000"/>
                      </a:solidFill>
                      <a:latin typeface="맑은 고딕" pitchFamily="50" charset="-127"/>
                      <a:ea typeface="맑은 고딕" pitchFamily="50" charset="-127"/>
                      <a:sym typeface="Monotype Sorts"/>
                    </a:rPr>
                    <a:t>PaaS</a:t>
                  </a:r>
                  <a:r>
                    <a:rPr lang="ko-KR" altLang="en-US" sz="1200" b="1" kern="0" spc="-50" dirty="0" smtClean="0">
                      <a:solidFill>
                        <a:srgbClr val="7E0000"/>
                      </a:solidFill>
                      <a:latin typeface="맑은 고딕" pitchFamily="50" charset="-127"/>
                      <a:ea typeface="맑은 고딕" pitchFamily="50" charset="-127"/>
                      <a:sym typeface="Monotype Sorts"/>
                    </a:rPr>
                    <a:t>에서 개발자 할 일</a:t>
                  </a:r>
                  <a:endParaRPr lang="ko-KR" altLang="en-US" sz="1200" b="1" kern="0" spc="-50" dirty="0">
                    <a:solidFill>
                      <a:srgbClr val="7E0000"/>
                    </a:solidFill>
                    <a:latin typeface="맑은 고딕" pitchFamily="50" charset="-127"/>
                    <a:ea typeface="맑은 고딕" pitchFamily="50" charset="-127"/>
                    <a:sym typeface="Monotype Sorts"/>
                  </a:endParaRPr>
                </a:p>
              </p:txBody>
            </p:sp>
          </p:grpSp>
        </p:grpSp>
        <p:sp>
          <p:nvSpPr>
            <p:cNvPr id="68" name="TextBox 67"/>
            <p:cNvSpPr txBox="1"/>
            <p:nvPr/>
          </p:nvSpPr>
          <p:spPr bwMode="auto">
            <a:xfrm>
              <a:off x="531215" y="5831914"/>
              <a:ext cx="5922784" cy="27699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 anchor="ctr">
              <a:spAutoFit/>
            </a:bodyPr>
            <a:lstStyle/>
            <a:p>
              <a:pPr latinLnBrk="0">
                <a:defRPr/>
              </a:pPr>
              <a:r>
                <a:rPr lang="en-US" altLang="ko-KR" sz="12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* </a:t>
              </a:r>
              <a:r>
                <a:rPr lang="ko-KR" altLang="en-US" sz="12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참조 </a:t>
              </a:r>
              <a:r>
                <a:rPr lang="en-US" altLang="ko-KR" sz="12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: 1st Open Cloud Engine Conference, </a:t>
              </a:r>
              <a:r>
                <a:rPr lang="ko-KR" altLang="en-US" sz="1200" kern="0" dirty="0" err="1" smtClean="0">
                  <a:solidFill>
                    <a:prstClr val="black"/>
                  </a:solidFill>
                  <a:latin typeface="맑은 고딕"/>
                  <a:ea typeface="맑은 고딕"/>
                </a:rPr>
                <a:t>유엔진솔루션즈</a:t>
              </a:r>
              <a:r>
                <a:rPr lang="en-US" altLang="ko-KR" sz="12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(2013</a:t>
              </a:r>
              <a:r>
                <a:rPr lang="ko-KR" altLang="en-US" sz="12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년</a:t>
              </a:r>
              <a:r>
                <a:rPr lang="en-US" altLang="ko-KR" sz="12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)</a:t>
              </a:r>
              <a:endParaRPr lang="ko-KR" altLang="en-US" sz="1200" kern="0" dirty="0" smtClean="0">
                <a:solidFill>
                  <a:prstClr val="black"/>
                </a:solidFill>
                <a:latin typeface="맑은 고딕"/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595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4905959" cy="332399"/>
            <a:chOff x="802399" y="1030552"/>
            <a:chExt cx="4905959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4905959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표준화된 </a:t>
              </a:r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SW</a:t>
              </a:r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의 신속한 제공 </a:t>
              </a:r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(2/2)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7884851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간단한 명령어와 몇 번의 클릭만으로 수 초 이내에 자신이 원하는 표준화된 개발환경 구축</a:t>
            </a: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Ⅰ.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r>
              <a:rPr kumimoji="0" lang="ko-KR" altLang="en-US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클라우드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컴퓨팅의 개념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13" y="1439671"/>
            <a:ext cx="9220791" cy="5049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900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2102307" cy="332399"/>
            <a:chOff x="802399" y="1030552"/>
            <a:chExt cx="2102307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2102307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디지털 혁명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1686039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S/W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가 곧 경쟁력</a:t>
            </a: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/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Ⅱ. Trend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782973" y="1952836"/>
            <a:ext cx="8072983" cy="3620556"/>
            <a:chOff x="782973" y="1802772"/>
            <a:chExt cx="8072983" cy="3620556"/>
          </a:xfrm>
        </p:grpSpPr>
        <p:pic>
          <p:nvPicPr>
            <p:cNvPr id="30" name="Picture 4" descr="square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116" y="2030819"/>
              <a:ext cx="1456167" cy="355589"/>
            </a:xfrm>
            <a:prstGeom prst="rect">
              <a:avLst/>
            </a:prstGeom>
          </p:spPr>
        </p:pic>
        <p:pic>
          <p:nvPicPr>
            <p:cNvPr id="31" name="Picture 5" descr="airbnb.pn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686" y="3030626"/>
              <a:ext cx="1393501" cy="433994"/>
            </a:xfrm>
            <a:prstGeom prst="rect">
              <a:avLst/>
            </a:prstGeom>
          </p:spPr>
        </p:pic>
        <p:pic>
          <p:nvPicPr>
            <p:cNvPr id="32" name="Picture 6" descr="uber_logo.pn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973" y="3991925"/>
              <a:ext cx="730505" cy="673229"/>
            </a:xfrm>
            <a:prstGeom prst="rect">
              <a:avLst/>
            </a:prstGeom>
          </p:spPr>
        </p:pic>
        <p:pic>
          <p:nvPicPr>
            <p:cNvPr id="33" name="Picture 7" descr="nest.pn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7853" y="3979892"/>
              <a:ext cx="804760" cy="362968"/>
            </a:xfrm>
            <a:prstGeom prst="rect">
              <a:avLst/>
            </a:prstGeom>
          </p:spPr>
        </p:pic>
        <p:pic>
          <p:nvPicPr>
            <p:cNvPr id="34" name="Picture 8" descr="Tesla.png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2807" y="3116053"/>
              <a:ext cx="1448192" cy="185174"/>
            </a:xfrm>
            <a:prstGeom prst="rect">
              <a:avLst/>
            </a:prstGeom>
          </p:spPr>
        </p:pic>
        <p:pic>
          <p:nvPicPr>
            <p:cNvPr id="36" name="Picture 9" descr="netflix.png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495" y="2067676"/>
              <a:ext cx="1156526" cy="310336"/>
            </a:xfrm>
            <a:prstGeom prst="rect">
              <a:avLst/>
            </a:prstGeom>
          </p:spPr>
        </p:pic>
        <p:cxnSp>
          <p:nvCxnSpPr>
            <p:cNvPr id="37" name="Straight Connector 11"/>
            <p:cNvCxnSpPr/>
            <p:nvPr/>
          </p:nvCxnSpPr>
          <p:spPr>
            <a:xfrm flipV="1">
              <a:off x="2399662" y="1820914"/>
              <a:ext cx="0" cy="947306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</p:cxnSp>
        <p:cxnSp>
          <p:nvCxnSpPr>
            <p:cNvPr id="38" name="Straight Connector 12"/>
            <p:cNvCxnSpPr/>
            <p:nvPr/>
          </p:nvCxnSpPr>
          <p:spPr>
            <a:xfrm flipV="1">
              <a:off x="2399662" y="3140891"/>
              <a:ext cx="0" cy="947306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</p:cxnSp>
        <p:cxnSp>
          <p:nvCxnSpPr>
            <p:cNvPr id="39" name="Straight Connector 13"/>
            <p:cNvCxnSpPr/>
            <p:nvPr/>
          </p:nvCxnSpPr>
          <p:spPr>
            <a:xfrm flipV="1">
              <a:off x="2399662" y="4460868"/>
              <a:ext cx="0" cy="947306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</p:cxnSp>
        <p:cxnSp>
          <p:nvCxnSpPr>
            <p:cNvPr id="40" name="Straight Connector 14"/>
            <p:cNvCxnSpPr/>
            <p:nvPr/>
          </p:nvCxnSpPr>
          <p:spPr>
            <a:xfrm flipV="1">
              <a:off x="6857296" y="1820914"/>
              <a:ext cx="0" cy="947306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</p:cxnSp>
        <p:cxnSp>
          <p:nvCxnSpPr>
            <p:cNvPr id="41" name="Straight Connector 15"/>
            <p:cNvCxnSpPr/>
            <p:nvPr/>
          </p:nvCxnSpPr>
          <p:spPr>
            <a:xfrm flipV="1">
              <a:off x="6857296" y="3140891"/>
              <a:ext cx="0" cy="947306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</p:cxnSp>
        <p:cxnSp>
          <p:nvCxnSpPr>
            <p:cNvPr id="42" name="Straight Connector 16"/>
            <p:cNvCxnSpPr/>
            <p:nvPr/>
          </p:nvCxnSpPr>
          <p:spPr>
            <a:xfrm flipV="1">
              <a:off x="6857296" y="4460868"/>
              <a:ext cx="0" cy="947306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</p:cxnSp>
        <p:sp>
          <p:nvSpPr>
            <p:cNvPr id="43" name="TextBox 42"/>
            <p:cNvSpPr txBox="1"/>
            <p:nvPr/>
          </p:nvSpPr>
          <p:spPr>
            <a:xfrm>
              <a:off x="2798970" y="1802772"/>
              <a:ext cx="1795031" cy="1091182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8774"/>
                  </a:solidFill>
                  <a:effectLst/>
                  <a:uLnTx/>
                  <a:uFillTx/>
                  <a:latin typeface="Arial"/>
                  <a:ea typeface="맑은 고딕" pitchFamily="50" charset="-127"/>
                  <a:cs typeface="Arial"/>
                </a:rPr>
                <a:t>$</a:t>
              </a:r>
              <a:r>
                <a:rPr kumimoji="1" lang="en-US" sz="3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8774"/>
                  </a:solidFill>
                  <a:effectLst/>
                  <a:uLnTx/>
                  <a:uFillTx/>
                  <a:latin typeface="Arial"/>
                  <a:ea typeface="맑은 고딕" pitchFamily="50" charset="-127"/>
                  <a:cs typeface="Arial"/>
                </a:rPr>
                <a:t>6</a:t>
              </a:r>
              <a:r>
                <a:rPr kumimoji="1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8774"/>
                  </a:solidFill>
                  <a:effectLst/>
                  <a:uLnTx/>
                  <a:uFillTx/>
                  <a:latin typeface="Arial"/>
                  <a:ea typeface="맑은 고딕" pitchFamily="50" charset="-127"/>
                  <a:cs typeface="Arial"/>
                </a:rPr>
                <a:t>BN</a:t>
              </a:r>
            </a:p>
            <a:p>
              <a:pPr marL="0" marR="0" lvl="0" indent="0" algn="ctr" defTabSz="91440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3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8774"/>
                  </a:solidFill>
                  <a:effectLst/>
                  <a:uLnTx/>
                  <a:uFillTx/>
                  <a:latin typeface="Arial"/>
                  <a:ea typeface="맑은 고딕" pitchFamily="50" charset="-127"/>
                  <a:cs typeface="Arial"/>
                </a:rPr>
                <a:t>Financial Services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798970" y="3063540"/>
              <a:ext cx="1795031" cy="1091182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8774"/>
                  </a:solidFill>
                  <a:effectLst/>
                  <a:uLnTx/>
                  <a:uFillTx/>
                  <a:latin typeface="Arial"/>
                  <a:ea typeface="맑은 고딕" pitchFamily="50" charset="-127"/>
                  <a:cs typeface="Arial"/>
                </a:rPr>
                <a:t>$</a:t>
              </a:r>
              <a:r>
                <a:rPr kumimoji="1" lang="en-US" sz="3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8774"/>
                  </a:solidFill>
                  <a:effectLst/>
                  <a:uLnTx/>
                  <a:uFillTx/>
                  <a:latin typeface="Arial"/>
                  <a:ea typeface="맑은 고딕" pitchFamily="50" charset="-127"/>
                  <a:cs typeface="Arial"/>
                </a:rPr>
                <a:t>26</a:t>
              </a:r>
              <a:r>
                <a:rPr kumimoji="1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8774"/>
                  </a:solidFill>
                  <a:effectLst/>
                  <a:uLnTx/>
                  <a:uFillTx/>
                  <a:latin typeface="Arial"/>
                  <a:ea typeface="맑은 고딕" pitchFamily="50" charset="-127"/>
                  <a:cs typeface="Arial"/>
                </a:rPr>
                <a:t>BN</a:t>
              </a:r>
            </a:p>
            <a:p>
              <a:pPr marL="0" marR="0" lvl="0" indent="0" algn="ctr" defTabSz="91440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3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8774"/>
                  </a:solidFill>
                  <a:effectLst/>
                  <a:uLnTx/>
                  <a:uFillTx/>
                  <a:latin typeface="Arial"/>
                  <a:ea typeface="맑은 고딕" pitchFamily="50" charset="-127"/>
                  <a:cs typeface="Arial"/>
                </a:rPr>
                <a:t>Hotel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798970" y="4332146"/>
              <a:ext cx="1795031" cy="1091182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8774"/>
                  </a:solidFill>
                  <a:effectLst/>
                  <a:uLnTx/>
                  <a:uFillTx/>
                  <a:latin typeface="Arial"/>
                  <a:ea typeface="맑은 고딕" pitchFamily="50" charset="-127"/>
                  <a:cs typeface="Arial"/>
                </a:rPr>
                <a:t>$</a:t>
              </a:r>
              <a:r>
                <a:rPr kumimoji="1" lang="en-US" sz="3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8774"/>
                  </a:solidFill>
                  <a:effectLst/>
                  <a:uLnTx/>
                  <a:uFillTx/>
                  <a:latin typeface="Arial"/>
                  <a:ea typeface="맑은 고딕" pitchFamily="50" charset="-127"/>
                  <a:cs typeface="Arial"/>
                </a:rPr>
                <a:t>50</a:t>
              </a:r>
              <a:r>
                <a:rPr kumimoji="1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8774"/>
                  </a:solidFill>
                  <a:effectLst/>
                  <a:uLnTx/>
                  <a:uFillTx/>
                  <a:latin typeface="Arial"/>
                  <a:ea typeface="맑은 고딕" pitchFamily="50" charset="-127"/>
                  <a:cs typeface="Arial"/>
                </a:rPr>
                <a:t>BN</a:t>
              </a:r>
            </a:p>
            <a:p>
              <a:pPr marL="0" marR="0" lvl="0" indent="0" algn="ctr" defTabSz="91440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3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8774"/>
                  </a:solidFill>
                  <a:effectLst/>
                  <a:uLnTx/>
                  <a:uFillTx/>
                  <a:latin typeface="Arial"/>
                  <a:ea typeface="맑은 고딕" pitchFamily="50" charset="-127"/>
                  <a:cs typeface="Arial"/>
                </a:rPr>
                <a:t>Transportation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060925" y="1802772"/>
              <a:ext cx="1795031" cy="1091182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8774"/>
                  </a:solidFill>
                  <a:effectLst/>
                  <a:uLnTx/>
                  <a:uFillTx/>
                  <a:latin typeface="Arial"/>
                  <a:ea typeface="맑은 고딕" pitchFamily="50" charset="-127"/>
                  <a:cs typeface="Arial"/>
                </a:rPr>
                <a:t>$</a:t>
              </a:r>
              <a:r>
                <a:rPr kumimoji="1" lang="en-US" sz="3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8774"/>
                  </a:solidFill>
                  <a:effectLst/>
                  <a:uLnTx/>
                  <a:uFillTx/>
                  <a:latin typeface="Arial"/>
                  <a:ea typeface="맑은 고딕" pitchFamily="50" charset="-127"/>
                  <a:cs typeface="Arial"/>
                </a:rPr>
                <a:t>53</a:t>
              </a:r>
              <a:r>
                <a:rPr kumimoji="1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8774"/>
                  </a:solidFill>
                  <a:effectLst/>
                  <a:uLnTx/>
                  <a:uFillTx/>
                  <a:latin typeface="Arial"/>
                  <a:ea typeface="맑은 고딕" pitchFamily="50" charset="-127"/>
                  <a:cs typeface="Arial"/>
                </a:rPr>
                <a:t>BN</a:t>
              </a:r>
            </a:p>
            <a:p>
              <a:pPr marL="0" marR="0" lvl="0" indent="0" algn="ctr" defTabSz="91440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3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8774"/>
                  </a:solidFill>
                  <a:effectLst/>
                  <a:uLnTx/>
                  <a:uFillTx/>
                  <a:latin typeface="Arial"/>
                  <a:ea typeface="맑은 고딕" pitchFamily="50" charset="-127"/>
                  <a:cs typeface="Arial"/>
                </a:rPr>
                <a:t>Entertainment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060925" y="3063540"/>
              <a:ext cx="1795031" cy="1091182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8774"/>
                  </a:solidFill>
                  <a:effectLst/>
                  <a:uLnTx/>
                  <a:uFillTx/>
                  <a:latin typeface="Arial"/>
                  <a:ea typeface="맑은 고딕" pitchFamily="50" charset="-127"/>
                  <a:cs typeface="Arial"/>
                </a:rPr>
                <a:t>$</a:t>
              </a:r>
              <a:r>
                <a:rPr kumimoji="1" lang="en-US" sz="3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8774"/>
                  </a:solidFill>
                  <a:effectLst/>
                  <a:uLnTx/>
                  <a:uFillTx/>
                  <a:latin typeface="Arial"/>
                  <a:ea typeface="맑은 고딕" pitchFamily="50" charset="-127"/>
                  <a:cs typeface="Arial"/>
                </a:rPr>
                <a:t>34</a:t>
              </a:r>
              <a:r>
                <a:rPr kumimoji="1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8774"/>
                  </a:solidFill>
                  <a:effectLst/>
                  <a:uLnTx/>
                  <a:uFillTx/>
                  <a:latin typeface="Arial"/>
                  <a:ea typeface="맑은 고딕" pitchFamily="50" charset="-127"/>
                  <a:cs typeface="Arial"/>
                </a:rPr>
                <a:t>BN</a:t>
              </a:r>
            </a:p>
            <a:p>
              <a:pPr marL="0" marR="0" lvl="0" indent="0" algn="ctr" defTabSz="91440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3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8774"/>
                  </a:solidFill>
                  <a:effectLst/>
                  <a:uLnTx/>
                  <a:uFillTx/>
                  <a:latin typeface="Arial"/>
                  <a:ea typeface="맑은 고딕" pitchFamily="50" charset="-127"/>
                  <a:cs typeface="Arial"/>
                </a:rPr>
                <a:t>Automotive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060925" y="4332146"/>
              <a:ext cx="1795031" cy="1091182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8774"/>
                  </a:solidFill>
                  <a:effectLst/>
                  <a:uLnTx/>
                  <a:uFillTx/>
                  <a:latin typeface="Arial"/>
                  <a:ea typeface="맑은 고딕" pitchFamily="50" charset="-127"/>
                  <a:cs typeface="Arial"/>
                </a:rPr>
                <a:t>$</a:t>
              </a:r>
              <a:r>
                <a:rPr kumimoji="1" lang="en-US" sz="3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8774"/>
                  </a:solidFill>
                  <a:effectLst/>
                  <a:uLnTx/>
                  <a:uFillTx/>
                  <a:latin typeface="Arial"/>
                  <a:ea typeface="맑은 고딕" pitchFamily="50" charset="-127"/>
                  <a:cs typeface="Arial"/>
                </a:rPr>
                <a:t>3.2</a:t>
              </a:r>
              <a:r>
                <a:rPr kumimoji="1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8774"/>
                  </a:solidFill>
                  <a:effectLst/>
                  <a:uLnTx/>
                  <a:uFillTx/>
                  <a:latin typeface="Arial"/>
                  <a:ea typeface="맑은 고딕" pitchFamily="50" charset="-127"/>
                  <a:cs typeface="Arial"/>
                </a:rPr>
                <a:t>BN</a:t>
              </a:r>
            </a:p>
            <a:p>
              <a:pPr marL="0" marR="0" lvl="0" indent="0" algn="ctr" defTabSz="91440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3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8774"/>
                  </a:solidFill>
                  <a:effectLst/>
                  <a:uLnTx/>
                  <a:uFillTx/>
                  <a:latin typeface="Arial"/>
                  <a:ea typeface="맑은 고딕" pitchFamily="50" charset="-127"/>
                  <a:cs typeface="Arial"/>
                </a:rPr>
                <a:t>Industrial Products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829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2714654" cy="332399"/>
            <a:chOff x="802399" y="1030552"/>
            <a:chExt cx="2714654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2714654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전통적 개발 방식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/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Ⅱ. Trend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533400" y="1592796"/>
            <a:ext cx="8864600" cy="4432299"/>
            <a:chOff x="2887" y="-46460"/>
            <a:chExt cx="9285666" cy="5227125"/>
          </a:xfrm>
        </p:grpSpPr>
        <p:pic>
          <p:nvPicPr>
            <p:cNvPr id="10" name="Picture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87" y="-46460"/>
              <a:ext cx="9144000" cy="5215785"/>
            </a:xfrm>
            <a:prstGeom prst="rect">
              <a:avLst/>
            </a:prstGeom>
          </p:spPr>
        </p:pic>
        <p:sp>
          <p:nvSpPr>
            <p:cNvPr id="11" name="Shape 251"/>
            <p:cNvSpPr/>
            <p:nvPr/>
          </p:nvSpPr>
          <p:spPr>
            <a:xfrm>
              <a:off x="144553" y="-45353"/>
              <a:ext cx="9144000" cy="5226018"/>
            </a:xfrm>
            <a:prstGeom prst="rect">
              <a:avLst/>
            </a:prstGeom>
            <a:solidFill>
              <a:schemeClr val="tx1">
                <a:alpha val="27000"/>
              </a:schemeClr>
            </a:solidFill>
            <a:ln>
              <a:noFill/>
            </a:ln>
          </p:spPr>
          <p:txBody>
            <a:bodyPr lIns="91423" tIns="45699" rIns="91423" bIns="45699" anchor="ctr" anchorCtr="0">
              <a:noAutofit/>
            </a:bodyPr>
            <a:lstStyle/>
            <a:p>
              <a:pPr algn="ctr"/>
              <a:endParaRPr sz="1800" dirty="0">
                <a:solidFill>
                  <a:srgbClr val="FFFFFF"/>
                </a:solidFill>
              </a:endParaRPr>
            </a:p>
          </p:txBody>
        </p:sp>
        <p:pic>
          <p:nvPicPr>
            <p:cNvPr id="13" name="Picture 4" descr="Waterfall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64513" y="85835"/>
              <a:ext cx="5724040" cy="4423122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5567" y="-45353"/>
              <a:ext cx="7859341" cy="70968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 lIns="91402" tIns="45701" rIns="91402" bIns="45701">
              <a:spAutoFit/>
            </a:bodyPr>
            <a:lstStyle/>
            <a:p>
              <a:pPr>
                <a:defRPr/>
              </a:pPr>
              <a:r>
                <a:rPr lang="en-US" sz="2000" dirty="0">
                  <a:solidFill>
                    <a:srgbClr val="FFFFFF"/>
                  </a:solidFill>
                </a:rPr>
                <a:t>From idea to production:</a:t>
              </a:r>
              <a:r>
                <a:rPr lang="en-US" sz="3200" dirty="0">
                  <a:solidFill>
                    <a:srgbClr val="FFFFFF"/>
                  </a:solidFill>
                </a:rPr>
                <a:t> 6-9 months</a:t>
              </a:r>
              <a:endParaRPr lang="en-US" sz="3300" dirty="0">
                <a:solidFill>
                  <a:srgbClr val="FFFFFF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61943" y="3974109"/>
              <a:ext cx="4583832" cy="769441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pPr defTabSz="457189"/>
              <a:r>
                <a:rPr lang="en-US" sz="4400" kern="1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Water-Scrum-Fall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976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2714654" cy="332399"/>
            <a:chOff x="802399" y="1030552"/>
            <a:chExt cx="2714654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2714654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새로운 개발 방식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/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Ⅱ. Trend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grpSp>
        <p:nvGrpSpPr>
          <p:cNvPr id="14" name="Group 2"/>
          <p:cNvGrpSpPr/>
          <p:nvPr/>
        </p:nvGrpSpPr>
        <p:grpSpPr>
          <a:xfrm>
            <a:off x="376766" y="1376772"/>
            <a:ext cx="9148233" cy="4811515"/>
            <a:chOff x="0" y="-6477"/>
            <a:chExt cx="9144000" cy="5149977"/>
          </a:xfrm>
        </p:grpSpPr>
        <p:pic>
          <p:nvPicPr>
            <p:cNvPr id="15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-6477"/>
              <a:ext cx="9144000" cy="5149977"/>
            </a:xfrm>
            <a:prstGeom prst="rect">
              <a:avLst/>
            </a:prstGeom>
          </p:spPr>
        </p:pic>
        <p:pic>
          <p:nvPicPr>
            <p:cNvPr id="16" name="Pictur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72260" y="475462"/>
              <a:ext cx="5388608" cy="293837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54632" y="1028411"/>
              <a:ext cx="3111992" cy="1482382"/>
            </a:xfrm>
            <a:prstGeom prst="rect">
              <a:avLst/>
            </a:prstGeom>
            <a:noFill/>
          </p:spPr>
          <p:txBody>
            <a:bodyPr wrap="square" lIns="91404" tIns="45702" rIns="91404" bIns="45702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2800" b="1" kern="0" dirty="0" smtClean="0">
                  <a:solidFill>
                    <a:srgbClr val="4F81BD"/>
                  </a:solidFill>
                  <a:latin typeface="맑은 고딕" pitchFamily="50" charset="-127"/>
                  <a:ea typeface="맑은 고딕" pitchFamily="50" charset="-127"/>
                  <a:cs typeface="Arial"/>
                  <a:sym typeface="Arial"/>
                  <a:rtl val="0"/>
                </a:rPr>
                <a:t>아침에 아이디어가 저녁에 생산에서 실행됩니다</a:t>
              </a:r>
              <a:r>
                <a:rPr kumimoji="1" lang="en-US" altLang="ko-KR" sz="2800" b="1" kern="0" dirty="0" smtClean="0">
                  <a:solidFill>
                    <a:srgbClr val="4F81BD"/>
                  </a:solidFill>
                  <a:latin typeface="맑은 고딕" pitchFamily="50" charset="-127"/>
                  <a:ea typeface="맑은 고딕" pitchFamily="50" charset="-127"/>
                  <a:cs typeface="Arial"/>
                  <a:sym typeface="Arial"/>
                  <a:rtl val="0"/>
                </a:rPr>
                <a:t>.</a:t>
              </a:r>
              <a:endParaRPr kumimoji="1" lang="en-US" sz="2800" b="1" kern="0" dirty="0">
                <a:solidFill>
                  <a:srgbClr val="4F81BD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  <a:rtl val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988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4353757" cy="332399"/>
            <a:chOff x="802399" y="1030552"/>
            <a:chExt cx="4353757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4353757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글로벌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ICT </a:t>
              </a:r>
              <a:r>
                <a:rPr lang="ko-KR" altLang="en-US" sz="24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트랜드</a:t>
              </a:r>
              <a:r>
                <a:rPr lang="ko-KR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변화 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(2/3)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3053400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2017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년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10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대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전략기술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및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트랜드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Ⅰ.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글로벌 기술 및 산업 동향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384404" y="1509542"/>
          <a:ext cx="9167073" cy="487178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24876">
                  <a:extLst>
                    <a:ext uri="{9D8B030D-6E8A-4147-A177-3AD203B41FA5}">
                      <a16:colId xmlns:a16="http://schemas.microsoft.com/office/drawing/2014/main" val="3586153246"/>
                    </a:ext>
                  </a:extLst>
                </a:gridCol>
                <a:gridCol w="1726989">
                  <a:extLst>
                    <a:ext uri="{9D8B030D-6E8A-4147-A177-3AD203B41FA5}">
                      <a16:colId xmlns:a16="http://schemas.microsoft.com/office/drawing/2014/main" val="2467530877"/>
                    </a:ext>
                  </a:extLst>
                </a:gridCol>
                <a:gridCol w="1728802">
                  <a:extLst>
                    <a:ext uri="{9D8B030D-6E8A-4147-A177-3AD203B41FA5}">
                      <a16:colId xmlns:a16="http://schemas.microsoft.com/office/drawing/2014/main" val="1102061928"/>
                    </a:ext>
                  </a:extLst>
                </a:gridCol>
                <a:gridCol w="1728802">
                  <a:extLst>
                    <a:ext uri="{9D8B030D-6E8A-4147-A177-3AD203B41FA5}">
                      <a16:colId xmlns:a16="http://schemas.microsoft.com/office/drawing/2014/main" val="2142492031"/>
                    </a:ext>
                  </a:extLst>
                </a:gridCol>
                <a:gridCol w="1728802">
                  <a:extLst>
                    <a:ext uri="{9D8B030D-6E8A-4147-A177-3AD203B41FA5}">
                      <a16:colId xmlns:a16="http://schemas.microsoft.com/office/drawing/2014/main" val="4208639863"/>
                    </a:ext>
                  </a:extLst>
                </a:gridCol>
                <a:gridCol w="1728802">
                  <a:extLst>
                    <a:ext uri="{9D8B030D-6E8A-4147-A177-3AD203B41FA5}">
                      <a16:colId xmlns:a16="http://schemas.microsoft.com/office/drawing/2014/main" val="1040966573"/>
                    </a:ext>
                  </a:extLst>
                </a:gridCol>
              </a:tblGrid>
              <a:tr h="436946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가트너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IDC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KT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경제연구소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소프트웨어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정책연구소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IITP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547442"/>
                  </a:ext>
                </a:extLst>
              </a:tr>
              <a:tr h="417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rgbClr val="BAC8D0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인공지능 </a:t>
                      </a:r>
                      <a:r>
                        <a:rPr lang="en-US" altLang="ko-KR" sz="11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 </a:t>
                      </a:r>
                    </a:p>
                    <a:p>
                      <a:pPr algn="ctr" latinLnBrk="1"/>
                      <a:r>
                        <a:rPr lang="ko-KR" altLang="en-US" sz="11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머신러닝</a:t>
                      </a:r>
                      <a:endParaRPr lang="ko-KR" altLang="en-US" sz="11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</a:t>
                      </a:r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뉴노멀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시장의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저성장 기조 고착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인공지능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(Artificial Intelligence)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인공지능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자율주행차</a:t>
                      </a:r>
                      <a:endParaRPr lang="en-US" altLang="ko-KR" sz="11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커넥티드카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964908"/>
                  </a:ext>
                </a:extLst>
              </a:tr>
              <a:tr h="417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rgbClr val="BAC8D0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지능형 앱</a:t>
                      </a: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디지털 </a:t>
                      </a:r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트랜스포메이션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거시경제 변화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차세대네트워크 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5G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사물인터넷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VR(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가상현실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AR(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증강현실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202306"/>
                  </a:ext>
                </a:extLst>
              </a:tr>
              <a:tr h="5808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rgbClr val="BAC8D0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지능형 사물</a:t>
                      </a:r>
                      <a:endParaRPr lang="en-US" altLang="ko-KR" sz="11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u="sng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 중심의 경쟁</a:t>
                      </a:r>
                      <a:endParaRPr lang="ko-KR" altLang="en-US" sz="1100" b="1" u="sng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MR</a:t>
                      </a:r>
                      <a:b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(Mixed Reality,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혼합현실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VR(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가상현실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AR(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증강현실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스마트 </a:t>
                      </a:r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팩토리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953994"/>
                  </a:ext>
                </a:extLst>
              </a:tr>
              <a:tr h="417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rgbClr val="BAC8D0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가상현실과 </a:t>
                      </a:r>
                      <a:endParaRPr lang="en-US" altLang="ko-KR" sz="11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증강현실</a:t>
                      </a: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u="sng" dirty="0" err="1" smtClean="0">
                          <a:solidFill>
                            <a:srgbClr val="0173D4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</a:t>
                      </a:r>
                      <a:r>
                        <a:rPr lang="ko-KR" altLang="en-US" sz="1100" b="1" u="sng" dirty="0" smtClean="0">
                          <a:solidFill>
                            <a:srgbClr val="0173D4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1" u="sng" dirty="0" smtClean="0">
                          <a:solidFill>
                            <a:srgbClr val="0173D4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</a:t>
                      </a:r>
                      <a:endParaRPr lang="ko-KR" altLang="en-US" sz="1100" b="1" u="sng" dirty="0">
                        <a:solidFill>
                          <a:srgbClr val="0173D4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자율주행차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(Autonomous Car)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u="sng" dirty="0" err="1" smtClean="0">
                          <a:solidFill>
                            <a:srgbClr val="0173D4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</a:t>
                      </a:r>
                      <a:endParaRPr lang="ko-KR" altLang="en-US" sz="1100" b="1" u="sng" dirty="0">
                        <a:solidFill>
                          <a:srgbClr val="0173D4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디지털 </a:t>
                      </a:r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헬스케어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279199"/>
                  </a:ext>
                </a:extLst>
              </a:tr>
              <a:tr h="417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rgbClr val="BAC8D0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디지털 쌍둥이</a:t>
                      </a:r>
                      <a:endParaRPr lang="en-US" altLang="ko-KR" sz="11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인지 및 인공지능의 </a:t>
                      </a:r>
                      <a:endParaRPr lang="en-US" altLang="ko-KR" sz="11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전방위적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확산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생체인증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(Bio Authentication)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스마트카</a:t>
                      </a:r>
                      <a:endParaRPr lang="en-US" altLang="ko-KR" sz="11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자율주행차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드론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ᆞ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로봇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86401"/>
                  </a:ext>
                </a:extLst>
              </a:tr>
              <a:tr h="417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rgbClr val="BAC8D0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블록체인과 </a:t>
                      </a:r>
                      <a:r>
                        <a:rPr lang="ko-KR" altLang="en-US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분산장부</a:t>
                      </a:r>
                      <a:endParaRPr lang="ko-KR" altLang="en-US" sz="11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및 정보를 통한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새로운 수익 창출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핀테크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</a:t>
                      </a:r>
                      <a:b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FinTech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2.0)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차세대보안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사물 인터넷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872576"/>
                  </a:ext>
                </a:extLst>
              </a:tr>
              <a:tr h="417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rgbClr val="BAC8D0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대화형 시스템</a:t>
                      </a: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사물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인터넷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IoT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생태계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주도권 윤곽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O2O</a:t>
                      </a:r>
                      <a:b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(Online to Offline)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핀테크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모바일결제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생체인식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119309"/>
                  </a:ext>
                </a:extLst>
              </a:tr>
              <a:tr h="417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rgbClr val="BAC8D0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그물망 앱과 </a:t>
                      </a:r>
                      <a:endParaRPr lang="en-US" altLang="ko-KR" sz="11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아키텍처</a:t>
                      </a: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차세대 사용자 환경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데이터커머스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(D-</a:t>
                      </a:r>
                      <a:r>
                        <a:rPr lang="en-US" altLang="ko-KR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Commmerce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O2O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인공지능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442594"/>
                  </a:ext>
                </a:extLst>
              </a:tr>
              <a:tr h="417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rgbClr val="BAC8D0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u="sng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디지털 기술 </a:t>
                      </a:r>
                      <a:endParaRPr lang="en-US" altLang="ko-KR" sz="1100" b="1" u="sng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b="1" u="sng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</a:t>
                      </a: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새로운 위협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b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차세대 보안 전략 필요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산업 인터넷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IIoT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b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소물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인터넷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IoST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스마트 </a:t>
                      </a:r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헬스케어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블록체인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262825"/>
                  </a:ext>
                </a:extLst>
              </a:tr>
              <a:tr h="417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rgbClr val="BAC8D0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능동형 보안 </a:t>
                      </a:r>
                      <a:endParaRPr lang="en-US" altLang="ko-KR" sz="11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아키텍처</a:t>
                      </a: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소비자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IT 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전략의 중심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u="sng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 경제 </a:t>
                      </a:r>
                      <a:r>
                        <a:rPr lang="en-US" altLang="ko-KR" sz="1100" b="1" u="sng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1100" b="1" u="sng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100" b="1" u="sng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(Platform Economy)</a:t>
                      </a:r>
                      <a:endParaRPr lang="ko-KR" altLang="en-US" sz="1100" b="1" u="sng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오픈소스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사이버보안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140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733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3181128" cy="332399"/>
            <a:chOff x="802399" y="1030552"/>
            <a:chExt cx="3181128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3181128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Why Cloud Native?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3038973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비즈니스가 요구하는 속도를 충족</a:t>
            </a: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/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Ⅲ. Background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546100" y="1515008"/>
            <a:ext cx="8871396" cy="4686300"/>
            <a:chOff x="546100" y="1470025"/>
            <a:chExt cx="8871396" cy="4686300"/>
          </a:xfrm>
        </p:grpSpPr>
        <p:pic>
          <p:nvPicPr>
            <p:cNvPr id="17" name="Picture 2" descr="https://s-media-cache-ak0.pinimg.com/736x/a3/09/fa/a309fa3a940ae3e19f81a40398c1bb25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100" y="1470025"/>
              <a:ext cx="7010400" cy="4686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7552399" y="2498725"/>
              <a:ext cx="16850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atinLnBrk="0">
                <a:defRPr/>
              </a:pPr>
              <a:r>
                <a:rPr lang="ko-KR" altLang="en-US" sz="1400" b="1" kern="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더 많은 혁신을</a:t>
              </a:r>
              <a:r>
                <a:rPr lang="en-US" altLang="ko-KR" sz="1400" b="1" kern="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..….</a:t>
              </a:r>
              <a:endParaRPr lang="ko-KR" altLang="en-US" sz="1400" b="1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540059" y="3032125"/>
              <a:ext cx="18774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atinLnBrk="0">
                <a:defRPr/>
              </a:pPr>
              <a:r>
                <a:rPr lang="ko-KR" altLang="en-US" sz="1400" b="1" kern="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더 자주</a:t>
              </a:r>
              <a:r>
                <a:rPr lang="en-US" altLang="ko-KR" sz="1400" b="1" kern="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………..……….</a:t>
              </a:r>
              <a:endParaRPr lang="ko-KR" altLang="en-US" sz="1400" b="1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531560" y="3565525"/>
              <a:ext cx="17059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atinLnBrk="0">
                <a:defRPr/>
              </a:pPr>
              <a:r>
                <a:rPr lang="ko-KR" altLang="en-US" sz="1400" b="1" kern="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더 적은 </a:t>
              </a:r>
              <a:r>
                <a:rPr lang="ko-KR" altLang="en-US" sz="1400" b="1" kern="0" dirty="0" err="1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리스크로</a:t>
              </a:r>
              <a:r>
                <a:rPr lang="en-US" altLang="ko-KR" sz="1400" b="1" kern="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...</a:t>
              </a:r>
              <a:endParaRPr lang="ko-KR" altLang="en-US" sz="1400" b="1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560898" y="4149725"/>
              <a:ext cx="18565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atinLnBrk="0">
                <a:defRPr/>
              </a:pPr>
              <a:r>
                <a:rPr lang="ko-KR" altLang="en-US" sz="1400" b="1" kern="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지속적으로</a:t>
              </a:r>
              <a:r>
                <a:rPr lang="en-US" altLang="ko-KR" sz="1400" b="1" kern="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…………...</a:t>
              </a:r>
              <a:endParaRPr lang="ko-KR" altLang="en-US" sz="1400" b="1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448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3181128" cy="332399"/>
            <a:chOff x="802399" y="1030552"/>
            <a:chExt cx="3181128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3181128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Why Cloud Native?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2654253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속도만이 아닌 안정성도 요구</a:t>
            </a: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/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Ⅲ. Background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625475" y="1629308"/>
            <a:ext cx="8719219" cy="4572000"/>
            <a:chOff x="625475" y="1577975"/>
            <a:chExt cx="8719219" cy="4572000"/>
          </a:xfrm>
        </p:grpSpPr>
        <p:pic>
          <p:nvPicPr>
            <p:cNvPr id="33" name="Picture 2" descr="http://study.zumst.com/upload/00-c26-10-31-02/c26-10-31-02-%EC%A7%80%EB%A0%9B%EB%8C%80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475" y="1577975"/>
              <a:ext cx="4667250" cy="45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914400" y="3276600"/>
              <a:ext cx="6896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atinLnBrk="0">
                <a:defRPr/>
              </a:pPr>
              <a:r>
                <a:rPr lang="en-US" altLang="ko-KR" sz="1400" kern="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Speed</a:t>
              </a:r>
              <a:endParaRPr lang="ko-KR" altLang="en-US" sz="14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784600" y="2730500"/>
              <a:ext cx="105233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atinLnBrk="0">
                <a:defRPr/>
              </a:pPr>
              <a:r>
                <a:rPr lang="en-US" altLang="ko-KR" sz="1400" kern="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Stability</a:t>
              </a:r>
            </a:p>
            <a:p>
              <a:pPr latinLnBrk="0">
                <a:defRPr/>
              </a:pPr>
              <a:r>
                <a:rPr lang="en-US" altLang="ko-KR" sz="1400" kern="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Availability</a:t>
              </a:r>
            </a:p>
            <a:p>
              <a:pPr latinLnBrk="0">
                <a:defRPr/>
              </a:pPr>
              <a:r>
                <a:rPr lang="en-US" altLang="ko-KR" sz="1400" kern="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Durability</a:t>
              </a:r>
              <a:endParaRPr lang="ko-KR" altLang="en-US" sz="14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5715000" y="2425700"/>
              <a:ext cx="1231900" cy="444500"/>
            </a:xfrm>
            <a:prstGeom prst="roundRect">
              <a:avLst/>
            </a:prstGeom>
            <a:solidFill>
              <a:srgbClr val="8064A2"/>
            </a:solidFill>
            <a:ln w="25400" cap="flat" cmpd="sng" algn="ctr">
              <a:solidFill>
                <a:srgbClr val="8064A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400" kern="0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Visibility</a:t>
              </a:r>
              <a:endParaRPr lang="ko-KR" altLang="en-US" sz="1400" kern="0" dirty="0" smtClean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5715000" y="3187700"/>
              <a:ext cx="1231900" cy="444500"/>
            </a:xfrm>
            <a:prstGeom prst="roundRect">
              <a:avLst/>
            </a:prstGeom>
            <a:solidFill>
              <a:srgbClr val="8064A2"/>
            </a:solidFill>
            <a:ln w="25400" cap="flat" cmpd="sng" algn="ctr">
              <a:solidFill>
                <a:srgbClr val="8064A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400" kern="0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Fault Isolation</a:t>
              </a:r>
              <a:endParaRPr lang="ko-KR" altLang="en-US" sz="1400" kern="0" dirty="0" smtClean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5715000" y="3937000"/>
              <a:ext cx="1231900" cy="444500"/>
            </a:xfrm>
            <a:prstGeom prst="roundRect">
              <a:avLst/>
            </a:prstGeom>
            <a:solidFill>
              <a:srgbClr val="8064A2"/>
            </a:solidFill>
            <a:ln w="25400" cap="flat" cmpd="sng" algn="ctr">
              <a:solidFill>
                <a:srgbClr val="8064A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400" kern="0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Fault Tolerance</a:t>
              </a:r>
              <a:endParaRPr lang="ko-KR" altLang="en-US" sz="1400" kern="0" dirty="0" smtClean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5715000" y="4711700"/>
              <a:ext cx="1231900" cy="444500"/>
            </a:xfrm>
            <a:prstGeom prst="roundRect">
              <a:avLst/>
            </a:prstGeom>
            <a:solidFill>
              <a:srgbClr val="8064A2"/>
            </a:solidFill>
            <a:ln w="25400" cap="flat" cmpd="sng" algn="ctr">
              <a:solidFill>
                <a:srgbClr val="8064A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1400" kern="0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Automated Recovery</a:t>
              </a:r>
              <a:endParaRPr lang="ko-KR" altLang="en-US" sz="1400" kern="0" dirty="0" smtClean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024828" y="2367061"/>
              <a:ext cx="23198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atinLnBrk="0">
                <a:defRPr/>
              </a:pPr>
              <a:r>
                <a:rPr lang="en-US" altLang="ko-KR" sz="1400" b="1" kern="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Monitoring Framework…</a:t>
              </a:r>
            </a:p>
            <a:p>
              <a:pPr latinLnBrk="0">
                <a:defRPr/>
              </a:pPr>
              <a:r>
                <a:rPr lang="ko-KR" altLang="en-US" sz="1400" b="1" kern="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가시성의 확보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024828" y="3129061"/>
              <a:ext cx="17091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atinLnBrk="0">
                <a:defRPr/>
              </a:pPr>
              <a:r>
                <a:rPr lang="en-US" altLang="ko-KR" sz="1400" b="1" kern="0" dirty="0" err="1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Microservices</a:t>
              </a:r>
              <a:r>
                <a:rPr lang="en-US" altLang="ko-KR" sz="1400" b="1" kern="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……</a:t>
              </a:r>
            </a:p>
            <a:p>
              <a:pPr latinLnBrk="0">
                <a:defRPr/>
              </a:pPr>
              <a:r>
                <a:rPr lang="ko-KR" altLang="en-US" sz="1400" b="1" kern="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장애확산의 차단</a:t>
              </a:r>
              <a:r>
                <a:rPr lang="en-US" altLang="ko-KR" sz="1400" b="1" kern="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….</a:t>
              </a:r>
              <a:endParaRPr lang="ko-KR" altLang="en-US" sz="1400" b="1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024828" y="3878361"/>
              <a:ext cx="18261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atinLnBrk="0">
                <a:defRPr/>
              </a:pPr>
              <a:r>
                <a:rPr lang="en-US" altLang="ko-KR" sz="1400" b="1" kern="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Circuit Breaker….…</a:t>
              </a:r>
            </a:p>
            <a:p>
              <a:pPr latinLnBrk="0">
                <a:defRPr/>
              </a:pPr>
              <a:r>
                <a:rPr lang="ko-KR" altLang="en-US" sz="1400" b="1" kern="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장애를 감내</a:t>
              </a:r>
              <a:r>
                <a:rPr lang="en-US" altLang="ko-KR" sz="1400" b="1" kern="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………….</a:t>
              </a:r>
              <a:endParaRPr lang="ko-KR" altLang="en-US" sz="1400" b="1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024828" y="4665761"/>
              <a:ext cx="20521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atinLnBrk="0">
                <a:defRPr/>
              </a:pPr>
              <a:r>
                <a:rPr lang="en-US" altLang="ko-KR" sz="1400" b="1" kern="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Restart or Redeploy…</a:t>
              </a:r>
            </a:p>
            <a:p>
              <a:pPr latinLnBrk="0">
                <a:defRPr/>
              </a:pPr>
              <a:r>
                <a:rPr lang="ko-KR" altLang="en-US" sz="1400" b="1" kern="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단순한 복구</a:t>
              </a:r>
              <a:r>
                <a:rPr lang="en-US" altLang="ko-KR" sz="1400" b="1" kern="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….</a:t>
              </a:r>
              <a:endParaRPr lang="ko-KR" altLang="en-US" sz="1400" b="1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522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3181128" cy="332399"/>
            <a:chOff x="802399" y="1030552"/>
            <a:chExt cx="3181128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3181128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Why Cloud Native?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3540713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유연성을 보장하는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Horizontal Scaling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/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Ⅲ. Background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pic>
        <p:nvPicPr>
          <p:cNvPr id="14" name="Picture 2" descr="http://1.bp.blogspot.com/-58qlT6bSnC0/VoTvX08YByI/AAAAAAAAGF8/aTJM7229jfA/s1600/horizontal-vs-vertical-scaling-vertical-and-horizontal-scaling-explained-diagram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98979"/>
            <a:ext cx="6362700" cy="371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7023100" y="2083306"/>
            <a:ext cx="2603500" cy="1181100"/>
          </a:xfrm>
          <a:prstGeom prst="round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en-US" altLang="ko-KR" sz="1600" kern="0" dirty="0" smtClean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On-Demand Provisioning &amp; Release</a:t>
            </a:r>
            <a:endParaRPr lang="ko-KR" altLang="en-US" sz="1600" kern="0" dirty="0" smtClean="0">
              <a:solidFill>
                <a:prstClr val="white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3149600" y="3264406"/>
            <a:ext cx="754518" cy="906561"/>
          </a:xfrm>
          <a:prstGeom prst="rightArrow">
            <a:avLst/>
          </a:prstGeom>
          <a:solidFill>
            <a:srgbClr val="00B050"/>
          </a:solidFill>
          <a:ln w="63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t"/>
          <a:lstStyle/>
          <a:p>
            <a:pPr algn="ctr" latinLnBrk="0">
              <a:defRPr/>
            </a:pPr>
            <a:endParaRPr lang="ko-KR" altLang="en-US" sz="1000" kern="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7023100" y="3658106"/>
            <a:ext cx="2603500" cy="1181100"/>
          </a:xfrm>
          <a:prstGeom prst="round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en-US" altLang="ko-KR" sz="1600" kern="0" dirty="0" smtClean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Stateless &amp; External Data Store</a:t>
            </a:r>
            <a:endParaRPr lang="ko-KR" altLang="en-US" sz="1600" kern="0" dirty="0" smtClean="0">
              <a:solidFill>
                <a:prstClr val="white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567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3181128" cy="332399"/>
            <a:chOff x="802399" y="1030552"/>
            <a:chExt cx="3181128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3181128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Why </a:t>
              </a:r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Cloud Native?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9145016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Cloud Native  :  </a:t>
            </a:r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클라우드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컴퓨팅 모델의 장점을 모두 활용하는 애플리케이션을 개발하고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실행하기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위한 접근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방식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/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Ⅲ. Background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83216" y="6298130"/>
            <a:ext cx="26180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맑은 고딕" pitchFamily="50" charset="-127"/>
                <a:ea typeface="맑은 고딕" pitchFamily="50" charset="-127"/>
              </a:rPr>
              <a:t>* </a:t>
            </a:r>
            <a:r>
              <a:rPr kumimoji="1" lang="ko-KR" altLang="en-US" sz="10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맑은 고딕" pitchFamily="50" charset="-127"/>
                <a:ea typeface="맑은 고딕" pitchFamily="50" charset="-127"/>
              </a:rPr>
              <a:t>출처</a:t>
            </a:r>
            <a:r>
              <a:rPr kumimoji="1" lang="en-US" altLang="ko-KR" sz="1000" dirty="0">
                <a:solidFill>
                  <a:srgbClr val="000000">
                    <a:lumMod val="75000"/>
                    <a:lumOff val="25000"/>
                  </a:srgbClr>
                </a:solidFill>
                <a:latin typeface="맑은 고딕" pitchFamily="50" charset="-127"/>
                <a:ea typeface="맑은 고딕" pitchFamily="50" charset="-127"/>
              </a:rPr>
              <a:t>: https://github.com/cncf/landscape</a:t>
            </a:r>
            <a:endParaRPr kumimoji="1" lang="ko-KR" altLang="en-US" sz="1000" dirty="0">
              <a:solidFill>
                <a:srgbClr val="000000">
                  <a:lumMod val="75000"/>
                  <a:lumOff val="2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9" name="Picture 6" descr="CNCF Landscape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18" y="1462727"/>
            <a:ext cx="8712968" cy="481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009" y="2290363"/>
            <a:ext cx="4929580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525" y="2290363"/>
            <a:ext cx="5518547" cy="362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5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525" y="1547009"/>
            <a:ext cx="5659041" cy="400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3" name="그룹 32"/>
          <p:cNvGrpSpPr/>
          <p:nvPr/>
        </p:nvGrpSpPr>
        <p:grpSpPr>
          <a:xfrm>
            <a:off x="1173420" y="1534735"/>
            <a:ext cx="7776864" cy="3802478"/>
            <a:chOff x="1198737" y="1340768"/>
            <a:chExt cx="7776864" cy="3969493"/>
          </a:xfrm>
        </p:grpSpPr>
        <p:sp>
          <p:nvSpPr>
            <p:cNvPr id="34" name="직사각형 33"/>
            <p:cNvSpPr/>
            <p:nvPr/>
          </p:nvSpPr>
          <p:spPr bwMode="auto">
            <a:xfrm>
              <a:off x="1198737" y="1349821"/>
              <a:ext cx="7776864" cy="3960440"/>
            </a:xfrm>
            <a:prstGeom prst="rect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클라우드</a:t>
              </a:r>
              <a:r>
                <a:rPr kumimoji="1" lang="ko-KR" altLang="en-US" sz="3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마켓의 성장을 이끈 </a:t>
              </a:r>
              <a:r>
                <a:rPr kumimoji="1" lang="en-US" altLang="ko-KR" sz="3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CNCF</a:t>
              </a:r>
              <a:r>
                <a:rPr kumimoji="1" lang="ko-KR" altLang="en-US" sz="3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와 </a:t>
              </a:r>
              <a:endParaRPr kumimoji="1" lang="en-US" altLang="ko-KR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Kubernetes</a:t>
              </a:r>
              <a:endParaRPr kumimoji="1" lang="ko-KR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36" name="Picture 8" descr="https://t1.daumcdn.net/cfile/tistory/99C2F6485B2159A707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7789" y="1340768"/>
              <a:ext cx="7767811" cy="1231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0990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3181128" cy="332399"/>
            <a:chOff x="802399" y="1030552"/>
            <a:chExt cx="3181128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3181128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Why Cloud Native?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3330592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12 Factors Application –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개발 원칙</a:t>
            </a: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/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Ⅲ. Background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6623" y="1412776"/>
            <a:ext cx="8854197" cy="338554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rtlCol="0">
            <a:spAutoFit/>
          </a:bodyPr>
          <a:lstStyle/>
          <a:p>
            <a:pPr latinLnBrk="0">
              <a:defRPr/>
            </a:pPr>
            <a:r>
              <a:rPr lang="en-US" altLang="ko-KR" sz="16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1. Codebase : </a:t>
            </a:r>
            <a:r>
              <a:rPr lang="ko-KR" altLang="en-US" sz="16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버전 </a:t>
            </a:r>
            <a:r>
              <a:rPr lang="ko-KR" altLang="en-US" sz="1600" kern="0" dirty="0">
                <a:solidFill>
                  <a:prstClr val="black"/>
                </a:solidFill>
                <a:latin typeface="맑은 고딕"/>
                <a:ea typeface="맑은 고딕"/>
              </a:rPr>
              <a:t>관리되는 하나의 코드베이스와 다양한 배포</a:t>
            </a:r>
            <a:endParaRPr lang="en-US" altLang="ko-KR" sz="16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6623" y="1844824"/>
            <a:ext cx="8854197" cy="338554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rtlCol="0">
            <a:spAutoFit/>
          </a:bodyPr>
          <a:lstStyle/>
          <a:p>
            <a:pPr latinLnBrk="0">
              <a:defRPr/>
            </a:pPr>
            <a:r>
              <a:rPr lang="en-US" altLang="ko-KR" sz="16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2. Dependencies : </a:t>
            </a:r>
            <a:r>
              <a:rPr lang="ko-KR" altLang="en-US" sz="16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명시적으로 </a:t>
            </a:r>
            <a:r>
              <a:rPr lang="ko-KR" altLang="en-US" sz="1600" kern="0" dirty="0">
                <a:solidFill>
                  <a:prstClr val="black"/>
                </a:solidFill>
                <a:latin typeface="맑은 고딕"/>
                <a:ea typeface="맑은 고딕"/>
              </a:rPr>
              <a:t>선언되고 분리된 종속성</a:t>
            </a:r>
            <a:endParaRPr lang="en-US" altLang="ko-KR" sz="16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6623" y="2276872"/>
            <a:ext cx="8854197" cy="338554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rtlCol="0">
            <a:spAutoFit/>
          </a:bodyPr>
          <a:lstStyle/>
          <a:p>
            <a:pPr latinLnBrk="0">
              <a:defRPr/>
            </a:pPr>
            <a:r>
              <a:rPr lang="en-US" altLang="ko-KR" sz="16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3. Configuration : </a:t>
            </a:r>
            <a:r>
              <a:rPr lang="ko-KR" altLang="en-US" sz="16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환경</a:t>
            </a:r>
            <a:r>
              <a:rPr lang="en-US" altLang="ko-KR" sz="1600" kern="0" dirty="0">
                <a:solidFill>
                  <a:prstClr val="black"/>
                </a:solidFill>
                <a:latin typeface="맑은 고딕"/>
                <a:ea typeface="맑은 고딕"/>
              </a:rPr>
              <a:t>(environment)</a:t>
            </a:r>
            <a:r>
              <a:rPr lang="ko-KR" altLang="en-US" sz="1600" kern="0" dirty="0">
                <a:solidFill>
                  <a:prstClr val="black"/>
                </a:solidFill>
                <a:latin typeface="맑은 고딕"/>
                <a:ea typeface="맑은 고딕"/>
              </a:rPr>
              <a:t>에 저장된 설정</a:t>
            </a:r>
            <a:endParaRPr lang="en-US" altLang="ko-KR" sz="16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6623" y="2708920"/>
            <a:ext cx="8854197" cy="338554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kern="0">
                <a:latin typeface="맑은 고딕"/>
                <a:ea typeface="맑은 고딕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4. Backing Services : </a:t>
            </a:r>
            <a:r>
              <a:rPr kumimoji="0" lang="ko-KR" alt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백엔드</a:t>
            </a: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서비스를 연결된 리소스로 취급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46623" y="3140968"/>
            <a:ext cx="8854197" cy="338554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rtlCol="0">
            <a:spAutoFit/>
          </a:bodyPr>
          <a:lstStyle/>
          <a:p>
            <a:pPr latinLnBrk="0">
              <a:defRPr/>
            </a:pPr>
            <a:r>
              <a:rPr lang="en-US" altLang="ko-KR" sz="16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5. Build, Release, Run : </a:t>
            </a:r>
            <a:r>
              <a:rPr lang="ko-KR" altLang="en-US" sz="16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철저하게 </a:t>
            </a:r>
            <a:r>
              <a:rPr lang="ko-KR" altLang="en-US" sz="1600" kern="0" dirty="0">
                <a:solidFill>
                  <a:prstClr val="black"/>
                </a:solidFill>
                <a:latin typeface="맑은 고딕"/>
                <a:ea typeface="맑은 고딕"/>
              </a:rPr>
              <a:t>분리된 </a:t>
            </a:r>
            <a:r>
              <a:rPr lang="ko-KR" altLang="en-US" sz="1600" kern="0" dirty="0" err="1">
                <a:solidFill>
                  <a:prstClr val="black"/>
                </a:solidFill>
                <a:latin typeface="맑은 고딕"/>
                <a:ea typeface="맑은 고딕"/>
              </a:rPr>
              <a:t>빌드와</a:t>
            </a:r>
            <a:r>
              <a:rPr lang="ko-KR" altLang="en-US" sz="1600" kern="0" dirty="0">
                <a:solidFill>
                  <a:prstClr val="black"/>
                </a:solidFill>
                <a:latin typeface="맑은 고딕"/>
                <a:ea typeface="맑은 고딕"/>
              </a:rPr>
              <a:t> 실행 단계</a:t>
            </a:r>
            <a:endParaRPr lang="en-US" altLang="ko-KR" sz="16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8114" y="3573016"/>
            <a:ext cx="8854197" cy="338554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kern="0">
                <a:latin typeface="맑은 고딕"/>
                <a:ea typeface="맑은 고딕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6. Processes : </a:t>
            </a: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애플리케이션을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하나 혹은 </a:t>
            </a:r>
            <a:r>
              <a:rPr kumimoji="0" lang="ko-KR" alt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여러개의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 </a:t>
            </a:r>
            <a:r>
              <a:rPr kumimoji="0" lang="ko-KR" alt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무상태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(stateless)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프로세스로 실행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46623" y="4005064"/>
            <a:ext cx="8854197" cy="338554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rtlCol="0">
            <a:spAutoFit/>
          </a:bodyPr>
          <a:lstStyle/>
          <a:p>
            <a:pPr latinLnBrk="0">
              <a:defRPr/>
            </a:pPr>
            <a:r>
              <a:rPr lang="en-US" altLang="ko-KR" sz="16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7. Port binding : </a:t>
            </a:r>
            <a:r>
              <a:rPr lang="ko-KR" altLang="en-US" sz="16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포트 </a:t>
            </a:r>
            <a:r>
              <a:rPr lang="ko-KR" altLang="en-US" sz="1600" kern="0" dirty="0">
                <a:solidFill>
                  <a:prstClr val="black"/>
                </a:solidFill>
                <a:latin typeface="맑은 고딕"/>
                <a:ea typeface="맑은 고딕"/>
              </a:rPr>
              <a:t>바인딩을 사용해서 서비스를 공개함</a:t>
            </a:r>
            <a:endParaRPr lang="en-US" altLang="ko-KR" sz="16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46623" y="4437112"/>
            <a:ext cx="8854197" cy="338554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rtlCol="0">
            <a:spAutoFit/>
          </a:bodyPr>
          <a:lstStyle/>
          <a:p>
            <a:pPr latinLnBrk="0">
              <a:defRPr/>
            </a:pPr>
            <a:r>
              <a:rPr lang="en-US" altLang="ko-KR" sz="16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8. Concurrency : </a:t>
            </a:r>
            <a:r>
              <a:rPr lang="ko-KR" altLang="en-US" sz="16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프로세스 </a:t>
            </a:r>
            <a:r>
              <a:rPr lang="ko-KR" altLang="en-US" sz="1600" kern="0" dirty="0">
                <a:solidFill>
                  <a:prstClr val="black"/>
                </a:solidFill>
                <a:latin typeface="맑은 고딕"/>
                <a:ea typeface="맑은 고딕"/>
              </a:rPr>
              <a:t>모델을 사용한 확장</a:t>
            </a:r>
            <a:endParaRPr lang="en-US" altLang="ko-KR" sz="16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6623" y="4859868"/>
            <a:ext cx="8854197" cy="338554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rtlCol="0">
            <a:spAutoFit/>
          </a:bodyPr>
          <a:lstStyle/>
          <a:p>
            <a:pPr latinLnBrk="0">
              <a:defRPr/>
            </a:pPr>
            <a:r>
              <a:rPr lang="en-US" altLang="ko-KR" sz="16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9. Disposability : </a:t>
            </a:r>
            <a:r>
              <a:rPr lang="ko-KR" altLang="en-US" sz="16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빠른 </a:t>
            </a:r>
            <a:r>
              <a:rPr lang="ko-KR" altLang="en-US" sz="1600" kern="0" dirty="0">
                <a:solidFill>
                  <a:prstClr val="black"/>
                </a:solidFill>
                <a:latin typeface="맑은 고딕"/>
                <a:ea typeface="맑은 고딕"/>
              </a:rPr>
              <a:t>시작과 </a:t>
            </a:r>
            <a:r>
              <a:rPr lang="ko-KR" altLang="en-US" sz="1600" kern="0" dirty="0" err="1">
                <a:solidFill>
                  <a:prstClr val="black"/>
                </a:solidFill>
                <a:latin typeface="맑은 고딕"/>
                <a:ea typeface="맑은 고딕"/>
              </a:rPr>
              <a:t>그레이스풀</a:t>
            </a:r>
            <a:r>
              <a:rPr lang="ko-KR" altLang="en-US" sz="1600" kern="0" dirty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kern="0" dirty="0" err="1">
                <a:solidFill>
                  <a:prstClr val="black"/>
                </a:solidFill>
                <a:latin typeface="맑은 고딕"/>
                <a:ea typeface="맑은 고딕"/>
              </a:rPr>
              <a:t>셧다운</a:t>
            </a:r>
            <a:r>
              <a:rPr lang="en-US" altLang="ko-KR" sz="1600" kern="0" dirty="0">
                <a:solidFill>
                  <a:prstClr val="black"/>
                </a:solidFill>
                <a:latin typeface="맑은 고딕"/>
                <a:ea typeface="맑은 고딕"/>
              </a:rPr>
              <a:t>(graceful shutdown)</a:t>
            </a:r>
            <a:r>
              <a:rPr lang="ko-KR" altLang="en-US" sz="1600" kern="0" dirty="0">
                <a:solidFill>
                  <a:prstClr val="black"/>
                </a:solidFill>
                <a:latin typeface="맑은 고딕"/>
                <a:ea typeface="맑은 고딕"/>
              </a:rPr>
              <a:t>을 통한 안정성 극대화</a:t>
            </a:r>
            <a:endParaRPr lang="en-US" altLang="ko-KR" sz="16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46623" y="5291916"/>
            <a:ext cx="8854197" cy="338554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rtlCol="0">
            <a:spAutoFit/>
          </a:bodyPr>
          <a:lstStyle/>
          <a:p>
            <a:pPr latinLnBrk="0">
              <a:defRPr/>
            </a:pPr>
            <a:r>
              <a:rPr lang="en-US" altLang="ko-KR" sz="16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10. Dev/prod parity: development</a:t>
            </a:r>
            <a:r>
              <a:rPr lang="en-US" altLang="ko-KR" sz="1600" kern="0" dirty="0">
                <a:solidFill>
                  <a:prstClr val="black"/>
                </a:solidFill>
                <a:latin typeface="맑은 고딕"/>
                <a:ea typeface="맑은 고딕"/>
              </a:rPr>
              <a:t>, staging, production </a:t>
            </a:r>
            <a:r>
              <a:rPr lang="ko-KR" altLang="en-US" sz="1600" kern="0" dirty="0">
                <a:solidFill>
                  <a:prstClr val="black"/>
                </a:solidFill>
                <a:latin typeface="맑은 고딕"/>
                <a:ea typeface="맑은 고딕"/>
              </a:rPr>
              <a:t>환경을 최대한 비슷하게 유지</a:t>
            </a:r>
            <a:endParaRPr lang="en-US" altLang="ko-KR" sz="16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46623" y="5723964"/>
            <a:ext cx="8854197" cy="338554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rtlCol="0">
            <a:spAutoFit/>
          </a:bodyPr>
          <a:lstStyle/>
          <a:p>
            <a:pPr latinLnBrk="0">
              <a:defRPr/>
            </a:pPr>
            <a:r>
              <a:rPr lang="en-US" altLang="ko-KR" sz="16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11. Logs : </a:t>
            </a:r>
            <a:r>
              <a:rPr lang="ko-KR" altLang="en-US" sz="16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로그를 </a:t>
            </a:r>
            <a:r>
              <a:rPr lang="ko-KR" altLang="en-US" sz="1600" kern="0" dirty="0">
                <a:solidFill>
                  <a:prstClr val="black"/>
                </a:solidFill>
                <a:latin typeface="맑은 고딕"/>
                <a:ea typeface="맑은 고딕"/>
              </a:rPr>
              <a:t>이벤트 </a:t>
            </a:r>
            <a:r>
              <a:rPr lang="ko-KR" altLang="en-US" sz="1600" kern="0" dirty="0" err="1">
                <a:solidFill>
                  <a:prstClr val="black"/>
                </a:solidFill>
                <a:latin typeface="맑은 고딕"/>
                <a:ea typeface="맑은 고딕"/>
              </a:rPr>
              <a:t>스트림으로</a:t>
            </a:r>
            <a:r>
              <a:rPr lang="ko-KR" altLang="en-US" sz="1600" kern="0" dirty="0">
                <a:solidFill>
                  <a:prstClr val="black"/>
                </a:solidFill>
                <a:latin typeface="맑은 고딕"/>
                <a:ea typeface="맑은 고딕"/>
              </a:rPr>
              <a:t> 취급</a:t>
            </a:r>
            <a:endParaRPr lang="en-US" altLang="ko-KR" sz="16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46623" y="6165304"/>
            <a:ext cx="8854197" cy="338554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rtlCol="0">
            <a:spAutoFit/>
          </a:bodyPr>
          <a:lstStyle/>
          <a:p>
            <a:pPr latinLnBrk="0">
              <a:defRPr/>
            </a:pPr>
            <a:r>
              <a:rPr lang="en-US" altLang="ko-KR" sz="16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12. Admin processes : admin/maintenance </a:t>
            </a:r>
            <a:r>
              <a:rPr lang="ko-KR" altLang="en-US" sz="1600" kern="0" dirty="0">
                <a:solidFill>
                  <a:prstClr val="black"/>
                </a:solidFill>
                <a:latin typeface="맑은 고딕"/>
                <a:ea typeface="맑은 고딕"/>
              </a:rPr>
              <a:t>작업을 일회성 프로세스로 실행</a:t>
            </a:r>
            <a:endParaRPr lang="en-US" altLang="ko-KR" sz="16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5768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3181128" cy="332399"/>
            <a:chOff x="802399" y="1030552"/>
            <a:chExt cx="3181128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3181128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Why Cloud Native?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3074240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Microservices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–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아키텍처 스타일</a:t>
            </a: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/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Ⅲ. Background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pic>
        <p:nvPicPr>
          <p:cNvPr id="13" name="Picture 2" descr="http://www.pwc.com/en_US/us/technology-forecast/2014/cloud-computing/features/assets/feature02-figure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1410419"/>
            <a:ext cx="8747262" cy="379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1409700" y="5344244"/>
            <a:ext cx="3187700" cy="1181100"/>
          </a:xfrm>
          <a:prstGeom prst="round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ko-KR" altLang="en-US" sz="1600" kern="0" smtClean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독립적 배포가 가능한 작은 크기의 서비스</a:t>
            </a:r>
            <a:endParaRPr lang="ko-KR" altLang="en-US" sz="1600" kern="0" dirty="0" smtClean="0">
              <a:solidFill>
                <a:prstClr val="white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346700" y="5344244"/>
            <a:ext cx="3187700" cy="1181100"/>
          </a:xfrm>
          <a:prstGeom prst="round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ko-KR" altLang="en-US" sz="1600" kern="0" dirty="0" smtClean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하나의 </a:t>
            </a:r>
            <a:r>
              <a:rPr lang="en-US" altLang="ko-KR" sz="1600" kern="0" dirty="0" smtClean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Bounded Context</a:t>
            </a:r>
            <a:r>
              <a:rPr lang="ko-KR" altLang="en-US" sz="1600" kern="0" dirty="0" smtClean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를 구현하고 독립된 팀에 의해 개발</a:t>
            </a:r>
            <a:r>
              <a:rPr lang="en-US" altLang="ko-KR" sz="1600" kern="0" dirty="0" smtClean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600" kern="0" dirty="0" smtClean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유지보수</a:t>
            </a:r>
          </a:p>
        </p:txBody>
      </p:sp>
    </p:spTree>
    <p:extLst>
      <p:ext uri="{BB962C8B-B14F-4D97-AF65-F5344CB8AC3E}">
        <p14:creationId xmlns:p14="http://schemas.microsoft.com/office/powerpoint/2010/main" val="413487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3181128" cy="332399"/>
            <a:chOff x="802399" y="1030552"/>
            <a:chExt cx="3181128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3181128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Why Cloud Native?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1902444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DevOps –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실천 방안</a:t>
            </a: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/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Ⅲ. Background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pic>
        <p:nvPicPr>
          <p:cNvPr id="13" name="Picture 2" descr="http://image.slidesharecdn.com/devopsawspptv3-1-141212144812-conversion-gate02/95/aws-webcast-devops-harnessing-the-agility-and-resilience-of-aws-7-638.jpg?cb=14183959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74" y="1480140"/>
            <a:ext cx="8188325" cy="418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1409700" y="5718638"/>
            <a:ext cx="3187700" cy="806706"/>
          </a:xfrm>
          <a:prstGeom prst="round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ko-KR" altLang="en-US" sz="1600" kern="0" dirty="0" smtClean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자동화 되고 민첩한 </a:t>
            </a:r>
            <a:r>
              <a:rPr lang="en-US" altLang="ko-KR" sz="1600" kern="0" dirty="0" smtClean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IT</a:t>
            </a:r>
          </a:p>
          <a:p>
            <a:pPr algn="ctr" latinLnBrk="0">
              <a:defRPr/>
            </a:pPr>
            <a:r>
              <a:rPr lang="en-US" altLang="ko-KR" sz="1600" kern="0" dirty="0" smtClean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Infrastructure as Code</a:t>
            </a:r>
            <a:endParaRPr lang="ko-KR" altLang="en-US" sz="1600" kern="0" dirty="0" smtClean="0">
              <a:solidFill>
                <a:prstClr val="white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207000" y="5718638"/>
            <a:ext cx="3187700" cy="806706"/>
          </a:xfrm>
          <a:prstGeom prst="round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ko-KR" altLang="en-US" sz="1600" kern="0" dirty="0" smtClean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지속적 통합과 배포</a:t>
            </a:r>
            <a:endParaRPr lang="en-US" altLang="ko-KR" sz="1600" kern="0" dirty="0" smtClean="0">
              <a:solidFill>
                <a:prstClr val="white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defRPr/>
            </a:pPr>
            <a:r>
              <a:rPr lang="en-US" altLang="ko-KR" sz="1600" kern="0" dirty="0" smtClean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CI/CD</a:t>
            </a:r>
            <a:endParaRPr lang="ko-KR" altLang="en-US" sz="1600" kern="0" dirty="0" smtClean="0">
              <a:solidFill>
                <a:prstClr val="white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1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3181128" cy="332399"/>
            <a:chOff x="802399" y="1030552"/>
            <a:chExt cx="3181128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3181128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Why Cloud Native?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3442930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API Based Collaboration –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연동 방식</a:t>
            </a: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/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Ⅲ. Background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pic>
        <p:nvPicPr>
          <p:cNvPr id="13" name="Picture 2" descr="https://docs.oracle.com/cd/E55956_01/doc.11123/administrator_guide/content/images/admin/admin_gw_location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93" y="1381844"/>
            <a:ext cx="8674404" cy="442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1431925" y="5934794"/>
            <a:ext cx="2984500" cy="590550"/>
          </a:xfrm>
          <a:prstGeom prst="round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en-US" altLang="ko-KR" sz="1600" kern="0" dirty="0" smtClean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API Contract</a:t>
            </a:r>
            <a:endParaRPr lang="ko-KR" altLang="en-US" sz="1600" kern="0" dirty="0" smtClean="0">
              <a:solidFill>
                <a:prstClr val="white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178425" y="5934794"/>
            <a:ext cx="2984500" cy="590550"/>
          </a:xfrm>
          <a:prstGeom prst="round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en-US" altLang="ko-KR" sz="1600" kern="0" dirty="0" smtClean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Hide Implementation Details</a:t>
            </a:r>
            <a:endParaRPr lang="ko-KR" altLang="en-US" sz="1600" kern="0" dirty="0" smtClean="0">
              <a:solidFill>
                <a:prstClr val="white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092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1993303" cy="332399"/>
            <a:chOff x="802399" y="1030552"/>
            <a:chExt cx="1993303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1993303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What PaaS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/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Ⅲ. Background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pic>
        <p:nvPicPr>
          <p:cNvPr id="20" name="Picture 2" descr="https://www.criticalcase.com/file/2016/05/platform-as-a-service-paas-470x3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12" y="1328832"/>
            <a:ext cx="4476750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244199" y="4792659"/>
            <a:ext cx="4897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defRPr/>
            </a:pPr>
            <a:r>
              <a:rPr lang="en-US" altLang="ko-KR" sz="32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Is Cloud-Native Platform!</a:t>
            </a:r>
            <a:endParaRPr lang="ko-KR" altLang="en-US" sz="3200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오른쪽 화살표 21"/>
          <p:cNvSpPr/>
          <p:nvPr/>
        </p:nvSpPr>
        <p:spPr>
          <a:xfrm>
            <a:off x="4586442" y="1633724"/>
            <a:ext cx="1085844" cy="777240"/>
          </a:xfrm>
          <a:prstGeom prst="rightArrow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  <a:alpha val="49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 anchorCtr="0"/>
          <a:lstStyle/>
          <a:p>
            <a:pPr algn="ctr" latinLnBrk="0">
              <a:defRPr/>
            </a:pPr>
            <a:endParaRPr lang="ko-KR" altLang="en-US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" name="Picture 6" descr="PaaS-TA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342" y="1041229"/>
            <a:ext cx="2647950" cy="131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PaaS-TA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318" y="2420888"/>
            <a:ext cx="1775154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cloud foundry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936" y="2482678"/>
            <a:ext cx="1814709" cy="109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openshift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334" y="3969060"/>
            <a:ext cx="1229938" cy="131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4" descr="bluemix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888" y="3990650"/>
            <a:ext cx="1270804" cy="127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6" descr="gcp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286" y="5268252"/>
            <a:ext cx="1975471" cy="122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8" descr="azure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543" y="5060590"/>
            <a:ext cx="19050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45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88504" y="512676"/>
            <a:ext cx="8856984" cy="530145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>
              <a:spcBef>
                <a:spcPts val="300"/>
              </a:spcBef>
            </a:pP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목   차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1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. </a:t>
            </a:r>
            <a:r>
              <a:rPr lang="ko-KR" altLang="en-US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클라우드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 산업 개요</a:t>
            </a:r>
            <a:endParaRPr lang="en-US" altLang="ko-KR" sz="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2. </a:t>
            </a:r>
            <a:r>
              <a:rPr lang="ko-KR" altLang="en-US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클라우드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 컴퓨팅</a:t>
            </a:r>
            <a:endParaRPr lang="en-US" altLang="ko-KR" sz="2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  <a:p>
            <a:pPr marL="601200" lvl="1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ko-KR" alt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클라우드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컴퓨팅 개념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  <a:p>
            <a:pPr marL="601200" lvl="1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Trend</a:t>
            </a:r>
          </a:p>
          <a:p>
            <a:pPr marL="601200" lvl="1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Background</a:t>
            </a:r>
          </a:p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solidFill>
                  <a:schemeClr val="tx1"/>
                </a:solidFill>
                <a:latin typeface="+mj-ea"/>
              </a:rPr>
              <a:t>3. Kubernetes</a:t>
            </a:r>
          </a:p>
          <a:p>
            <a:pPr marL="601200" lvl="1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latin typeface="+mj-ea"/>
              </a:rPr>
              <a:t>Docker</a:t>
            </a:r>
          </a:p>
          <a:p>
            <a:pPr marL="601200" lvl="1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latin typeface="+mj-ea"/>
              </a:rPr>
              <a:t>Container </a:t>
            </a:r>
            <a:r>
              <a:rPr lang="en-US" altLang="ko-KR" sz="1600" b="1" dirty="0">
                <a:latin typeface="+mj-ea"/>
              </a:rPr>
              <a:t>Orchestration</a:t>
            </a:r>
            <a:endParaRPr lang="en-US" altLang="ko-KR" sz="1600" b="1" dirty="0" smtClean="0">
              <a:latin typeface="+mj-ea"/>
            </a:endParaRPr>
          </a:p>
          <a:p>
            <a:pPr marL="601200" lvl="1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latin typeface="+mj-ea"/>
              </a:rPr>
              <a:t>Kubernetes</a:t>
            </a:r>
          </a:p>
          <a:p>
            <a:pPr marL="601200" lvl="1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endParaRPr lang="en-US" altLang="ko-KR" sz="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4. Cloud Native</a:t>
            </a:r>
          </a:p>
          <a:p>
            <a:pPr marL="601200" lvl="1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Cloud Native Design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  <a:p>
            <a:pPr marL="601200" lvl="1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Microservices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  <a:p>
            <a:pPr marL="601200" lvl="1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Spring Cloud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  <a:p>
            <a:pPr marL="601200" lvl="1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App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전환 시 고려사항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5. POC 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진행 사항</a:t>
            </a:r>
            <a:endParaRPr lang="en-US" altLang="ko-KR" sz="2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3075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4353757" cy="332399"/>
            <a:chOff x="802399" y="1030552"/>
            <a:chExt cx="4353757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4353757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글로벌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ICT </a:t>
              </a:r>
              <a:r>
                <a:rPr lang="ko-KR" altLang="en-US" sz="24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트랜드</a:t>
              </a:r>
              <a:r>
                <a:rPr lang="ko-KR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변화 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(3/3)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3000501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2020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년 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10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대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전략 기술 및 이슈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Ⅰ.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글로벌 기술 및 산업 동향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651277"/>
              </p:ext>
            </p:extLst>
          </p:nvPr>
        </p:nvGraphicFramePr>
        <p:xfrm>
          <a:off x="690421" y="1550326"/>
          <a:ext cx="8727075" cy="49116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50720">
                  <a:extLst>
                    <a:ext uri="{9D8B030D-6E8A-4147-A177-3AD203B41FA5}">
                      <a16:colId xmlns:a16="http://schemas.microsoft.com/office/drawing/2014/main" val="3586153246"/>
                    </a:ext>
                  </a:extLst>
                </a:gridCol>
                <a:gridCol w="2859831">
                  <a:extLst>
                    <a:ext uri="{9D8B030D-6E8A-4147-A177-3AD203B41FA5}">
                      <a16:colId xmlns:a16="http://schemas.microsoft.com/office/drawing/2014/main" val="2467530877"/>
                    </a:ext>
                  </a:extLst>
                </a:gridCol>
                <a:gridCol w="4716524">
                  <a:extLst>
                    <a:ext uri="{9D8B030D-6E8A-4147-A177-3AD203B41FA5}">
                      <a16:colId xmlns:a16="http://schemas.microsoft.com/office/drawing/2014/main" val="1102061928"/>
                    </a:ext>
                  </a:extLst>
                </a:gridCol>
              </a:tblGrid>
              <a:tr h="42003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가트너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과학기술정통부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547442"/>
                  </a:ext>
                </a:extLst>
              </a:tr>
              <a:tr h="4120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rgbClr val="BAC8D0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u="none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초자동화</a:t>
                      </a:r>
                      <a:r>
                        <a:rPr lang="en-US" altLang="ko-KR" sz="1100" b="0" u="none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/>
                      </a:r>
                      <a:br>
                        <a:rPr lang="en-US" altLang="ko-KR" sz="1100" b="0" u="none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en-US" altLang="ko-KR" sz="1100" b="0" u="none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en-US" altLang="ko-KR" sz="1100" b="0" u="none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Hyperautomation</a:t>
                      </a:r>
                      <a:r>
                        <a:rPr lang="en-US" altLang="ko-KR" sz="1100" b="0" u="none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1100" b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u="none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5G</a:t>
                      </a:r>
                    </a:p>
                    <a:p>
                      <a:pPr algn="ctr" latinLnBrk="1"/>
                      <a:r>
                        <a:rPr lang="en-US" altLang="ko-KR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세계 최고 도약을 향한 정면승부</a:t>
                      </a:r>
                      <a:r>
                        <a:rPr lang="en-US" altLang="ko-KR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964908"/>
                  </a:ext>
                </a:extLst>
              </a:tr>
              <a:tr h="4120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rgbClr val="BAC8D0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u="none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다중 경험</a:t>
                      </a:r>
                      <a:endParaRPr lang="en-US" altLang="ko-KR" sz="1100" b="0" u="none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b="0" u="none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100" b="0" u="none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Multiexperience</a:t>
                      </a:r>
                      <a:r>
                        <a:rPr lang="en-US" altLang="ko-KR" sz="1100" b="0" u="none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u="none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보호무역주의</a:t>
                      </a:r>
                      <a:endParaRPr lang="en-US" altLang="ko-KR" sz="1100" b="0" u="none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글로벌</a:t>
                      </a:r>
                      <a:r>
                        <a:rPr lang="en-US" altLang="ko-KR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패권주의 확산으로 국내 </a:t>
                      </a:r>
                      <a:r>
                        <a:rPr lang="en-US" altLang="ko-KR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ICT </a:t>
                      </a:r>
                      <a:r>
                        <a:rPr lang="ko-KR" altLang="en-US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혁신 촉발</a:t>
                      </a:r>
                      <a:r>
                        <a:rPr lang="en-US" altLang="ko-KR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202306"/>
                  </a:ext>
                </a:extLst>
              </a:tr>
              <a:tr h="4804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rgbClr val="BAC8D0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전문성의 민주화</a:t>
                      </a:r>
                      <a:endParaRPr lang="en-US" altLang="ko-KR" sz="1100" b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(Democratization)</a:t>
                      </a:r>
                      <a:endParaRPr lang="en-US" altLang="ko-KR" sz="11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AI</a:t>
                      </a:r>
                    </a:p>
                    <a:p>
                      <a:pPr algn="ctr" latinLnBrk="1"/>
                      <a:r>
                        <a:rPr lang="en-US" altLang="ko-KR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인공지능 활용의 보편화 가속</a:t>
                      </a:r>
                      <a:r>
                        <a:rPr lang="en-US" altLang="ko-KR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953994"/>
                  </a:ext>
                </a:extLst>
              </a:tr>
              <a:tr h="4325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rgbClr val="BAC8D0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인간 증강</a:t>
                      </a:r>
                      <a:endParaRPr lang="en-US" altLang="ko-KR" sz="1100" b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(Human Augmentation)</a:t>
                      </a:r>
                      <a:endParaRPr lang="ko-KR" altLang="en-US" sz="11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0" kern="1200" dirty="0" smtClean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규제</a:t>
                      </a:r>
                      <a:endParaRPr lang="en-US" altLang="ko-KR" sz="1100" b="0" kern="1200" dirty="0" smtClean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altLang="ko-KR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규제개혁을 통한 </a:t>
                      </a:r>
                      <a:r>
                        <a:rPr lang="en-US" altLang="ko-KR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ICT </a:t>
                      </a:r>
                      <a:r>
                        <a:rPr lang="ko-KR" altLang="en-US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신성장 돌파구 마련</a:t>
                      </a:r>
                      <a:r>
                        <a:rPr lang="en-US" altLang="ko-KR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279199"/>
                  </a:ext>
                </a:extLst>
              </a:tr>
              <a:tr h="573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rgbClr val="BAC8D0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투명성 및 </a:t>
                      </a:r>
                      <a:r>
                        <a:rPr lang="ko-KR" altLang="en-US" sz="1100" b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추적성</a:t>
                      </a:r>
                      <a:endParaRPr lang="en-US" altLang="ko-KR" sz="1100" b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Transparency and Traceability</a:t>
                      </a:r>
                      <a:endParaRPr lang="en-US" altLang="ko-KR" sz="11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모빌리티</a:t>
                      </a:r>
                      <a:endParaRPr lang="en-US" altLang="ko-KR" sz="1100" b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한국형 新모빌리티 혁신의 전환점</a:t>
                      </a:r>
                      <a:r>
                        <a:rPr lang="en-US" altLang="ko-KR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86401"/>
                  </a:ext>
                </a:extLst>
              </a:tr>
              <a:tr h="4102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rgbClr val="BAC8D0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자율권을 가진 </a:t>
                      </a:r>
                      <a:r>
                        <a:rPr lang="ko-KR" altLang="en-US" sz="1100" b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엣지</a:t>
                      </a:r>
                      <a:endParaRPr lang="en-US" altLang="ko-KR" sz="1100" b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(Empowered Edge)</a:t>
                      </a:r>
                      <a:endParaRPr lang="ko-KR" altLang="en-US" sz="11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맑은 고딕" panose="020B0503020000020004" pitchFamily="50" charset="-127"/>
                          <a:ea typeface="+mn-ea"/>
                        </a:rPr>
                        <a:t>新남방</a:t>
                      </a:r>
                      <a:r>
                        <a:rPr lang="en-US" altLang="ko-KR" sz="1100" b="0" dirty="0" smtClean="0">
                          <a:latin typeface="맑은 고딕" panose="020B0503020000020004" pitchFamily="50" charset="-127"/>
                          <a:ea typeface="+mn-ea"/>
                        </a:rPr>
                        <a:t>·</a:t>
                      </a:r>
                      <a:r>
                        <a:rPr lang="ko-KR" altLang="en-US" sz="1100" b="0" dirty="0" smtClean="0">
                          <a:latin typeface="맑은 고딕" panose="020B0503020000020004" pitchFamily="50" charset="-127"/>
                          <a:ea typeface="+mn-ea"/>
                        </a:rPr>
                        <a:t>新북방 정책</a:t>
                      </a:r>
                      <a:endParaRPr lang="en-US" altLang="ko-KR" sz="1100" b="0" dirty="0" smtClean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100" b="0" dirty="0" smtClean="0"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중일 </a:t>
                      </a:r>
                      <a:r>
                        <a:rPr lang="ko-KR" altLang="en-US" sz="1100" b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무역의존도</a:t>
                      </a:r>
                      <a:r>
                        <a:rPr lang="ko-KR" altLang="en-US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탈피 본격화</a:t>
                      </a:r>
                      <a:r>
                        <a:rPr lang="en-US" altLang="ko-KR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872576"/>
                  </a:ext>
                </a:extLst>
              </a:tr>
              <a:tr h="4102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rgbClr val="BAC8D0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분산형</a:t>
                      </a:r>
                      <a:r>
                        <a:rPr lang="ko-KR" altLang="en-US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</a:t>
                      </a:r>
                      <a:endParaRPr lang="en-US" altLang="ko-KR" sz="1100" b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(Distributed Cloud)</a:t>
                      </a:r>
                      <a:endParaRPr lang="ko-KR" altLang="en-US" sz="11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구독경제</a:t>
                      </a:r>
                      <a:endParaRPr lang="en-US" altLang="ko-KR" sz="1100" b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(ICT </a:t>
                      </a:r>
                      <a:r>
                        <a:rPr lang="ko-KR" altLang="en-US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新 소비트렌드의 확산</a:t>
                      </a:r>
                      <a:r>
                        <a:rPr lang="en-US" altLang="ko-KR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119309"/>
                  </a:ext>
                </a:extLst>
              </a:tr>
              <a:tr h="4325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rgbClr val="BAC8D0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자율 사물</a:t>
                      </a:r>
                      <a:endParaRPr lang="en-US" altLang="ko-KR" sz="1100" b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(Autonomous Things)</a:t>
                      </a:r>
                      <a:endParaRPr lang="ko-KR" altLang="en-US" sz="11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반도체</a:t>
                      </a:r>
                      <a:endParaRPr lang="en-US" altLang="ko-KR" sz="1100" b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위기와 기회가 공존할 </a:t>
                      </a:r>
                      <a:r>
                        <a:rPr lang="en-US" altLang="ko-KR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대한민국 반도체 산업</a:t>
                      </a:r>
                      <a:r>
                        <a:rPr lang="en-US" altLang="ko-KR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442594"/>
                  </a:ext>
                </a:extLst>
              </a:tr>
              <a:tr h="4325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rgbClr val="BAC8D0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u="none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실용적 </a:t>
                      </a:r>
                      <a:r>
                        <a:rPr lang="ko-KR" altLang="en-US" sz="1100" b="0" u="none" kern="12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블록체인</a:t>
                      </a:r>
                      <a:endParaRPr lang="en-US" altLang="ko-KR" sz="1100" b="0" u="none" kern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100" b="0" u="none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(Practical</a:t>
                      </a: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100" b="0" u="none" kern="12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Blockchain</a:t>
                      </a: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100" b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산업혁명 시대 노동의 변화</a:t>
                      </a:r>
                      <a:endParaRPr lang="en-US" altLang="ko-KR" sz="1100" b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자동화</a:t>
                      </a:r>
                      <a:r>
                        <a:rPr lang="en-US" altLang="ko-KR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무인화와 플랫폼 노동</a:t>
                      </a:r>
                      <a:r>
                        <a:rPr lang="en-US" altLang="ko-KR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262825"/>
                  </a:ext>
                </a:extLst>
              </a:tr>
              <a:tr h="4325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rgbClr val="BAC8D0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인공지능 보안</a:t>
                      </a:r>
                      <a:endParaRPr lang="en-US" altLang="ko-KR" sz="1100" b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(AI Security)</a:t>
                      </a:r>
                      <a:endParaRPr lang="ko-KR" altLang="en-US" sz="11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친환경 </a:t>
                      </a:r>
                      <a:r>
                        <a:rPr lang="en-US" altLang="ko-KR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ICT</a:t>
                      </a:r>
                    </a:p>
                    <a:p>
                      <a:pPr algn="ctr" latinLnBrk="1"/>
                      <a:r>
                        <a:rPr lang="en-US" altLang="ko-KR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지속가능 환경을 위한 </a:t>
                      </a:r>
                      <a:r>
                        <a:rPr lang="en-US" altLang="ko-KR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ICT </a:t>
                      </a:r>
                      <a:r>
                        <a:rPr lang="ko-KR" altLang="en-US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업계의 노력</a:t>
                      </a:r>
                      <a:r>
                        <a:rPr lang="en-US" altLang="ko-KR" sz="11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140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447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26233"/>
            <a:ext cx="3217997" cy="304699"/>
            <a:chOff x="802399" y="1044402"/>
            <a:chExt cx="3217997" cy="3046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44402"/>
              <a:ext cx="3217997" cy="3046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2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컨테이너 기술의 역사</a:t>
              </a:r>
              <a:endParaRPr lang="en-US" altLang="ko-KR" sz="22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/>
          <p:cNvSpPr txBox="1">
            <a:spLocks/>
          </p:cNvSpPr>
          <p:nvPr/>
        </p:nvSpPr>
        <p:spPr>
          <a:xfrm>
            <a:off x="6357156" y="584684"/>
            <a:ext cx="3192215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dirty="0" smtClean="0">
                <a:solidFill>
                  <a:srgbClr val="000000"/>
                </a:solidFill>
                <a:latin typeface="+mj-ea"/>
              </a:rPr>
              <a:t>Ⅰ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Docker</a:t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pic>
        <p:nvPicPr>
          <p:cNvPr id="10" name="Shape 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0512" y="1232756"/>
            <a:ext cx="8052549" cy="281559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68384A-0A17-4648-AF0D-FA1C79CD0EF7}"/>
              </a:ext>
            </a:extLst>
          </p:cNvPr>
          <p:cNvSpPr/>
          <p:nvPr/>
        </p:nvSpPr>
        <p:spPr>
          <a:xfrm>
            <a:off x="488950" y="4149080"/>
            <a:ext cx="895602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+mn-ea"/>
              </a:rPr>
              <a:t>Docker </a:t>
            </a:r>
            <a:r>
              <a:rPr lang="en-US" altLang="ko-KR" sz="1400" dirty="0">
                <a:latin typeface="+mn-ea"/>
              </a:rPr>
              <a:t>: LXC</a:t>
            </a:r>
            <a:r>
              <a:rPr lang="ko-KR" altLang="en-US" sz="1400" dirty="0">
                <a:latin typeface="+mn-ea"/>
              </a:rPr>
              <a:t>기반이었으나 </a:t>
            </a:r>
            <a:r>
              <a:rPr lang="en-US" altLang="ko-KR" sz="1400" dirty="0" err="1">
                <a:latin typeface="+mn-ea"/>
              </a:rPr>
              <a:t>libcontainer</a:t>
            </a:r>
            <a:r>
              <a:rPr lang="ko-KR" altLang="en-US" sz="1400" dirty="0">
                <a:latin typeface="+mn-ea"/>
              </a:rPr>
              <a:t>로 </a:t>
            </a:r>
            <a:r>
              <a:rPr lang="en-US" altLang="ko-KR" sz="1400" dirty="0">
                <a:latin typeface="+mn-ea"/>
              </a:rPr>
              <a:t>rewrite(LXC</a:t>
            </a:r>
            <a:r>
              <a:rPr lang="ko-KR" altLang="en-US" sz="1400" dirty="0">
                <a:latin typeface="+mn-ea"/>
              </a:rPr>
              <a:t>를 쓰게 할 수는 있음</a:t>
            </a:r>
            <a:r>
              <a:rPr lang="en-US" altLang="ko-KR" sz="1400" dirty="0">
                <a:latin typeface="+mn-ea"/>
              </a:rPr>
              <a:t>)</a:t>
            </a:r>
            <a:endParaRPr lang="en-US" altLang="ko-KR" sz="1400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+mn-ea"/>
              </a:rPr>
              <a:t>Warden -&gt; </a:t>
            </a:r>
            <a:r>
              <a:rPr lang="en-US" altLang="ko-KR" sz="1400" dirty="0">
                <a:latin typeface="+mn-ea"/>
              </a:rPr>
              <a:t>Garden : Cloud Foundry </a:t>
            </a:r>
            <a:r>
              <a:rPr lang="ko-KR" altLang="en-US" sz="1400" dirty="0">
                <a:latin typeface="+mn-ea"/>
              </a:rPr>
              <a:t>전용 컨테이너</a:t>
            </a:r>
            <a:endParaRPr lang="en-US" altLang="ko-KR" sz="1400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+mn-ea"/>
              </a:rPr>
              <a:t>Rocket </a:t>
            </a:r>
            <a:r>
              <a:rPr lang="en-US" altLang="ko-KR" sz="1400" dirty="0">
                <a:latin typeface="+mn-ea"/>
              </a:rPr>
              <a:t>: CoreOS</a:t>
            </a:r>
            <a:r>
              <a:rPr lang="ko-KR" altLang="en-US" sz="1400" dirty="0">
                <a:latin typeface="+mn-ea"/>
              </a:rPr>
              <a:t>에서 개발</a:t>
            </a:r>
            <a:r>
              <a:rPr lang="en-US" altLang="ko-KR" sz="1400" dirty="0">
                <a:latin typeface="+mn-ea"/>
              </a:rPr>
              <a:t>, "Docker is fundamentally </a:t>
            </a:r>
            <a:r>
              <a:rPr lang="en-US" altLang="ko-KR" sz="1400" dirty="0" smtClean="0">
                <a:latin typeface="+mn-ea"/>
              </a:rPr>
              <a:t>flawed“ , </a:t>
            </a:r>
            <a:r>
              <a:rPr lang="ko-KR" altLang="en-US" sz="1400" dirty="0" smtClean="0">
                <a:latin typeface="+mn-ea"/>
              </a:rPr>
              <a:t>하나의 </a:t>
            </a:r>
            <a:r>
              <a:rPr lang="ko-KR" altLang="en-US" sz="1400" dirty="0">
                <a:latin typeface="+mn-ea"/>
              </a:rPr>
              <a:t>데몬 아래에서 동작하는 방식의 </a:t>
            </a:r>
            <a:r>
              <a:rPr lang="en-US" altLang="ko-KR" sz="1400" dirty="0">
                <a:latin typeface="+mn-ea"/>
              </a:rPr>
              <a:t>Docker</a:t>
            </a:r>
            <a:r>
              <a:rPr lang="ko-KR" altLang="en-US" sz="1400" dirty="0">
                <a:latin typeface="+mn-ea"/>
              </a:rPr>
              <a:t>와는 달리 단일 프로세스로 동작함</a:t>
            </a:r>
            <a:r>
              <a:rPr lang="en-US" altLang="ko-KR" sz="1400" dirty="0" smtClean="0">
                <a:latin typeface="+mn-ea"/>
              </a:rPr>
              <a:t>. Docker</a:t>
            </a:r>
            <a:r>
              <a:rPr lang="ko-KR" altLang="en-US" sz="1400" dirty="0">
                <a:latin typeface="+mn-ea"/>
              </a:rPr>
              <a:t>의 보안 취약점을 극복한다고 얘기하고 있음</a:t>
            </a:r>
            <a:endParaRPr lang="en-US" altLang="ko-KR" sz="1400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 smtClean="0">
                <a:latin typeface="+mn-ea"/>
              </a:rPr>
              <a:t>OpenVZ</a:t>
            </a:r>
            <a:r>
              <a:rPr lang="en-US" altLang="ko-KR" sz="1400" dirty="0">
                <a:latin typeface="+mn-ea"/>
              </a:rPr>
              <a:t> : LXC</a:t>
            </a:r>
            <a:r>
              <a:rPr lang="ko-KR" altLang="en-US" sz="1400" dirty="0">
                <a:latin typeface="+mn-ea"/>
              </a:rPr>
              <a:t>의 조상</a:t>
            </a:r>
            <a:endParaRPr lang="en-US" altLang="ko-KR" sz="1400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+mn-ea"/>
              </a:rPr>
              <a:t>LXC </a:t>
            </a:r>
            <a:r>
              <a:rPr lang="en-US" altLang="ko-KR" sz="1400" dirty="0">
                <a:latin typeface="+mn-ea"/>
              </a:rPr>
              <a:t>: Docker</a:t>
            </a:r>
            <a:r>
              <a:rPr lang="ko-KR" altLang="en-US" sz="1400" dirty="0">
                <a:latin typeface="+mn-ea"/>
              </a:rPr>
              <a:t>와 </a:t>
            </a:r>
            <a:r>
              <a:rPr lang="en-US" altLang="ko-KR" sz="1400" dirty="0">
                <a:latin typeface="+mn-ea"/>
              </a:rPr>
              <a:t>Warden</a:t>
            </a:r>
            <a:r>
              <a:rPr lang="ko-KR" altLang="en-US" sz="1400" dirty="0">
                <a:latin typeface="+mn-ea"/>
              </a:rPr>
              <a:t>등의 기초가 되었음</a:t>
            </a:r>
            <a:r>
              <a:rPr lang="en-US" altLang="ko-KR" sz="1400" dirty="0">
                <a:latin typeface="+mn-ea"/>
              </a:rPr>
              <a:t>, LXD</a:t>
            </a:r>
            <a:r>
              <a:rPr lang="ko-KR" altLang="en-US" sz="1400" dirty="0">
                <a:latin typeface="+mn-ea"/>
              </a:rPr>
              <a:t>라는 신규 버전을 내놓음</a:t>
            </a:r>
            <a:endParaRPr lang="en-US" altLang="ko-KR" sz="1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4254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26233"/>
            <a:ext cx="1836208" cy="304699"/>
            <a:chOff x="802399" y="1044402"/>
            <a:chExt cx="1836208" cy="3046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44402"/>
              <a:ext cx="1836208" cy="3046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Docker</a:t>
              </a:r>
              <a:r>
                <a:rPr lang="ko-KR" altLang="en-US" sz="2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란</a:t>
              </a:r>
              <a:r>
                <a:rPr lang="en-US" altLang="ko-KR" sz="2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?</a:t>
              </a:r>
              <a:endParaRPr lang="en-US" altLang="ko-KR" sz="22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7012817" cy="815608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Docker, Inc.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에서 출시한 리눅스 오픈소스 컨테이너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프로젝트</a:t>
            </a:r>
            <a:endParaRPr lang="en-US" altLang="ko-KR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오픈소스 컨테이너 가상화 </a:t>
            </a:r>
            <a:r>
              <a:rPr lang="ko-KR" alt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플렛폼</a:t>
            </a:r>
            <a:endParaRPr lang="en-US" altLang="ko-KR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서버에서 컨테이너를  띄워 </a:t>
            </a:r>
            <a:r>
              <a:rPr lang="ko-KR" alt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여러대의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가상 서버처럼 사용가능하게 하는 기술</a:t>
            </a:r>
            <a:endParaRPr lang="en-US" altLang="ko-KR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6357156" y="584684"/>
            <a:ext cx="3192215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dirty="0">
                <a:solidFill>
                  <a:srgbClr val="000000"/>
                </a:solidFill>
                <a:latin typeface="+mj-ea"/>
              </a:rPr>
              <a:t>Ⅰ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Docker</a:t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68384A-0A17-4648-AF0D-FA1C79CD0EF7}"/>
              </a:ext>
            </a:extLst>
          </p:cNvPr>
          <p:cNvSpPr/>
          <p:nvPr/>
        </p:nvSpPr>
        <p:spPr>
          <a:xfrm>
            <a:off x="560512" y="2024844"/>
            <a:ext cx="895602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n-ea"/>
              </a:rPr>
              <a:t>2017</a:t>
            </a:r>
            <a:r>
              <a:rPr lang="ko-KR" altLang="en-US" sz="1200" dirty="0">
                <a:latin typeface="+mn-ea"/>
              </a:rPr>
              <a:t>년 기업의 </a:t>
            </a:r>
            <a:r>
              <a:rPr lang="en-US" altLang="ko-KR" sz="1200" dirty="0">
                <a:latin typeface="+mn-ea"/>
              </a:rPr>
              <a:t>Docker</a:t>
            </a:r>
            <a:r>
              <a:rPr lang="ko-KR" altLang="en-US" sz="1200" dirty="0" err="1">
                <a:latin typeface="+mn-ea"/>
              </a:rPr>
              <a:t>도입현황은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[</a:t>
            </a:r>
            <a:r>
              <a:rPr lang="ko-KR" altLang="en-US" sz="1200" dirty="0" err="1">
                <a:latin typeface="+mn-ea"/>
              </a:rPr>
              <a:t>상용서버에</a:t>
            </a:r>
            <a:r>
              <a:rPr lang="ko-KR" altLang="en-US" sz="1200" dirty="0">
                <a:latin typeface="+mn-ea"/>
              </a:rPr>
              <a:t> 쓰고 있다</a:t>
            </a:r>
            <a:r>
              <a:rPr lang="en-US" altLang="ko-KR" sz="1200" dirty="0">
                <a:latin typeface="+mn-ea"/>
              </a:rPr>
              <a:t>] </a:t>
            </a:r>
            <a:r>
              <a:rPr lang="ko-KR" altLang="en-US" sz="1200" dirty="0">
                <a:latin typeface="+mn-ea"/>
              </a:rPr>
              <a:t>라고 한 기업이 </a:t>
            </a:r>
            <a:r>
              <a:rPr lang="en-US" altLang="ko-KR" sz="1200" dirty="0">
                <a:latin typeface="+mn-ea"/>
              </a:rPr>
              <a:t>6%, [</a:t>
            </a:r>
            <a:r>
              <a:rPr lang="ko-KR" altLang="en-US" sz="1200" dirty="0">
                <a:latin typeface="+mn-ea"/>
              </a:rPr>
              <a:t>개발</a:t>
            </a:r>
            <a:r>
              <a:rPr lang="en-US" altLang="ko-KR" sz="1200" dirty="0">
                <a:latin typeface="+mn-ea"/>
              </a:rPr>
              <a:t>/</a:t>
            </a:r>
            <a:r>
              <a:rPr lang="ko-KR" altLang="en-US" sz="1200" dirty="0">
                <a:latin typeface="+mn-ea"/>
              </a:rPr>
              <a:t>테스트</a:t>
            </a:r>
            <a:r>
              <a:rPr lang="en-US" altLang="ko-KR" sz="1200" dirty="0">
                <a:latin typeface="+mn-ea"/>
              </a:rPr>
              <a:t>/</a:t>
            </a:r>
            <a:r>
              <a:rPr lang="ko-KR" altLang="en-US" sz="1200" dirty="0">
                <a:latin typeface="+mn-ea"/>
              </a:rPr>
              <a:t>검증단계에서 사용한다</a:t>
            </a:r>
            <a:r>
              <a:rPr lang="en-US" altLang="ko-KR" sz="1200" dirty="0">
                <a:latin typeface="+mn-ea"/>
              </a:rPr>
              <a:t>]</a:t>
            </a:r>
            <a:r>
              <a:rPr lang="ko-KR" altLang="en-US" sz="1200" dirty="0">
                <a:latin typeface="+mn-ea"/>
              </a:rPr>
              <a:t>라고 대답한 기업이 </a:t>
            </a:r>
            <a:r>
              <a:rPr lang="en-US" altLang="ko-KR" sz="1200" dirty="0">
                <a:latin typeface="+mn-ea"/>
              </a:rPr>
              <a:t>13.1% </a:t>
            </a:r>
            <a:r>
              <a:rPr lang="ko-KR" altLang="en-US" sz="1200" dirty="0">
                <a:latin typeface="+mn-ea"/>
              </a:rPr>
              <a:t>였습니다</a:t>
            </a:r>
            <a:r>
              <a:rPr lang="en-US" altLang="ko-KR" sz="1200" dirty="0" smtClean="0"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n-ea"/>
              </a:rPr>
              <a:t>Docker</a:t>
            </a:r>
            <a:r>
              <a:rPr lang="ko-KR" altLang="en-US" sz="1200" dirty="0">
                <a:latin typeface="+mn-ea"/>
              </a:rPr>
              <a:t>가 주목받고 있는 첫번째 이유는 </a:t>
            </a:r>
            <a:r>
              <a:rPr lang="ko-KR" altLang="en-US" sz="1200" dirty="0" err="1" smtClean="0">
                <a:latin typeface="+mn-ea"/>
              </a:rPr>
              <a:t>가벼움이고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Docker</a:t>
            </a:r>
            <a:r>
              <a:rPr lang="ko-KR" altLang="en-US" sz="1200" dirty="0">
                <a:latin typeface="+mn-ea"/>
              </a:rPr>
              <a:t>를 사용하면 아래와 같은 서버 환경을 간단하게 구축하는 것이 가능합니다</a:t>
            </a:r>
            <a:r>
              <a:rPr lang="en-US" altLang="ko-KR" sz="1200" dirty="0" smtClean="0">
                <a:latin typeface="+mn-ea"/>
              </a:rPr>
              <a:t>.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 smtClean="0">
                <a:latin typeface="+mn-ea"/>
              </a:rPr>
              <a:t>nginx</a:t>
            </a:r>
            <a:r>
              <a:rPr lang="ko-KR" altLang="en-US" sz="1200" dirty="0">
                <a:latin typeface="+mn-ea"/>
              </a:rPr>
              <a:t>나 </a:t>
            </a:r>
            <a:r>
              <a:rPr lang="en-US" altLang="ko-KR" sz="1200" dirty="0">
                <a:latin typeface="+mn-ea"/>
              </a:rPr>
              <a:t>Apache</a:t>
            </a:r>
            <a:r>
              <a:rPr lang="ko-KR" altLang="en-US" sz="1200" dirty="0">
                <a:latin typeface="+mn-ea"/>
              </a:rPr>
              <a:t>같은 </a:t>
            </a:r>
            <a:r>
              <a:rPr lang="en-US" altLang="ko-KR" sz="1200" dirty="0">
                <a:latin typeface="+mn-ea"/>
              </a:rPr>
              <a:t>Web </a:t>
            </a:r>
            <a:r>
              <a:rPr lang="ko-KR" altLang="en-US" sz="1200" dirty="0">
                <a:latin typeface="+mn-ea"/>
              </a:rPr>
              <a:t>서버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PHP</a:t>
            </a:r>
            <a:r>
              <a:rPr lang="ko-KR" altLang="en-US" sz="1200" dirty="0">
                <a:latin typeface="+mn-ea"/>
              </a:rPr>
              <a:t>나 </a:t>
            </a:r>
            <a:r>
              <a:rPr lang="en-US" altLang="ko-KR" sz="1200" dirty="0">
                <a:latin typeface="+mn-ea"/>
              </a:rPr>
              <a:t>Java</a:t>
            </a:r>
            <a:r>
              <a:rPr lang="ko-KR" altLang="en-US" sz="1200" dirty="0">
                <a:latin typeface="+mn-ea"/>
              </a:rPr>
              <a:t>같은 </a:t>
            </a:r>
            <a:r>
              <a:rPr lang="en-US" altLang="ko-KR" sz="1200" dirty="0">
                <a:latin typeface="+mn-ea"/>
              </a:rPr>
              <a:t>AP</a:t>
            </a:r>
            <a:r>
              <a:rPr lang="ko-KR" altLang="en-US" sz="1200" dirty="0">
                <a:latin typeface="+mn-ea"/>
              </a:rPr>
              <a:t>서버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MySQL</a:t>
            </a:r>
            <a:r>
              <a:rPr lang="ko-KR" altLang="en-US" sz="1200" dirty="0">
                <a:latin typeface="+mn-ea"/>
              </a:rPr>
              <a:t>이나 </a:t>
            </a:r>
            <a:r>
              <a:rPr lang="en-US" altLang="ko-KR" sz="1200" dirty="0" err="1">
                <a:latin typeface="+mn-ea"/>
              </a:rPr>
              <a:t>PostgreSQl</a:t>
            </a:r>
            <a:r>
              <a:rPr lang="ko-KR" altLang="en-US" sz="1200" dirty="0">
                <a:latin typeface="+mn-ea"/>
              </a:rPr>
              <a:t>같은 </a:t>
            </a:r>
            <a:r>
              <a:rPr lang="en-US" altLang="ko-KR" sz="1200" dirty="0">
                <a:latin typeface="+mn-ea"/>
              </a:rPr>
              <a:t>DB</a:t>
            </a:r>
            <a:r>
              <a:rPr lang="ko-KR" altLang="en-US" sz="1200" dirty="0">
                <a:latin typeface="+mn-ea"/>
              </a:rPr>
              <a:t>서버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+mn-ea"/>
              </a:rPr>
              <a:t>redmine</a:t>
            </a:r>
            <a:r>
              <a:rPr lang="en-US" altLang="ko-KR" sz="1200" dirty="0">
                <a:latin typeface="+mn-ea"/>
              </a:rPr>
              <a:t>, </a:t>
            </a:r>
            <a:r>
              <a:rPr lang="en-US" altLang="ko-KR" sz="1200" dirty="0" err="1">
                <a:latin typeface="+mn-ea"/>
              </a:rPr>
              <a:t>GitLab</a:t>
            </a:r>
            <a:r>
              <a:rPr lang="en-US" altLang="ko-KR" sz="1200" dirty="0">
                <a:latin typeface="+mn-ea"/>
              </a:rPr>
              <a:t>, Jenkins</a:t>
            </a:r>
            <a:r>
              <a:rPr lang="ko-KR" altLang="en-US" sz="1200" dirty="0">
                <a:latin typeface="+mn-ea"/>
              </a:rPr>
              <a:t>같은 </a:t>
            </a:r>
            <a:r>
              <a:rPr lang="en-US" altLang="ko-KR" sz="1200" dirty="0">
                <a:latin typeface="+mn-ea"/>
              </a:rPr>
              <a:t>DevOps</a:t>
            </a:r>
            <a:r>
              <a:rPr lang="ko-KR" altLang="en-US" sz="1200" dirty="0">
                <a:latin typeface="+mn-ea"/>
              </a:rPr>
              <a:t>환경</a:t>
            </a:r>
            <a:endParaRPr lang="en-US" altLang="ko-KR" sz="1200" dirty="0" smtClean="0">
              <a:latin typeface="+mn-ea"/>
              <a:ea typeface="+mn-ea"/>
            </a:endParaRPr>
          </a:p>
        </p:txBody>
      </p:sp>
      <p:pic>
        <p:nvPicPr>
          <p:cNvPr id="11" name="Shape 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04928" y="3248980"/>
            <a:ext cx="5220580" cy="3145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271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26233"/>
            <a:ext cx="3378297" cy="304699"/>
            <a:chOff x="802399" y="1044402"/>
            <a:chExt cx="3378297" cy="3046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44402"/>
              <a:ext cx="3378297" cy="3046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Docker </a:t>
              </a:r>
              <a:r>
                <a:rPr lang="ko-KR" altLang="en-US" sz="22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동작방식</a:t>
              </a:r>
              <a:r>
                <a:rPr lang="ko-KR" altLang="en-US" sz="2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ko-KR" sz="2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(1/2)</a:t>
              </a:r>
              <a:endParaRPr lang="en-US" altLang="ko-KR" sz="22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9330952" cy="1061829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가상화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소프트웨어라면 이미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VMWare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나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VirtualBox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가 있는데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왜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Docker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가 이렇게 주목받는 걸까요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?</a:t>
            </a:r>
          </a:p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Docker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는 </a:t>
            </a:r>
            <a:r>
              <a:rPr lang="en-US" altLang="ko-KR" sz="1600" b="1" dirty="0">
                <a:solidFill>
                  <a:schemeClr val="accent1"/>
                </a:solidFill>
                <a:latin typeface="+mn-ea"/>
                <a:ea typeface="+mn-ea"/>
              </a:rPr>
              <a:t>[</a:t>
            </a:r>
            <a:r>
              <a:rPr lang="ko-KR" altLang="en-US" sz="1600" b="1" dirty="0">
                <a:solidFill>
                  <a:schemeClr val="accent1"/>
                </a:solidFill>
                <a:latin typeface="+mn-ea"/>
                <a:ea typeface="+mn-ea"/>
              </a:rPr>
              <a:t>컨테이너 가상화</a:t>
            </a:r>
            <a:r>
              <a:rPr lang="en-US" altLang="ko-KR" sz="1600" b="1" dirty="0">
                <a:solidFill>
                  <a:schemeClr val="accent1"/>
                </a:solidFill>
                <a:latin typeface="+mn-ea"/>
                <a:ea typeface="+mn-ea"/>
              </a:rPr>
              <a:t>]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라고 불리는 기반기술로 가상화를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구현되어 있음</a:t>
            </a:r>
            <a:endParaRPr lang="en-US" altLang="ko-KR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VMWare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VirtualBox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등을 대표하는 기존의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[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호스트 가상화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]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와 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Docker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를 지탱하는 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/>
            </a:r>
            <a:b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</a:b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[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컨테이너 가상화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]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의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차이점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??</a:t>
            </a: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6357156" y="584684"/>
            <a:ext cx="3192215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dirty="0">
                <a:solidFill>
                  <a:srgbClr val="000000"/>
                </a:solidFill>
                <a:latin typeface="+mj-ea"/>
              </a:rPr>
              <a:t>Ⅰ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Docker</a:t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68384A-0A17-4648-AF0D-FA1C79CD0EF7}"/>
              </a:ext>
            </a:extLst>
          </p:cNvPr>
          <p:cNvSpPr/>
          <p:nvPr/>
        </p:nvSpPr>
        <p:spPr>
          <a:xfrm>
            <a:off x="641494" y="2372251"/>
            <a:ext cx="8956022" cy="1992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호스트 가상화 </a:t>
            </a:r>
            <a:r>
              <a:rPr lang="en-US" altLang="ko-KR" sz="1400" dirty="0">
                <a:latin typeface="+mn-ea"/>
              </a:rPr>
              <a:t>(VMWare, </a:t>
            </a:r>
            <a:r>
              <a:rPr lang="en-US" altLang="ko-KR" sz="1400" dirty="0" err="1">
                <a:latin typeface="+mn-ea"/>
              </a:rPr>
              <a:t>VirtualBox</a:t>
            </a:r>
            <a:r>
              <a:rPr lang="en-US" altLang="ko-KR" sz="1400" dirty="0" smtClean="0">
                <a:latin typeface="+mn-ea"/>
              </a:rPr>
              <a:t>)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어플리케이션을 실행하기 위해서는 우선 게스트</a:t>
            </a:r>
            <a:r>
              <a:rPr lang="en-US" altLang="ko-KR" sz="1400" dirty="0">
                <a:latin typeface="+mn-ea"/>
              </a:rPr>
              <a:t>OS</a:t>
            </a:r>
            <a:r>
              <a:rPr lang="ko-KR" altLang="en-US" sz="1400" dirty="0">
                <a:latin typeface="+mn-ea"/>
              </a:rPr>
              <a:t>가 기동 되지 않으면 안되기에 </a:t>
            </a:r>
            <a:r>
              <a:rPr lang="en-US" altLang="ko-KR" sz="1400" dirty="0">
                <a:latin typeface="+mn-ea"/>
              </a:rPr>
              <a:t>CPU</a:t>
            </a:r>
            <a:r>
              <a:rPr lang="ko-KR" altLang="en-US" sz="1400" dirty="0">
                <a:latin typeface="+mn-ea"/>
              </a:rPr>
              <a:t>나 메모리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디스크등의</a:t>
            </a:r>
            <a:r>
              <a:rPr lang="ko-KR" altLang="en-US" sz="1400" dirty="0">
                <a:latin typeface="+mn-ea"/>
              </a:rPr>
              <a:t> 리소스를 많이 소비한다</a:t>
            </a:r>
            <a:r>
              <a:rPr lang="en-US" altLang="ko-KR" sz="1400" dirty="0">
                <a:latin typeface="+mn-ea"/>
              </a:rPr>
              <a:t>.</a:t>
            </a:r>
            <a:endParaRPr lang="en-US" altLang="ko-KR" sz="1400" dirty="0" smtClean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컨테이너 가상화 </a:t>
            </a:r>
            <a:r>
              <a:rPr lang="en-US" altLang="ko-KR" sz="1400" dirty="0">
                <a:latin typeface="+mn-ea"/>
              </a:rPr>
              <a:t>(Docker</a:t>
            </a:r>
            <a:r>
              <a:rPr lang="en-US" altLang="ko-KR" sz="1400" dirty="0" smtClean="0">
                <a:latin typeface="+mn-ea"/>
              </a:rPr>
              <a:t>)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컨테이너는 호스트</a:t>
            </a:r>
            <a:r>
              <a:rPr lang="en-US" altLang="ko-KR" sz="1400" dirty="0">
                <a:latin typeface="+mn-ea"/>
              </a:rPr>
              <a:t>OS </a:t>
            </a:r>
            <a:r>
              <a:rPr lang="ko-KR" altLang="en-US" sz="1400" dirty="0">
                <a:latin typeface="+mn-ea"/>
              </a:rPr>
              <a:t>관점으로 보면 </a:t>
            </a:r>
            <a:r>
              <a:rPr lang="ko-KR" altLang="en-US" sz="1400" b="1" dirty="0">
                <a:latin typeface="+mn-ea"/>
              </a:rPr>
              <a:t>하나의 프로세스</a:t>
            </a:r>
            <a:r>
              <a:rPr lang="ko-KR" altLang="en-US" sz="1400" dirty="0">
                <a:latin typeface="+mn-ea"/>
              </a:rPr>
              <a:t> 로써 취급되며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b="1" dirty="0" err="1">
                <a:latin typeface="+mn-ea"/>
              </a:rPr>
              <a:t>커널부분을</a:t>
            </a:r>
            <a:r>
              <a:rPr lang="ko-KR" altLang="en-US" sz="1400" b="1" dirty="0">
                <a:latin typeface="+mn-ea"/>
              </a:rPr>
              <a:t> 호스트 </a:t>
            </a:r>
            <a:r>
              <a:rPr lang="en-US" altLang="ko-KR" sz="1400" b="1" dirty="0">
                <a:latin typeface="+mn-ea"/>
              </a:rPr>
              <a:t>OS</a:t>
            </a:r>
            <a:r>
              <a:rPr lang="ko-KR" altLang="en-US" sz="1400" b="1" dirty="0">
                <a:latin typeface="+mn-ea"/>
              </a:rPr>
              <a:t>와 공유</a:t>
            </a:r>
            <a:r>
              <a:rPr lang="ko-KR" altLang="en-US" sz="1400" dirty="0">
                <a:latin typeface="+mn-ea"/>
              </a:rPr>
              <a:t>하기 때문에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리소스 사용률이 현저히 낮다</a:t>
            </a:r>
            <a:r>
              <a:rPr lang="en-US" altLang="ko-KR" sz="1400" dirty="0">
                <a:latin typeface="+mn-ea"/>
              </a:rPr>
              <a:t>.</a:t>
            </a:r>
            <a:endParaRPr lang="en-US" altLang="ko-KR" sz="1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5189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26233"/>
            <a:ext cx="3378297" cy="304699"/>
            <a:chOff x="802399" y="1044402"/>
            <a:chExt cx="3378297" cy="3046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44402"/>
              <a:ext cx="3378297" cy="3046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Docker </a:t>
              </a:r>
              <a:r>
                <a:rPr lang="ko-KR" altLang="en-US" sz="22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동작방식</a:t>
              </a:r>
              <a:r>
                <a:rPr lang="ko-KR" altLang="en-US" sz="2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ko-KR" sz="2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(2/2)</a:t>
              </a:r>
              <a:endParaRPr lang="en-US" altLang="ko-KR" sz="22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8697574" cy="492443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컨테이너 가상화는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OS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위에 별도의 프로세스로부터 격리된 어플리케이션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실행환경을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구축하는 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/>
            </a:r>
            <a:b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</a:b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것으로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, Virtual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한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동작환경을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호스트 가상화보다 적은 리소스로 동작시키는 것이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가능함</a:t>
            </a:r>
            <a:endParaRPr lang="en-US" altLang="ko-KR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6357156" y="584684"/>
            <a:ext cx="3192215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dirty="0">
                <a:solidFill>
                  <a:srgbClr val="000000"/>
                </a:solidFill>
                <a:latin typeface="+mj-ea"/>
              </a:rPr>
              <a:t>Ⅰ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Docker</a:t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pic>
        <p:nvPicPr>
          <p:cNvPr id="9" name="Shape 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540" y="1700808"/>
            <a:ext cx="8280920" cy="48245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464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26233"/>
            <a:ext cx="4574137" cy="304699"/>
            <a:chOff x="802399" y="1044402"/>
            <a:chExt cx="4574137" cy="3046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44402"/>
              <a:ext cx="4574137" cy="3046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Docker</a:t>
              </a:r>
              <a:r>
                <a:rPr lang="ko-KR" altLang="en-US" sz="2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를 도입할 때의 이점</a:t>
              </a:r>
              <a:r>
                <a:rPr lang="en-US" altLang="ko-KR" sz="2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(1/2)</a:t>
              </a:r>
              <a:endParaRPr lang="en-US" altLang="ko-KR" sz="22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8790548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컨테이너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가상화라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불리는 기반기술을 활용하는 것으로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, Docker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는 아래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3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가지 특징을 갖고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있음</a:t>
            </a:r>
            <a:endParaRPr lang="en-US" altLang="ko-KR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6357156" y="584684"/>
            <a:ext cx="3192215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dirty="0">
                <a:solidFill>
                  <a:srgbClr val="000000"/>
                </a:solidFill>
                <a:latin typeface="+mj-ea"/>
              </a:rPr>
              <a:t>Ⅰ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Docker</a:t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68384A-0A17-4648-AF0D-FA1C79CD0EF7}"/>
              </a:ext>
            </a:extLst>
          </p:cNvPr>
          <p:cNvSpPr/>
          <p:nvPr/>
        </p:nvSpPr>
        <p:spPr>
          <a:xfrm>
            <a:off x="560512" y="1628800"/>
            <a:ext cx="8956022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+mn-ea"/>
              </a:rPr>
              <a:t>어플리케이션을 적은 리소스로 효율적으로 실행할 수 있다</a:t>
            </a:r>
            <a:r>
              <a:rPr lang="en-US" altLang="ko-KR" sz="1400" dirty="0" smtClean="0">
                <a:latin typeface="+mn-ea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컨테이너 가상화는 이전 호스트 가상화에 필요한 하드웨어 에뮬레이터가 필요하지 않게 되어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적은 리소스로 실행하는 것이 </a:t>
            </a:r>
            <a:r>
              <a:rPr lang="ko-KR" altLang="en-US" sz="1400" dirty="0" smtClean="0">
                <a:latin typeface="+mn-ea"/>
              </a:rPr>
              <a:t>가능합니다</a:t>
            </a:r>
            <a:r>
              <a:rPr lang="en-US" altLang="ko-KR" sz="1400" dirty="0" smtClean="0">
                <a:latin typeface="+mn-ea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latin typeface="+mn-ea"/>
              </a:rPr>
              <a:t>[Infrastructure as Code]</a:t>
            </a:r>
            <a:r>
              <a:rPr lang="ko-KR" altLang="en-US" sz="1400" dirty="0">
                <a:latin typeface="+mn-ea"/>
              </a:rPr>
              <a:t>로 인프라 환경의 </a:t>
            </a:r>
            <a:r>
              <a:rPr lang="ko-KR" altLang="en-US" sz="1400" dirty="0" err="1">
                <a:latin typeface="+mn-ea"/>
              </a:rPr>
              <a:t>버전관리가</a:t>
            </a:r>
            <a:r>
              <a:rPr lang="ko-KR" altLang="en-US" sz="1400" dirty="0">
                <a:latin typeface="+mn-ea"/>
              </a:rPr>
              <a:t> 가능하다</a:t>
            </a:r>
            <a:r>
              <a:rPr lang="en-US" altLang="ko-KR" sz="1400" dirty="0" smtClean="0">
                <a:latin typeface="+mn-ea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[Infrastructure as Code]</a:t>
            </a:r>
            <a:r>
              <a:rPr lang="ko-KR" altLang="en-US" sz="1400" dirty="0">
                <a:latin typeface="+mn-ea"/>
              </a:rPr>
              <a:t>는 인프라 환경의 상태를 소스코드로서 관리하고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그 내용을 자동적으로 서버에 설정하는 방법입니다</a:t>
            </a:r>
            <a:r>
              <a:rPr lang="en-US" altLang="ko-KR" sz="1400" dirty="0">
                <a:latin typeface="+mn-ea"/>
              </a:rPr>
              <a:t>. </a:t>
            </a:r>
            <a:r>
              <a:rPr lang="en-US" altLang="ko-KR" sz="1400" b="1" dirty="0">
                <a:latin typeface="+mn-ea"/>
              </a:rPr>
              <a:t>Docker</a:t>
            </a:r>
            <a:r>
              <a:rPr lang="ko-KR" altLang="en-US" sz="1400" b="1" dirty="0">
                <a:latin typeface="+mn-ea"/>
              </a:rPr>
              <a:t>는 이미지 구성을 </a:t>
            </a:r>
            <a:r>
              <a:rPr lang="en-US" altLang="ko-KR" sz="1400" b="1" dirty="0">
                <a:latin typeface="+mn-ea"/>
              </a:rPr>
              <a:t>[</a:t>
            </a:r>
            <a:r>
              <a:rPr lang="en-US" altLang="ko-KR" sz="1400" b="1" dirty="0" err="1">
                <a:latin typeface="+mn-ea"/>
              </a:rPr>
              <a:t>Dockerfile</a:t>
            </a:r>
            <a:r>
              <a:rPr lang="en-US" altLang="ko-KR" sz="1400" b="1" dirty="0">
                <a:latin typeface="+mn-ea"/>
              </a:rPr>
              <a:t>], </a:t>
            </a:r>
            <a:r>
              <a:rPr lang="ko-KR" altLang="en-US" sz="1400" b="1" dirty="0">
                <a:latin typeface="+mn-ea"/>
              </a:rPr>
              <a:t>컨테이너 구성을 </a:t>
            </a:r>
            <a:r>
              <a:rPr lang="en-US" altLang="ko-KR" sz="1400" b="1" dirty="0">
                <a:latin typeface="+mn-ea"/>
              </a:rPr>
              <a:t>[</a:t>
            </a:r>
            <a:r>
              <a:rPr lang="en-US" altLang="ko-KR" sz="1400" b="1" dirty="0" err="1">
                <a:latin typeface="+mn-ea"/>
              </a:rPr>
              <a:t>docker-compose.yml</a:t>
            </a:r>
            <a:r>
              <a:rPr lang="en-US" altLang="ko-KR" sz="1400" b="1" dirty="0">
                <a:latin typeface="+mn-ea"/>
              </a:rPr>
              <a:t>]</a:t>
            </a:r>
            <a:r>
              <a:rPr lang="ko-KR" altLang="en-US" sz="1400" b="1" dirty="0">
                <a:latin typeface="+mn-ea"/>
              </a:rPr>
              <a:t>라는 텍스트파일로 기술</a:t>
            </a:r>
            <a:r>
              <a:rPr lang="ko-KR" altLang="en-US" sz="1400" dirty="0">
                <a:latin typeface="+mn-ea"/>
              </a:rPr>
              <a:t>하기 때문에</a:t>
            </a:r>
            <a:r>
              <a:rPr lang="en-US" altLang="ko-KR" sz="1400" dirty="0">
                <a:latin typeface="+mn-ea"/>
              </a:rPr>
              <a:t>, </a:t>
            </a:r>
            <a:r>
              <a:rPr lang="en-US" altLang="ko-KR" sz="1400" dirty="0" err="1">
                <a:latin typeface="+mn-ea"/>
              </a:rPr>
              <a:t>git</a:t>
            </a:r>
            <a:r>
              <a:rPr lang="ko-KR" altLang="en-US" sz="1400" dirty="0">
                <a:latin typeface="+mn-ea"/>
              </a:rPr>
              <a:t>과 같은 </a:t>
            </a:r>
            <a:r>
              <a:rPr lang="ko-KR" altLang="en-US" sz="1400" dirty="0" err="1">
                <a:latin typeface="+mn-ea"/>
              </a:rPr>
              <a:t>버전관리</a:t>
            </a:r>
            <a:r>
              <a:rPr lang="ko-KR" altLang="en-US" sz="1400" dirty="0">
                <a:latin typeface="+mn-ea"/>
              </a:rPr>
              <a:t> 시스템으로 </a:t>
            </a:r>
            <a:r>
              <a:rPr lang="ko-KR" altLang="en-US" sz="1400" dirty="0" err="1">
                <a:latin typeface="+mn-ea"/>
              </a:rPr>
              <a:t>인프라환경</a:t>
            </a:r>
            <a:r>
              <a:rPr lang="ko-KR" altLang="en-US" sz="1400" dirty="0">
                <a:latin typeface="+mn-ea"/>
              </a:rPr>
              <a:t> 상태를 기록하는 것이 가능합니다</a:t>
            </a:r>
            <a:r>
              <a:rPr lang="en-US" altLang="ko-KR" sz="1400" dirty="0">
                <a:latin typeface="+mn-ea"/>
              </a:rPr>
              <a:t>.</a:t>
            </a:r>
            <a:endParaRPr lang="en-US" altLang="ko-KR" sz="1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2133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26233"/>
            <a:ext cx="4574137" cy="304699"/>
            <a:chOff x="802399" y="1044402"/>
            <a:chExt cx="4574137" cy="3046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44402"/>
              <a:ext cx="4574137" cy="3046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Docker</a:t>
              </a:r>
              <a:r>
                <a:rPr lang="ko-KR" altLang="en-US" sz="2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를 도입할 때의 이점</a:t>
              </a:r>
              <a:r>
                <a:rPr lang="en-US" altLang="ko-KR" sz="2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(2/2)</a:t>
              </a:r>
              <a:endParaRPr lang="en-US" altLang="ko-KR" sz="22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/>
          <p:cNvSpPr txBox="1">
            <a:spLocks/>
          </p:cNvSpPr>
          <p:nvPr/>
        </p:nvSpPr>
        <p:spPr>
          <a:xfrm>
            <a:off x="6357156" y="584684"/>
            <a:ext cx="3192215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dirty="0">
                <a:solidFill>
                  <a:srgbClr val="000000"/>
                </a:solidFill>
                <a:latin typeface="+mj-ea"/>
              </a:rPr>
              <a:t>Ⅰ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Docker</a:t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68384A-0A17-4648-AF0D-FA1C79CD0EF7}"/>
              </a:ext>
            </a:extLst>
          </p:cNvPr>
          <p:cNvSpPr/>
          <p:nvPr/>
        </p:nvSpPr>
        <p:spPr>
          <a:xfrm>
            <a:off x="472275" y="1000616"/>
            <a:ext cx="8956022" cy="700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아래는 </a:t>
            </a:r>
            <a:r>
              <a:rPr lang="en-US" altLang="ko-KR" sz="1400" dirty="0" err="1">
                <a:latin typeface="+mn-ea"/>
              </a:rPr>
              <a:t>redmine</a:t>
            </a:r>
            <a:r>
              <a:rPr lang="ko-KR" altLang="en-US" sz="1400" dirty="0">
                <a:latin typeface="+mn-ea"/>
              </a:rPr>
              <a:t>에 공개된 </a:t>
            </a:r>
            <a:r>
              <a:rPr lang="en-US" altLang="ko-KR" sz="1400" dirty="0" err="1">
                <a:latin typeface="+mn-ea"/>
              </a:rPr>
              <a:t>docker-compose.yml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스크립트 입니다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보시는 것과 같이 딱 필요한 구성만 되어 있으면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단 </a:t>
            </a:r>
            <a:r>
              <a:rPr lang="ko-KR" altLang="en-US" sz="1400" dirty="0" err="1">
                <a:latin typeface="+mn-ea"/>
              </a:rPr>
              <a:t>몇줄의</a:t>
            </a:r>
            <a:r>
              <a:rPr lang="ko-KR" altLang="en-US" sz="1400" dirty="0">
                <a:latin typeface="+mn-ea"/>
              </a:rPr>
              <a:t> 스크립트로 서버를 구축할 수 있습니다</a:t>
            </a:r>
            <a:r>
              <a:rPr lang="en-US" altLang="ko-KR" sz="1400" dirty="0" smtClean="0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</p:txBody>
      </p:sp>
      <p:sp>
        <p:nvSpPr>
          <p:cNvPr id="9" name="Shape 88"/>
          <p:cNvSpPr txBox="1"/>
          <p:nvPr/>
        </p:nvSpPr>
        <p:spPr>
          <a:xfrm>
            <a:off x="607166" y="1770492"/>
            <a:ext cx="4326900" cy="327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8BDF4C"/>
                </a:solidFill>
                <a:latin typeface="Verdana"/>
                <a:ea typeface="Verdana"/>
                <a:cs typeface="Verdana"/>
                <a:sym typeface="Verdana"/>
              </a:rPr>
              <a:t>version</a:t>
            </a:r>
            <a:r>
              <a:rPr lang="ko" sz="700" dirty="0">
                <a:solidFill>
                  <a:srgbClr val="E3E3E3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ko" sz="700" dirty="0">
                <a:solidFill>
                  <a:srgbClr val="41B7D7"/>
                </a:solidFill>
                <a:latin typeface="Verdana"/>
                <a:ea typeface="Verdana"/>
                <a:cs typeface="Verdana"/>
                <a:sym typeface="Verdana"/>
              </a:rPr>
              <a:t>'3.1'</a:t>
            </a:r>
            <a:r>
              <a:rPr lang="ko" sz="700" dirty="0">
                <a:solidFill>
                  <a:srgbClr val="E3E3E3"/>
                </a:solidFill>
                <a:latin typeface="Verdana"/>
                <a:ea typeface="Verdana"/>
                <a:cs typeface="Verdana"/>
                <a:sym typeface="Verdana"/>
              </a:rPr>
              <a:t/>
            </a:r>
            <a:br>
              <a:rPr lang="ko" sz="700" dirty="0">
                <a:solidFill>
                  <a:srgbClr val="E3E3E3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ko" sz="700" dirty="0">
                <a:solidFill>
                  <a:srgbClr val="8BDF4C"/>
                </a:solidFill>
                <a:latin typeface="Verdana"/>
                <a:ea typeface="Verdana"/>
                <a:cs typeface="Verdana"/>
                <a:sym typeface="Verdana"/>
              </a:rPr>
              <a:t>services</a:t>
            </a:r>
            <a:r>
              <a:rPr lang="ko" sz="700" dirty="0">
                <a:solidFill>
                  <a:srgbClr val="E3E3E3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  <a:br>
              <a:rPr lang="ko" sz="700" dirty="0">
                <a:solidFill>
                  <a:srgbClr val="E3E3E3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ko" sz="700" dirty="0">
                <a:solidFill>
                  <a:srgbClr val="E3E3E3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ko" sz="700" dirty="0">
                <a:solidFill>
                  <a:srgbClr val="8BDF4C"/>
                </a:solidFill>
                <a:latin typeface="Verdana"/>
                <a:ea typeface="Verdana"/>
                <a:cs typeface="Verdana"/>
                <a:sym typeface="Verdana"/>
              </a:rPr>
              <a:t>redmine</a:t>
            </a:r>
            <a:r>
              <a:rPr lang="ko" sz="700" dirty="0">
                <a:solidFill>
                  <a:srgbClr val="E3E3E3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  <a:br>
              <a:rPr lang="ko" sz="700" dirty="0">
                <a:solidFill>
                  <a:srgbClr val="E3E3E3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ko" sz="700" dirty="0">
                <a:solidFill>
                  <a:srgbClr val="E3E3E3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lang="ko" sz="700" dirty="0">
                <a:solidFill>
                  <a:srgbClr val="8BDF4C"/>
                </a:solidFill>
                <a:latin typeface="Verdana"/>
                <a:ea typeface="Verdana"/>
                <a:cs typeface="Verdana"/>
                <a:sym typeface="Verdana"/>
              </a:rPr>
              <a:t>image</a:t>
            </a:r>
            <a:r>
              <a:rPr lang="ko" sz="700" dirty="0">
                <a:solidFill>
                  <a:srgbClr val="E3E3E3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ko" sz="700" dirty="0">
                <a:solidFill>
                  <a:srgbClr val="41B7D7"/>
                </a:solidFill>
                <a:latin typeface="Verdana"/>
                <a:ea typeface="Verdana"/>
                <a:cs typeface="Verdana"/>
                <a:sym typeface="Verdana"/>
              </a:rPr>
              <a:t>redmine</a:t>
            </a:r>
            <a:r>
              <a:rPr lang="ko" sz="700" dirty="0">
                <a:solidFill>
                  <a:srgbClr val="E3E3E3"/>
                </a:solidFill>
                <a:latin typeface="Verdana"/>
                <a:ea typeface="Verdana"/>
                <a:cs typeface="Verdana"/>
                <a:sym typeface="Verdana"/>
              </a:rPr>
              <a:t/>
            </a:r>
            <a:br>
              <a:rPr lang="ko" sz="700" dirty="0">
                <a:solidFill>
                  <a:srgbClr val="E3E3E3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ko" sz="700" dirty="0">
                <a:solidFill>
                  <a:srgbClr val="E3E3E3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lang="ko" sz="700" dirty="0">
                <a:solidFill>
                  <a:srgbClr val="8BDF4C"/>
                </a:solidFill>
                <a:latin typeface="Verdana"/>
                <a:ea typeface="Verdana"/>
                <a:cs typeface="Verdana"/>
                <a:sym typeface="Verdana"/>
              </a:rPr>
              <a:t>restart</a:t>
            </a:r>
            <a:r>
              <a:rPr lang="ko" sz="700" dirty="0">
                <a:solidFill>
                  <a:srgbClr val="E3E3E3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ko" sz="700" dirty="0">
                <a:solidFill>
                  <a:srgbClr val="41B7D7"/>
                </a:solidFill>
                <a:latin typeface="Verdana"/>
                <a:ea typeface="Verdana"/>
                <a:cs typeface="Verdana"/>
                <a:sym typeface="Verdana"/>
              </a:rPr>
              <a:t>always</a:t>
            </a:r>
            <a:r>
              <a:rPr lang="ko" sz="700" dirty="0">
                <a:solidFill>
                  <a:srgbClr val="E3E3E3"/>
                </a:solidFill>
                <a:latin typeface="Verdana"/>
                <a:ea typeface="Verdana"/>
                <a:cs typeface="Verdana"/>
                <a:sym typeface="Verdana"/>
              </a:rPr>
              <a:t/>
            </a:r>
            <a:br>
              <a:rPr lang="ko" sz="700" dirty="0">
                <a:solidFill>
                  <a:srgbClr val="E3E3E3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ko" sz="700" dirty="0">
                <a:solidFill>
                  <a:srgbClr val="E3E3E3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lang="ko" sz="700" dirty="0">
                <a:solidFill>
                  <a:srgbClr val="8BDF4C"/>
                </a:solidFill>
                <a:latin typeface="Verdana"/>
                <a:ea typeface="Verdana"/>
                <a:cs typeface="Verdana"/>
                <a:sym typeface="Verdana"/>
              </a:rPr>
              <a:t>ports</a:t>
            </a:r>
            <a:r>
              <a:rPr lang="ko" sz="700" dirty="0">
                <a:solidFill>
                  <a:srgbClr val="E3E3E3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  <a:br>
              <a:rPr lang="ko" sz="700" dirty="0">
                <a:solidFill>
                  <a:srgbClr val="E3E3E3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ko" sz="700" dirty="0">
                <a:solidFill>
                  <a:srgbClr val="E3E3E3"/>
                </a:solidFill>
                <a:latin typeface="Verdana"/>
                <a:ea typeface="Verdana"/>
                <a:cs typeface="Verdana"/>
                <a:sym typeface="Verdana"/>
              </a:rPr>
              <a:t>      - </a:t>
            </a:r>
            <a:r>
              <a:rPr lang="ko" sz="700" dirty="0">
                <a:solidFill>
                  <a:srgbClr val="41B7D7"/>
                </a:solidFill>
                <a:latin typeface="Verdana"/>
                <a:ea typeface="Verdana"/>
                <a:cs typeface="Verdana"/>
                <a:sym typeface="Verdana"/>
              </a:rPr>
              <a:t>8080:3000</a:t>
            </a:r>
            <a:r>
              <a:rPr lang="ko" sz="700" dirty="0">
                <a:solidFill>
                  <a:srgbClr val="E3E3E3"/>
                </a:solidFill>
                <a:latin typeface="Verdana"/>
                <a:ea typeface="Verdana"/>
                <a:cs typeface="Verdana"/>
                <a:sym typeface="Verdana"/>
              </a:rPr>
              <a:t/>
            </a:r>
            <a:br>
              <a:rPr lang="ko" sz="700" dirty="0">
                <a:solidFill>
                  <a:srgbClr val="E3E3E3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ko" sz="700" dirty="0">
                <a:solidFill>
                  <a:srgbClr val="E3E3E3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lang="ko" sz="700" dirty="0">
                <a:solidFill>
                  <a:srgbClr val="8BDF4C"/>
                </a:solidFill>
                <a:latin typeface="Verdana"/>
                <a:ea typeface="Verdana"/>
                <a:cs typeface="Verdana"/>
                <a:sym typeface="Verdana"/>
              </a:rPr>
              <a:t>environment</a:t>
            </a:r>
            <a:r>
              <a:rPr lang="ko" sz="700" dirty="0">
                <a:solidFill>
                  <a:srgbClr val="E3E3E3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  <a:br>
              <a:rPr lang="ko" sz="700" dirty="0">
                <a:solidFill>
                  <a:srgbClr val="E3E3E3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ko" sz="700" dirty="0">
                <a:solidFill>
                  <a:srgbClr val="E3E3E3"/>
                </a:solidFill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lang="ko" sz="700" dirty="0">
                <a:solidFill>
                  <a:srgbClr val="8BDF4C"/>
                </a:solidFill>
                <a:latin typeface="Verdana"/>
                <a:ea typeface="Verdana"/>
                <a:cs typeface="Verdana"/>
                <a:sym typeface="Verdana"/>
              </a:rPr>
              <a:t>REDMINE_DB_MYSQL</a:t>
            </a:r>
            <a:r>
              <a:rPr lang="ko" sz="700" dirty="0">
                <a:solidFill>
                  <a:srgbClr val="E3E3E3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ko" sz="700" dirty="0">
                <a:solidFill>
                  <a:srgbClr val="41B7D7"/>
                </a:solidFill>
                <a:latin typeface="Verdana"/>
                <a:ea typeface="Verdana"/>
                <a:cs typeface="Verdana"/>
                <a:sym typeface="Verdana"/>
              </a:rPr>
              <a:t>db</a:t>
            </a:r>
            <a:r>
              <a:rPr lang="ko" sz="700" dirty="0">
                <a:solidFill>
                  <a:srgbClr val="E3E3E3"/>
                </a:solidFill>
                <a:latin typeface="Verdana"/>
                <a:ea typeface="Verdana"/>
                <a:cs typeface="Verdana"/>
                <a:sym typeface="Verdana"/>
              </a:rPr>
              <a:t/>
            </a:r>
            <a:br>
              <a:rPr lang="ko" sz="700" dirty="0">
                <a:solidFill>
                  <a:srgbClr val="E3E3E3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ko" sz="700" dirty="0">
                <a:solidFill>
                  <a:srgbClr val="E3E3E3"/>
                </a:solidFill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lang="ko" sz="700" dirty="0">
                <a:solidFill>
                  <a:srgbClr val="8BDF4C"/>
                </a:solidFill>
                <a:latin typeface="Verdana"/>
                <a:ea typeface="Verdana"/>
                <a:cs typeface="Verdana"/>
                <a:sym typeface="Verdana"/>
              </a:rPr>
              <a:t>REDMINE_DB_PASSWORD</a:t>
            </a:r>
            <a:r>
              <a:rPr lang="ko" sz="700" dirty="0">
                <a:solidFill>
                  <a:srgbClr val="E3E3E3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ko" sz="700" dirty="0">
                <a:solidFill>
                  <a:srgbClr val="41B7D7"/>
                </a:solidFill>
                <a:latin typeface="Verdana"/>
                <a:ea typeface="Verdana"/>
                <a:cs typeface="Verdana"/>
                <a:sym typeface="Verdana"/>
              </a:rPr>
              <a:t>example</a:t>
            </a:r>
            <a:r>
              <a:rPr lang="ko" sz="700" dirty="0">
                <a:solidFill>
                  <a:srgbClr val="E3E3E3"/>
                </a:solidFill>
                <a:latin typeface="Verdana"/>
                <a:ea typeface="Verdana"/>
                <a:cs typeface="Verdana"/>
                <a:sym typeface="Verdana"/>
              </a:rPr>
              <a:t/>
            </a:r>
            <a:br>
              <a:rPr lang="ko" sz="700" dirty="0">
                <a:solidFill>
                  <a:srgbClr val="E3E3E3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ko" sz="700" dirty="0">
                <a:solidFill>
                  <a:srgbClr val="E3E3E3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ko" sz="700" dirty="0">
                <a:solidFill>
                  <a:srgbClr val="8BDF4C"/>
                </a:solidFill>
                <a:latin typeface="Verdana"/>
                <a:ea typeface="Verdana"/>
                <a:cs typeface="Verdana"/>
                <a:sym typeface="Verdana"/>
              </a:rPr>
              <a:t>db</a:t>
            </a:r>
            <a:r>
              <a:rPr lang="ko" sz="700" dirty="0">
                <a:solidFill>
                  <a:srgbClr val="E3E3E3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  <a:br>
              <a:rPr lang="ko" sz="700" dirty="0">
                <a:solidFill>
                  <a:srgbClr val="E3E3E3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ko" sz="700" dirty="0">
                <a:solidFill>
                  <a:srgbClr val="E3E3E3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lang="ko" sz="700" dirty="0">
                <a:solidFill>
                  <a:srgbClr val="8BDF4C"/>
                </a:solidFill>
                <a:latin typeface="Verdana"/>
                <a:ea typeface="Verdana"/>
                <a:cs typeface="Verdana"/>
                <a:sym typeface="Verdana"/>
              </a:rPr>
              <a:t>image</a:t>
            </a:r>
            <a:r>
              <a:rPr lang="ko" sz="700" dirty="0">
                <a:solidFill>
                  <a:srgbClr val="E3E3E3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ko" sz="700" dirty="0">
                <a:solidFill>
                  <a:srgbClr val="41B7D7"/>
                </a:solidFill>
                <a:latin typeface="Verdana"/>
                <a:ea typeface="Verdana"/>
                <a:cs typeface="Verdana"/>
                <a:sym typeface="Verdana"/>
              </a:rPr>
              <a:t>mysql:5.7</a:t>
            </a:r>
            <a:r>
              <a:rPr lang="ko" sz="700" dirty="0">
                <a:solidFill>
                  <a:srgbClr val="E3E3E3"/>
                </a:solidFill>
                <a:latin typeface="Verdana"/>
                <a:ea typeface="Verdana"/>
                <a:cs typeface="Verdana"/>
                <a:sym typeface="Verdana"/>
              </a:rPr>
              <a:t/>
            </a:r>
            <a:br>
              <a:rPr lang="ko" sz="700" dirty="0">
                <a:solidFill>
                  <a:srgbClr val="E3E3E3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ko" sz="700" dirty="0">
                <a:solidFill>
                  <a:srgbClr val="E3E3E3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lang="ko" sz="700" dirty="0">
                <a:solidFill>
                  <a:srgbClr val="8BDF4C"/>
                </a:solidFill>
                <a:latin typeface="Verdana"/>
                <a:ea typeface="Verdana"/>
                <a:cs typeface="Verdana"/>
                <a:sym typeface="Verdana"/>
              </a:rPr>
              <a:t>restart</a:t>
            </a:r>
            <a:r>
              <a:rPr lang="ko" sz="700" dirty="0">
                <a:solidFill>
                  <a:srgbClr val="E3E3E3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ko" sz="700" dirty="0">
                <a:solidFill>
                  <a:srgbClr val="41B7D7"/>
                </a:solidFill>
                <a:latin typeface="Verdana"/>
                <a:ea typeface="Verdana"/>
                <a:cs typeface="Verdana"/>
                <a:sym typeface="Verdana"/>
              </a:rPr>
              <a:t>always</a:t>
            </a:r>
            <a:r>
              <a:rPr lang="ko" sz="700" dirty="0">
                <a:solidFill>
                  <a:srgbClr val="E3E3E3"/>
                </a:solidFill>
                <a:latin typeface="Verdana"/>
                <a:ea typeface="Verdana"/>
                <a:cs typeface="Verdana"/>
                <a:sym typeface="Verdana"/>
              </a:rPr>
              <a:t/>
            </a:r>
            <a:br>
              <a:rPr lang="ko" sz="700" dirty="0">
                <a:solidFill>
                  <a:srgbClr val="E3E3E3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ko" sz="700" dirty="0">
                <a:solidFill>
                  <a:srgbClr val="E3E3E3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lang="ko" sz="700" dirty="0">
                <a:solidFill>
                  <a:srgbClr val="8BDF4C"/>
                </a:solidFill>
                <a:latin typeface="Verdana"/>
                <a:ea typeface="Verdana"/>
                <a:cs typeface="Verdana"/>
                <a:sym typeface="Verdana"/>
              </a:rPr>
              <a:t>environment</a:t>
            </a:r>
            <a:r>
              <a:rPr lang="ko" sz="700" dirty="0">
                <a:solidFill>
                  <a:srgbClr val="E3E3E3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  <a:br>
              <a:rPr lang="ko" sz="700" dirty="0">
                <a:solidFill>
                  <a:srgbClr val="E3E3E3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ko" sz="700" dirty="0">
                <a:solidFill>
                  <a:srgbClr val="E3E3E3"/>
                </a:solidFill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lang="ko" sz="700" dirty="0">
                <a:solidFill>
                  <a:srgbClr val="8BDF4C"/>
                </a:solidFill>
                <a:latin typeface="Verdana"/>
                <a:ea typeface="Verdana"/>
                <a:cs typeface="Verdana"/>
                <a:sym typeface="Verdana"/>
              </a:rPr>
              <a:t>MYSQL_ROOT_PASSWORD</a:t>
            </a:r>
            <a:r>
              <a:rPr lang="ko" sz="700" dirty="0">
                <a:solidFill>
                  <a:srgbClr val="E3E3E3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ko" sz="700" dirty="0">
                <a:solidFill>
                  <a:srgbClr val="41B7D7"/>
                </a:solidFill>
                <a:latin typeface="Verdana"/>
                <a:ea typeface="Verdana"/>
                <a:cs typeface="Verdana"/>
                <a:sym typeface="Verdana"/>
              </a:rPr>
              <a:t>example</a:t>
            </a:r>
            <a:r>
              <a:rPr lang="ko" sz="700" dirty="0">
                <a:solidFill>
                  <a:srgbClr val="E3E3E3"/>
                </a:solidFill>
                <a:latin typeface="Verdana"/>
                <a:ea typeface="Verdana"/>
                <a:cs typeface="Verdana"/>
                <a:sym typeface="Verdana"/>
              </a:rPr>
              <a:t/>
            </a:r>
            <a:br>
              <a:rPr lang="ko" sz="700" dirty="0">
                <a:solidFill>
                  <a:srgbClr val="E3E3E3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ko" sz="700" dirty="0">
                <a:solidFill>
                  <a:srgbClr val="E3E3E3"/>
                </a:solidFill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lang="ko" sz="700" dirty="0">
                <a:solidFill>
                  <a:srgbClr val="8BDF4C"/>
                </a:solidFill>
                <a:latin typeface="Verdana"/>
                <a:ea typeface="Verdana"/>
                <a:cs typeface="Verdana"/>
                <a:sym typeface="Verdana"/>
              </a:rPr>
              <a:t>MYSQL_DATABASE</a:t>
            </a:r>
            <a:r>
              <a:rPr lang="ko" sz="700" dirty="0">
                <a:solidFill>
                  <a:srgbClr val="E3E3E3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ko" sz="700" dirty="0">
                <a:solidFill>
                  <a:srgbClr val="41B7D7"/>
                </a:solidFill>
                <a:latin typeface="Verdana"/>
                <a:ea typeface="Verdana"/>
                <a:cs typeface="Verdana"/>
                <a:sym typeface="Verdana"/>
              </a:rPr>
              <a:t>redmine</a:t>
            </a:r>
            <a:endParaRPr sz="700" dirty="0">
              <a:solidFill>
                <a:srgbClr val="41B7D7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7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68384A-0A17-4648-AF0D-FA1C79CD0EF7}"/>
              </a:ext>
            </a:extLst>
          </p:cNvPr>
          <p:cNvSpPr/>
          <p:nvPr/>
        </p:nvSpPr>
        <p:spPr>
          <a:xfrm>
            <a:off x="5025008" y="1727782"/>
            <a:ext cx="47677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+mn-ea"/>
              </a:rPr>
              <a:t>또한 여러 오픈소스를 구축하기 위한 </a:t>
            </a:r>
            <a:r>
              <a:rPr lang="en-US" altLang="ko-KR" sz="1400" dirty="0" err="1" smtClean="0">
                <a:latin typeface="+mn-ea"/>
              </a:rPr>
              <a:t>Dockerfile</a:t>
            </a:r>
            <a:r>
              <a:rPr lang="ko-KR" altLang="en-US" sz="1400" dirty="0" smtClean="0">
                <a:latin typeface="+mn-ea"/>
              </a:rPr>
              <a:t>이 공개 되어 </a:t>
            </a:r>
            <a:r>
              <a:rPr lang="ko-KR" altLang="en-US" sz="1400" dirty="0" err="1" smtClean="0">
                <a:latin typeface="+mn-ea"/>
              </a:rPr>
              <a:t>있는것도</a:t>
            </a:r>
            <a:r>
              <a:rPr lang="ko-KR" altLang="en-US" sz="1400" dirty="0" smtClean="0">
                <a:latin typeface="+mn-ea"/>
              </a:rPr>
              <a:t> 장점입니다</a:t>
            </a:r>
            <a:r>
              <a:rPr lang="en-US" altLang="ko-KR" sz="1400" dirty="0" smtClean="0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68384A-0A17-4648-AF0D-FA1C79CD0EF7}"/>
              </a:ext>
            </a:extLst>
          </p:cNvPr>
          <p:cNvSpPr/>
          <p:nvPr/>
        </p:nvSpPr>
        <p:spPr>
          <a:xfrm>
            <a:off x="395774" y="5115117"/>
            <a:ext cx="895602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ko-KR" sz="1400" dirty="0">
                <a:latin typeface="+mn-ea"/>
              </a:rPr>
              <a:t>[Immutable Infrastructure]</a:t>
            </a:r>
            <a:r>
              <a:rPr lang="ko-KR" altLang="en-US" sz="1400" dirty="0">
                <a:latin typeface="+mn-ea"/>
              </a:rPr>
              <a:t>를 실행하는 것이 가능하다</a:t>
            </a:r>
            <a:r>
              <a:rPr lang="en-US" altLang="ko-KR" sz="1400" dirty="0">
                <a:latin typeface="+mn-ea"/>
              </a:rPr>
              <a:t>.</a:t>
            </a:r>
            <a:endParaRPr lang="en-US" altLang="ko-KR" sz="1400" dirty="0" smtClean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[Immutable Infrastructure]</a:t>
            </a:r>
            <a:r>
              <a:rPr lang="ko-KR" altLang="en-US" sz="1400" dirty="0">
                <a:latin typeface="+mn-ea"/>
              </a:rPr>
              <a:t>는 어플리케이션 </a:t>
            </a:r>
            <a:r>
              <a:rPr lang="ko-KR" altLang="en-US" sz="1400" dirty="0" err="1">
                <a:latin typeface="+mn-ea"/>
              </a:rPr>
              <a:t>실행환경을</a:t>
            </a:r>
            <a:r>
              <a:rPr lang="ko-KR" altLang="en-US" sz="1400" dirty="0">
                <a:latin typeface="+mn-ea"/>
              </a:rPr>
              <a:t> 일회용으로 쓰고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환경을 계속 입맛에 맞도록 변경하는 방법입니다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서버의 상태는 전부 </a:t>
            </a:r>
            <a:r>
              <a:rPr lang="en-US" altLang="ko-KR" sz="1400" dirty="0" err="1">
                <a:latin typeface="+mn-ea"/>
              </a:rPr>
              <a:t>Dockerfile</a:t>
            </a:r>
            <a:r>
              <a:rPr lang="ko-KR" altLang="en-US" sz="1400" dirty="0">
                <a:latin typeface="+mn-ea"/>
              </a:rPr>
              <a:t>에 기술되어 있기 때문에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언제라도 온갖 패치가 적용된 서버를 </a:t>
            </a:r>
            <a:r>
              <a:rPr lang="en-US" altLang="ko-KR" sz="1400" b="1" dirty="0">
                <a:latin typeface="+mn-ea"/>
              </a:rPr>
              <a:t>[</a:t>
            </a:r>
            <a:r>
              <a:rPr lang="ko-KR" altLang="en-US" sz="1400" b="1" dirty="0">
                <a:latin typeface="+mn-ea"/>
              </a:rPr>
              <a:t>패치 하기 전 상태의 깨끗한</a:t>
            </a:r>
            <a:r>
              <a:rPr lang="en-US" altLang="ko-KR" sz="1400" b="1" dirty="0">
                <a:latin typeface="+mn-ea"/>
              </a:rPr>
              <a:t>]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서버로 재구축하는 것이 가능합니다</a:t>
            </a:r>
            <a:r>
              <a:rPr lang="en-US" altLang="ko-KR" sz="1400" dirty="0">
                <a:latin typeface="+mn-ea"/>
              </a:rPr>
              <a:t>.</a:t>
            </a:r>
            <a:endParaRPr lang="en-US" altLang="ko-KR" sz="1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2416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26233"/>
            <a:ext cx="2591223" cy="304699"/>
            <a:chOff x="802399" y="1044402"/>
            <a:chExt cx="2591223" cy="3046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44402"/>
              <a:ext cx="2591223" cy="3046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Docker </a:t>
              </a:r>
              <a:r>
                <a:rPr lang="ko-KR" altLang="en-US" sz="2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구성요소</a:t>
              </a:r>
              <a:endParaRPr lang="en-US" altLang="ko-KR" sz="22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/>
          <p:cNvSpPr txBox="1">
            <a:spLocks/>
          </p:cNvSpPr>
          <p:nvPr/>
        </p:nvSpPr>
        <p:spPr>
          <a:xfrm>
            <a:off x="6357156" y="584684"/>
            <a:ext cx="3192215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dirty="0">
                <a:solidFill>
                  <a:srgbClr val="000000"/>
                </a:solidFill>
                <a:latin typeface="+mj-ea"/>
              </a:rPr>
              <a:t>Ⅰ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Docker</a:t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10" name="Shape 124"/>
          <p:cNvSpPr txBox="1"/>
          <p:nvPr/>
        </p:nvSpPr>
        <p:spPr>
          <a:xfrm>
            <a:off x="5813256" y="3157617"/>
            <a:ext cx="1087800" cy="40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 b="1" dirty="0">
                <a:latin typeface="나눔고딕 (본문)"/>
                <a:ea typeface="맑은 고딕" panose="020B0503020000020004" pitchFamily="50" charset="-127"/>
              </a:rPr>
              <a:t>실행(run)</a:t>
            </a:r>
          </a:p>
        </p:txBody>
      </p:sp>
      <p:cxnSp>
        <p:nvCxnSpPr>
          <p:cNvPr id="11" name="Shape 125"/>
          <p:cNvCxnSpPr/>
          <p:nvPr/>
        </p:nvCxnSpPr>
        <p:spPr>
          <a:xfrm>
            <a:off x="5584724" y="3149517"/>
            <a:ext cx="1637399" cy="8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126"/>
          <p:cNvSpPr/>
          <p:nvPr/>
        </p:nvSpPr>
        <p:spPr>
          <a:xfrm>
            <a:off x="7450578" y="2643717"/>
            <a:ext cx="1642882" cy="1251000"/>
          </a:xfrm>
          <a:prstGeom prst="cube">
            <a:avLst>
              <a:gd name="adj" fmla="val 25000"/>
            </a:avLst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>
                <a:latin typeface="나눔고딕 (본문)"/>
                <a:ea typeface="맑은 고딕" panose="020B0503020000020004" pitchFamily="50" charset="-127"/>
              </a:rPr>
              <a:t>Container</a:t>
            </a:r>
          </a:p>
        </p:txBody>
      </p:sp>
      <p:sp>
        <p:nvSpPr>
          <p:cNvPr id="17" name="Shape 127"/>
          <p:cNvSpPr/>
          <p:nvPr/>
        </p:nvSpPr>
        <p:spPr>
          <a:xfrm>
            <a:off x="4108278" y="2643717"/>
            <a:ext cx="1564802" cy="1251000"/>
          </a:xfrm>
          <a:prstGeom prst="cube">
            <a:avLst>
              <a:gd name="adj" fmla="val 25000"/>
            </a:avLst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>
                <a:latin typeface="나눔고딕 (본문)"/>
                <a:ea typeface="맑은 고딕" panose="020B0503020000020004" pitchFamily="50" charset="-127"/>
              </a:rPr>
              <a:t>Docker</a:t>
            </a:r>
          </a:p>
          <a:p>
            <a:pPr lvl="0" rtl="0">
              <a:spcBef>
                <a:spcPts val="0"/>
              </a:spcBef>
              <a:buNone/>
            </a:pPr>
            <a:r>
              <a:rPr lang="ko">
                <a:latin typeface="나눔고딕 (본문)"/>
                <a:ea typeface="맑은 고딕" panose="020B0503020000020004" pitchFamily="50" charset="-127"/>
              </a:rPr>
              <a:t>Image</a:t>
            </a:r>
          </a:p>
        </p:txBody>
      </p:sp>
      <p:sp>
        <p:nvSpPr>
          <p:cNvPr id="18" name="Shape 128"/>
          <p:cNvSpPr/>
          <p:nvPr/>
        </p:nvSpPr>
        <p:spPr>
          <a:xfrm>
            <a:off x="815069" y="2643717"/>
            <a:ext cx="1442259" cy="1251000"/>
          </a:xfrm>
          <a:prstGeom prst="cube">
            <a:avLst>
              <a:gd name="adj" fmla="val 25000"/>
            </a:avLst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 dirty="0">
                <a:latin typeface="나눔고딕 (본문)"/>
                <a:ea typeface="맑은 고딕" panose="020B0503020000020004" pitchFamily="50" charset="-127"/>
              </a:rPr>
              <a:t>Basic</a:t>
            </a:r>
          </a:p>
          <a:p>
            <a:pPr lvl="0" rtl="0">
              <a:spcBef>
                <a:spcPts val="0"/>
              </a:spcBef>
              <a:buNone/>
            </a:pPr>
            <a:r>
              <a:rPr lang="ko" dirty="0">
                <a:latin typeface="나눔고딕 (본문)"/>
                <a:ea typeface="맑은 고딕" panose="020B0503020000020004" pitchFamily="50" charset="-127"/>
              </a:rPr>
              <a:t>Image</a:t>
            </a:r>
          </a:p>
        </p:txBody>
      </p:sp>
      <p:cxnSp>
        <p:nvCxnSpPr>
          <p:cNvPr id="19" name="Shape 129"/>
          <p:cNvCxnSpPr/>
          <p:nvPr/>
        </p:nvCxnSpPr>
        <p:spPr>
          <a:xfrm>
            <a:off x="2364112" y="3149517"/>
            <a:ext cx="1637400" cy="8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0" name="Shape 130"/>
          <p:cNvSpPr txBox="1"/>
          <p:nvPr/>
        </p:nvSpPr>
        <p:spPr>
          <a:xfrm>
            <a:off x="2442927" y="3073317"/>
            <a:ext cx="1436895" cy="106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 b="1" dirty="0">
                <a:latin typeface="나눔고딕 (본문)"/>
                <a:ea typeface="맑은 고딕" panose="020B0503020000020004" pitchFamily="50" charset="-127"/>
              </a:rPr>
              <a:t>-pull</a:t>
            </a:r>
          </a:p>
          <a:p>
            <a:pPr lvl="0">
              <a:spcBef>
                <a:spcPts val="0"/>
              </a:spcBef>
              <a:buNone/>
            </a:pPr>
            <a:r>
              <a:rPr lang="ko" b="1" dirty="0">
                <a:latin typeface="나눔고딕 (본문)"/>
                <a:ea typeface="맑은 고딕" panose="020B0503020000020004" pitchFamily="50" charset="-127"/>
              </a:rPr>
              <a:t>-commit</a:t>
            </a:r>
          </a:p>
          <a:p>
            <a:pPr lvl="0">
              <a:spcBef>
                <a:spcPts val="0"/>
              </a:spcBef>
              <a:buNone/>
            </a:pPr>
            <a:r>
              <a:rPr lang="ko" b="1" dirty="0">
                <a:latin typeface="나눔고딕 (본문)"/>
                <a:ea typeface="맑은 고딕" panose="020B0503020000020004" pitchFamily="50" charset="-127"/>
              </a:rPr>
              <a:t>-Dockerfile </a:t>
            </a:r>
          </a:p>
          <a:p>
            <a:pPr lvl="0" rtl="0">
              <a:spcBef>
                <a:spcPts val="0"/>
              </a:spcBef>
              <a:buNone/>
            </a:pPr>
            <a:r>
              <a:rPr lang="ko" b="1" dirty="0">
                <a:latin typeface="나눔고딕 (본문)"/>
                <a:ea typeface="맑은 고딕" panose="020B0503020000020004" pitchFamily="50" charset="-127"/>
              </a:rPr>
              <a:t>&amp; build</a:t>
            </a:r>
          </a:p>
        </p:txBody>
      </p:sp>
      <p:sp>
        <p:nvSpPr>
          <p:cNvPr id="21" name="Shape 131"/>
          <p:cNvSpPr/>
          <p:nvPr/>
        </p:nvSpPr>
        <p:spPr>
          <a:xfrm>
            <a:off x="4108278" y="4541636"/>
            <a:ext cx="1564802" cy="1227624"/>
          </a:xfrm>
          <a:prstGeom prst="cube">
            <a:avLst>
              <a:gd name="adj" fmla="val 25000"/>
            </a:avLst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>
                <a:latin typeface="나눔고딕 (본문)"/>
                <a:ea typeface="맑은 고딕" panose="020B0503020000020004" pitchFamily="50" charset="-127"/>
              </a:rPr>
              <a:t>Docker</a:t>
            </a:r>
          </a:p>
          <a:p>
            <a:pPr lvl="0" rtl="0">
              <a:spcBef>
                <a:spcPts val="0"/>
              </a:spcBef>
              <a:buNone/>
            </a:pPr>
            <a:r>
              <a:rPr lang="ko">
                <a:latin typeface="나눔고딕 (본문)"/>
                <a:ea typeface="맑은 고딕" panose="020B0503020000020004" pitchFamily="50" charset="-127"/>
              </a:rPr>
              <a:t>Registry</a:t>
            </a:r>
          </a:p>
        </p:txBody>
      </p:sp>
      <p:cxnSp>
        <p:nvCxnSpPr>
          <p:cNvPr id="22" name="Shape 132"/>
          <p:cNvCxnSpPr/>
          <p:nvPr/>
        </p:nvCxnSpPr>
        <p:spPr>
          <a:xfrm rot="10800000">
            <a:off x="1631753" y="3894717"/>
            <a:ext cx="2300700" cy="885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lg" len="lg"/>
            <a:tailEnd type="triangle" w="lg" len="lg"/>
          </a:ln>
        </p:spPr>
      </p:cxnSp>
      <p:cxnSp>
        <p:nvCxnSpPr>
          <p:cNvPr id="23" name="Shape 133"/>
          <p:cNvCxnSpPr>
            <a:stCxn id="21" idx="1"/>
            <a:endCxn id="17" idx="3"/>
          </p:cNvCxnSpPr>
          <p:nvPr/>
        </p:nvCxnSpPr>
        <p:spPr>
          <a:xfrm flipH="1" flipV="1">
            <a:off x="4734304" y="3894717"/>
            <a:ext cx="2922" cy="953825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24" name="Shape 134"/>
          <p:cNvSpPr txBox="1"/>
          <p:nvPr/>
        </p:nvSpPr>
        <p:spPr>
          <a:xfrm>
            <a:off x="2540732" y="4942017"/>
            <a:ext cx="1928796" cy="40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b="1" dirty="0">
                <a:latin typeface="나눔고딕 (본문)"/>
                <a:ea typeface="맑은 고딕" panose="020B0503020000020004" pitchFamily="50" charset="-127"/>
              </a:rPr>
              <a:t>-pull &amp; push</a:t>
            </a:r>
          </a:p>
        </p:txBody>
      </p:sp>
      <p:sp>
        <p:nvSpPr>
          <p:cNvPr id="25" name="Shape 135"/>
          <p:cNvSpPr txBox="1"/>
          <p:nvPr/>
        </p:nvSpPr>
        <p:spPr>
          <a:xfrm>
            <a:off x="668524" y="1350769"/>
            <a:ext cx="2367000" cy="10535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ko" b="1" dirty="0">
                <a:latin typeface="나눔고딕 (본문)"/>
                <a:ea typeface="맑은 고딕" panose="020B0503020000020004" pitchFamily="50" charset="-127"/>
              </a:rPr>
              <a:t>이미지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ko" b="1" dirty="0">
                <a:latin typeface="나눔고딕 (본문)"/>
                <a:ea typeface="맑은 고딕" panose="020B0503020000020004" pitchFamily="50" charset="-127"/>
              </a:rPr>
              <a:t>컨테이서</a:t>
            </a:r>
          </a:p>
          <a:p>
            <a:pPr marL="457200" lvl="0" indent="-228600">
              <a:spcBef>
                <a:spcPts val="0"/>
              </a:spcBef>
              <a:buChar char="-"/>
            </a:pPr>
            <a:r>
              <a:rPr lang="ko" b="1" dirty="0">
                <a:latin typeface="나눔고딕 (본문)"/>
                <a:ea typeface="맑은 고딕" panose="020B0503020000020004" pitchFamily="50" charset="-127"/>
              </a:rPr>
              <a:t>레지스트리</a:t>
            </a:r>
          </a:p>
        </p:txBody>
      </p:sp>
    </p:spTree>
    <p:extLst>
      <p:ext uri="{BB962C8B-B14F-4D97-AF65-F5344CB8AC3E}">
        <p14:creationId xmlns:p14="http://schemas.microsoft.com/office/powerpoint/2010/main" val="332916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26233"/>
            <a:ext cx="4604595" cy="304699"/>
            <a:chOff x="802399" y="1044402"/>
            <a:chExt cx="4604595" cy="3046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44402"/>
              <a:ext cx="4604595" cy="3046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Docker Image &amp; Container(1/2)</a:t>
              </a:r>
              <a:endParaRPr lang="en-US" altLang="ko-KR" sz="22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/>
          <p:cNvSpPr txBox="1">
            <a:spLocks/>
          </p:cNvSpPr>
          <p:nvPr/>
        </p:nvSpPr>
        <p:spPr>
          <a:xfrm>
            <a:off x="6357156" y="584684"/>
            <a:ext cx="3192215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dirty="0">
                <a:solidFill>
                  <a:srgbClr val="000000"/>
                </a:solidFill>
                <a:latin typeface="+mj-ea"/>
              </a:rPr>
              <a:t>Ⅰ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Docker</a:t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88504" y="1124744"/>
            <a:ext cx="7727757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Docker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를 사용하기 위해 중요한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2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개의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개념 </a:t>
            </a:r>
            <a:r>
              <a:rPr lang="en-US" altLang="ko-KR" sz="1600" b="1" dirty="0" smtClean="0">
                <a:solidFill>
                  <a:schemeClr val="accent1"/>
                </a:solidFill>
                <a:latin typeface="+mn-ea"/>
                <a:ea typeface="+mn-ea"/>
              </a:rPr>
              <a:t>[</a:t>
            </a:r>
            <a:r>
              <a:rPr lang="en-US" altLang="ko-KR" sz="1600" b="1" dirty="0">
                <a:solidFill>
                  <a:schemeClr val="accent1"/>
                </a:solidFill>
                <a:latin typeface="+mn-ea"/>
                <a:ea typeface="+mn-ea"/>
              </a:rPr>
              <a:t>Docker Image]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와 </a:t>
            </a:r>
            <a:r>
              <a:rPr lang="en-US" altLang="ko-KR" sz="1600" b="1" dirty="0">
                <a:solidFill>
                  <a:schemeClr val="accent1"/>
                </a:solidFill>
                <a:latin typeface="+mn-ea"/>
                <a:ea typeface="+mn-ea"/>
              </a:rPr>
              <a:t>[Docker Container]</a:t>
            </a:r>
            <a:endParaRPr lang="en-US" altLang="ko-KR" sz="1600" b="1" dirty="0" smtClean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68384A-0A17-4648-AF0D-FA1C79CD0EF7}"/>
              </a:ext>
            </a:extLst>
          </p:cNvPr>
          <p:cNvSpPr/>
          <p:nvPr/>
        </p:nvSpPr>
        <p:spPr>
          <a:xfrm>
            <a:off x="533482" y="1540188"/>
            <a:ext cx="8956022" cy="334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latin typeface="+mn-ea"/>
              </a:rPr>
              <a:t>Docker Image </a:t>
            </a:r>
            <a:r>
              <a:rPr lang="ko-KR" altLang="en-US" sz="1200" dirty="0" smtClean="0">
                <a:latin typeface="+mn-ea"/>
              </a:rPr>
              <a:t>예시</a:t>
            </a:r>
            <a:endParaRPr lang="en-US" altLang="ko-KR" sz="1200" dirty="0" smtClean="0">
              <a:latin typeface="+mn-ea"/>
              <a:ea typeface="+mn-ea"/>
            </a:endParaRPr>
          </a:p>
        </p:txBody>
      </p:sp>
      <p:pic>
        <p:nvPicPr>
          <p:cNvPr id="16" name="그림 15" descr="Docker image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84" y="2055988"/>
            <a:ext cx="6336704" cy="4253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960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26233"/>
            <a:ext cx="4604595" cy="304699"/>
            <a:chOff x="802399" y="1044402"/>
            <a:chExt cx="4604595" cy="3046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44402"/>
              <a:ext cx="4604595" cy="3046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Docker Image &amp; </a:t>
              </a:r>
              <a:r>
                <a:rPr lang="en-US" altLang="ko-KR" sz="2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Container(2/2)</a:t>
              </a:r>
              <a:endParaRPr lang="en-US" altLang="ko-KR" sz="22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/>
          <p:cNvSpPr txBox="1">
            <a:spLocks/>
          </p:cNvSpPr>
          <p:nvPr/>
        </p:nvSpPr>
        <p:spPr>
          <a:xfrm>
            <a:off x="6357156" y="584684"/>
            <a:ext cx="3192215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Ⅰ.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Docker</a:t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68384A-0A17-4648-AF0D-FA1C79CD0EF7}"/>
              </a:ext>
            </a:extLst>
          </p:cNvPr>
          <p:cNvSpPr/>
          <p:nvPr/>
        </p:nvSpPr>
        <p:spPr>
          <a:xfrm>
            <a:off x="533482" y="1088740"/>
            <a:ext cx="895602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latin typeface="+mn-ea"/>
              </a:rPr>
              <a:t>Docker Image </a:t>
            </a:r>
            <a:r>
              <a:rPr lang="ko-KR" altLang="en-US" sz="1200" dirty="0" smtClean="0">
                <a:latin typeface="+mn-ea"/>
              </a:rPr>
              <a:t>란</a:t>
            </a:r>
            <a:r>
              <a:rPr lang="en-US" altLang="ko-KR" sz="1200" dirty="0" smtClean="0">
                <a:latin typeface="+mn-ea"/>
              </a:rPr>
              <a:t>?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컨테이너 실행에 필요한 파일과 </a:t>
            </a:r>
            <a:r>
              <a:rPr lang="ko-KR" altLang="en-US" sz="1200" dirty="0" err="1">
                <a:latin typeface="+mn-ea"/>
              </a:rPr>
              <a:t>설정값</a:t>
            </a:r>
            <a:r>
              <a:rPr lang="ko-KR" altLang="en-US" sz="1200" dirty="0">
                <a:latin typeface="+mn-ea"/>
              </a:rPr>
              <a:t> 등을 포함하고 있는 것 </a:t>
            </a:r>
            <a:r>
              <a:rPr lang="en-US" altLang="ko-KR" sz="1200" dirty="0">
                <a:latin typeface="+mn-ea"/>
              </a:rPr>
              <a:t>(binary)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기본적으로 </a:t>
            </a:r>
            <a:r>
              <a:rPr lang="en-US" altLang="ko-KR" sz="1200" dirty="0">
                <a:latin typeface="+mn-ea"/>
              </a:rPr>
              <a:t>read-only -&gt; </a:t>
            </a:r>
            <a:r>
              <a:rPr lang="ko-KR" altLang="en-US" sz="1200" dirty="0">
                <a:latin typeface="+mn-ea"/>
              </a:rPr>
              <a:t>불변성 </a:t>
            </a:r>
            <a:r>
              <a:rPr lang="en-US" altLang="ko-KR" sz="1200" dirty="0">
                <a:latin typeface="+mn-ea"/>
              </a:rPr>
              <a:t>(Immutable) </a:t>
            </a:r>
            <a:r>
              <a:rPr lang="ko-KR" altLang="en-US" sz="1200" dirty="0">
                <a:latin typeface="+mn-ea"/>
              </a:rPr>
              <a:t>보장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변하지 않는데 어떻게 </a:t>
            </a:r>
            <a:r>
              <a:rPr lang="ko-KR" altLang="en-US" sz="1200" dirty="0" err="1">
                <a:latin typeface="+mn-ea"/>
              </a:rPr>
              <a:t>설정값을</a:t>
            </a:r>
            <a:r>
              <a:rPr lang="ko-KR" altLang="en-US" sz="1200" dirty="0">
                <a:latin typeface="+mn-ea"/>
              </a:rPr>
              <a:t> 변경할까</a:t>
            </a:r>
            <a:r>
              <a:rPr lang="en-US" altLang="ko-KR" sz="1200" dirty="0">
                <a:latin typeface="+mn-ea"/>
              </a:rPr>
              <a:t>? -&gt; container</a:t>
            </a:r>
            <a:r>
              <a:rPr lang="ko-KR" altLang="en-US" sz="1200" dirty="0">
                <a:latin typeface="+mn-ea"/>
              </a:rPr>
              <a:t>의 변경 사항을 저장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Docker Hub</a:t>
            </a:r>
            <a:r>
              <a:rPr lang="ko-KR" altLang="en-US" sz="1200" dirty="0">
                <a:latin typeface="+mn-ea"/>
              </a:rPr>
              <a:t>에 등록하거나 </a:t>
            </a:r>
            <a:r>
              <a:rPr lang="en-US" altLang="ko-KR" sz="1200" dirty="0">
                <a:latin typeface="+mn-ea"/>
              </a:rPr>
              <a:t>Docker registry </a:t>
            </a:r>
            <a:r>
              <a:rPr lang="ko-KR" altLang="en-US" sz="1200" dirty="0">
                <a:latin typeface="+mn-ea"/>
              </a:rPr>
              <a:t>저장소를 직접 만들어 관리할 수 </a:t>
            </a:r>
            <a:r>
              <a:rPr lang="ko-KR" altLang="en-US" sz="1200" dirty="0" smtClean="0">
                <a:latin typeface="+mn-ea"/>
              </a:rPr>
              <a:t>있음</a:t>
            </a:r>
            <a:endParaRPr lang="en-US" altLang="ko-KR" sz="1200" dirty="0">
              <a:latin typeface="+mn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latin typeface="+mn-ea"/>
              </a:rPr>
              <a:t>Docker Container </a:t>
            </a:r>
            <a:r>
              <a:rPr lang="ko-KR" altLang="en-US" sz="1200" dirty="0" smtClean="0">
                <a:latin typeface="+mn-ea"/>
              </a:rPr>
              <a:t>란</a:t>
            </a:r>
            <a:r>
              <a:rPr lang="en-US" altLang="ko-KR" sz="1200" dirty="0" smtClean="0">
                <a:latin typeface="+mn-ea"/>
              </a:rPr>
              <a:t>?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Container : Docker image</a:t>
            </a:r>
            <a:r>
              <a:rPr lang="ko-KR" altLang="en-US" sz="1200" dirty="0">
                <a:latin typeface="+mn-ea"/>
              </a:rPr>
              <a:t>를 실행해 실제 프로세스 상에서 돌아가고 있는 상태 및 내용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Container</a:t>
            </a:r>
            <a:r>
              <a:rPr lang="ko-KR" altLang="en-US" sz="1200" dirty="0">
                <a:latin typeface="+mn-ea"/>
              </a:rPr>
              <a:t>에서 변경된 값은 </a:t>
            </a:r>
            <a:r>
              <a:rPr lang="en-US" altLang="ko-KR" sz="1200" dirty="0">
                <a:latin typeface="+mn-ea"/>
              </a:rPr>
              <a:t>Docker</a:t>
            </a:r>
            <a:r>
              <a:rPr lang="ko-KR" altLang="en-US" sz="1200" dirty="0">
                <a:latin typeface="+mn-ea"/>
              </a:rPr>
              <a:t>의 </a:t>
            </a:r>
            <a:r>
              <a:rPr lang="en-US" altLang="ko-KR" sz="1200" dirty="0">
                <a:latin typeface="+mn-ea"/>
              </a:rPr>
              <a:t>image</a:t>
            </a:r>
            <a:r>
              <a:rPr lang="ko-KR" altLang="en-US" sz="1200" dirty="0">
                <a:latin typeface="+mn-ea"/>
              </a:rPr>
              <a:t>와 </a:t>
            </a:r>
            <a:r>
              <a:rPr lang="en-US" altLang="ko-KR" sz="1200" dirty="0" err="1">
                <a:latin typeface="+mn-ea"/>
              </a:rPr>
              <a:t>Dockerfile</a:t>
            </a:r>
            <a:r>
              <a:rPr lang="ko-KR" altLang="en-US" sz="1200" dirty="0">
                <a:latin typeface="+mn-ea"/>
              </a:rPr>
              <a:t>에 저장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하나의 이미지를 이용해 여러 개의 컨테이너를 작동시킬 수 있음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Image – Container</a:t>
            </a:r>
            <a:r>
              <a:rPr lang="ko-KR" altLang="en-US" sz="1200" dirty="0">
                <a:latin typeface="+mn-ea"/>
              </a:rPr>
              <a:t>의 관계는 </a:t>
            </a:r>
            <a:r>
              <a:rPr lang="en-US" altLang="ko-KR" sz="1200" dirty="0">
                <a:latin typeface="+mn-ea"/>
              </a:rPr>
              <a:t>VM</a:t>
            </a:r>
            <a:r>
              <a:rPr lang="ko-KR" altLang="en-US" sz="1200" dirty="0">
                <a:latin typeface="+mn-ea"/>
              </a:rPr>
              <a:t>에서 </a:t>
            </a:r>
            <a:r>
              <a:rPr lang="en-US" altLang="ko-KR" sz="1200" dirty="0">
                <a:latin typeface="+mn-ea"/>
              </a:rPr>
              <a:t>VM Disk(or image) – </a:t>
            </a:r>
            <a:r>
              <a:rPr lang="ko-KR" altLang="en-US" sz="1200" dirty="0">
                <a:latin typeface="+mn-ea"/>
              </a:rPr>
              <a:t>실행 중인 </a:t>
            </a:r>
            <a:r>
              <a:rPr lang="en-US" altLang="ko-KR" sz="1200" dirty="0">
                <a:latin typeface="+mn-ea"/>
              </a:rPr>
              <a:t>VM </a:t>
            </a:r>
            <a:r>
              <a:rPr lang="ko-KR" altLang="en-US" sz="1200" dirty="0">
                <a:latin typeface="+mn-ea"/>
              </a:rPr>
              <a:t>프로세스의 관계와 </a:t>
            </a:r>
            <a:r>
              <a:rPr lang="ko-KR" altLang="en-US" sz="1200" dirty="0" err="1">
                <a:latin typeface="+mn-ea"/>
              </a:rPr>
              <a:t>비슷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643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4423455" cy="332399"/>
            <a:chOff x="802399" y="1030552"/>
            <a:chExt cx="4423455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4423455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Container</a:t>
              </a:r>
              <a:r>
                <a:rPr lang="ko-KR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native landscape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2766463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Container native landscape</a:t>
            </a:r>
            <a:endParaRPr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dirty="0">
                <a:solidFill>
                  <a:srgbClr val="000000"/>
                </a:solidFill>
                <a:latin typeface="+mj-ea"/>
              </a:rPr>
              <a:t>Ⅱ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Container Orchestration</a:t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pic>
        <p:nvPicPr>
          <p:cNvPr id="36" name="내용 개체 틀 3">
            <a:extLst>
              <a:ext uri="{FF2B5EF4-FFF2-40B4-BE49-F238E27FC236}">
                <a16:creationId xmlns:a16="http://schemas.microsoft.com/office/drawing/2014/main" id="{7E6DA60F-FFD6-44AF-9D92-9FB0171FC1F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1392917"/>
            <a:ext cx="9290050" cy="512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7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4784131" cy="332399"/>
            <a:chOff x="802399" y="1030552"/>
            <a:chExt cx="4784131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4784131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글로벌 선두기업 기술 동향 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(1/2)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8596584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글로벌 선도기업들은 기존의 고유 영역에서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IaaS∙PaaS∙SaaS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등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클라우드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전체 영역으로 사업 확대</a:t>
            </a: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Ⅰ.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글로벌 기술 및 산업 동향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09459" y="1592796"/>
            <a:ext cx="9399688" cy="4584965"/>
            <a:chOff x="285750" y="1415667"/>
            <a:chExt cx="9312275" cy="4858133"/>
          </a:xfrm>
        </p:grpSpPr>
        <p:grpSp>
          <p:nvGrpSpPr>
            <p:cNvPr id="11" name="그룹 10"/>
            <p:cNvGrpSpPr/>
            <p:nvPr/>
          </p:nvGrpSpPr>
          <p:grpSpPr>
            <a:xfrm>
              <a:off x="4481407" y="1439962"/>
              <a:ext cx="5116618" cy="4833838"/>
              <a:chOff x="307975" y="1439962"/>
              <a:chExt cx="5116618" cy="4597230"/>
            </a:xfrm>
          </p:grpSpPr>
          <p:pic>
            <p:nvPicPr>
              <p:cNvPr id="43" name="그림 4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7975" y="1439962"/>
                <a:ext cx="5116618" cy="4597230"/>
              </a:xfrm>
              <a:prstGeom prst="rect">
                <a:avLst/>
              </a:prstGeom>
            </p:spPr>
          </p:pic>
          <p:sp>
            <p:nvSpPr>
              <p:cNvPr id="44" name="모서리가 둥근 직사각형 43"/>
              <p:cNvSpPr/>
              <p:nvPr/>
            </p:nvSpPr>
            <p:spPr>
              <a:xfrm>
                <a:off x="307975" y="3381944"/>
                <a:ext cx="5116618" cy="396000"/>
              </a:xfrm>
              <a:prstGeom prst="roundRect">
                <a:avLst>
                  <a:gd name="adj" fmla="val 20456"/>
                </a:avLst>
              </a:prstGeom>
              <a:solidFill>
                <a:srgbClr val="31859C"/>
              </a:solidFill>
              <a:ln>
                <a:noFill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클라우드</a:t>
                </a:r>
                <a:r>
                  <a:rPr kumimoji="0" lang="ko-KR" altLang="en-US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 고유 영역 </a:t>
                </a:r>
                <a:r>
                  <a:rPr kumimoji="0" lang="en-US" altLang="ko-KR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▶ </a:t>
                </a:r>
                <a:r>
                  <a:rPr kumimoji="0" lang="en-US" altLang="ko-KR" sz="14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IaaS∙PaaS∙SaaS</a:t>
                </a:r>
                <a:r>
                  <a:rPr kumimoji="0" lang="en-US" altLang="ko-KR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 </a:t>
                </a:r>
                <a:r>
                  <a:rPr kumimoji="0" lang="ko-KR" altLang="en-US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등 전체 영역 확대 </a:t>
                </a:r>
                <a:endParaRPr kumimoji="0" lang="en-US" altLang="ko-K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295275" y="1415667"/>
              <a:ext cx="3890581" cy="4503183"/>
              <a:chOff x="5658965" y="1435044"/>
              <a:chExt cx="3890581" cy="4503183"/>
            </a:xfrm>
          </p:grpSpPr>
          <p:sp>
            <p:nvSpPr>
              <p:cNvPr id="17" name="모서리가 둥근 직사각형 16"/>
              <p:cNvSpPr/>
              <p:nvPr/>
            </p:nvSpPr>
            <p:spPr>
              <a:xfrm>
                <a:off x="5670219" y="2833133"/>
                <a:ext cx="1895955" cy="834874"/>
              </a:xfrm>
              <a:prstGeom prst="roundRect">
                <a:avLst>
                  <a:gd name="adj" fmla="val 6784"/>
                </a:avLst>
              </a:prstGeom>
              <a:solidFill>
                <a:sysClr val="window" lastClr="FFFFFF"/>
              </a:solidFill>
              <a:ln w="12700" cap="flat" cmpd="sng" algn="ctr">
                <a:solidFill>
                  <a:srgbClr val="4BACC6">
                    <a:lumMod val="75000"/>
                  </a:srgbClr>
                </a:solidFill>
                <a:prstDash val="solid"/>
              </a:ln>
              <a:effectLst/>
            </p:spPr>
            <p:txBody>
              <a:bodyPr lIns="36000" tIns="36000" bIns="36000" rtlCol="0" anchor="ctr" anchorCtr="0"/>
              <a:lstStyle/>
              <a:p>
                <a:pPr marL="171450" marR="0" lvl="0" indent="-171450" algn="l" defTabSz="914400" eaLnBrk="1" fontAlgn="auto" latinLnBrk="0" hangingPunct="1">
                  <a:lnSpc>
                    <a:spcPts val="11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ko-KR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Microsoft Azure platform</a:t>
                </a:r>
              </a:p>
              <a:p>
                <a:pPr marL="171450" marR="0" lvl="0" indent="-171450" algn="l" defTabSz="914400" eaLnBrk="1" fontAlgn="auto" latinLnBrk="0" hangingPunct="1">
                  <a:lnSpc>
                    <a:spcPts val="11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ko-KR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Azure SQL Database</a:t>
                </a:r>
              </a:p>
              <a:p>
                <a:pPr marL="171450" marR="0" lvl="0" indent="-171450" algn="l" defTabSz="914400" eaLnBrk="1" fontAlgn="auto" latinLnBrk="0" hangingPunct="1">
                  <a:lnSpc>
                    <a:spcPts val="11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ko-KR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Dynamics CRM/Office 365</a:t>
                </a:r>
              </a:p>
              <a:p>
                <a:pPr marL="171450" marR="0" lvl="0" indent="-171450" algn="l" defTabSz="914400" eaLnBrk="1" fontAlgn="auto" latinLnBrk="0" hangingPunct="1">
                  <a:lnSpc>
                    <a:spcPts val="11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ko-KR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Azure CDN/Load Balancer</a:t>
                </a:r>
              </a:p>
              <a:p>
                <a:pPr marL="171450" marR="0" lvl="0" indent="-171450" algn="l" defTabSz="914400" eaLnBrk="1" fontAlgn="auto" latinLnBrk="0" hangingPunct="1">
                  <a:lnSpc>
                    <a:spcPts val="11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ko-KR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Azure Stream Analytics/ML</a:t>
                </a:r>
              </a:p>
            </p:txBody>
          </p:sp>
          <p:sp>
            <p:nvSpPr>
              <p:cNvPr id="18" name="모서리가 둥근 직사각형 17"/>
              <p:cNvSpPr/>
              <p:nvPr/>
            </p:nvSpPr>
            <p:spPr>
              <a:xfrm>
                <a:off x="5662265" y="2598699"/>
                <a:ext cx="1912845" cy="270499"/>
              </a:xfrm>
              <a:prstGeom prst="roundRect">
                <a:avLst>
                  <a:gd name="adj" fmla="val 50000"/>
                </a:avLst>
              </a:prstGeom>
              <a:solidFill>
                <a:srgbClr val="4BACC6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              Microsoft</a:t>
                </a:r>
              </a:p>
            </p:txBody>
          </p:sp>
          <p:sp>
            <p:nvSpPr>
              <p:cNvPr id="19" name="모서리가 둥근 직사각형 18"/>
              <p:cNvSpPr/>
              <p:nvPr/>
            </p:nvSpPr>
            <p:spPr>
              <a:xfrm>
                <a:off x="5678269" y="1688201"/>
                <a:ext cx="1895955" cy="834874"/>
              </a:xfrm>
              <a:prstGeom prst="roundRect">
                <a:avLst>
                  <a:gd name="adj" fmla="val 6784"/>
                </a:avLst>
              </a:prstGeom>
              <a:solidFill>
                <a:sysClr val="window" lastClr="FFFFFF"/>
              </a:solidFill>
              <a:ln w="12700" cap="flat" cmpd="sng" algn="ctr">
                <a:solidFill>
                  <a:srgbClr val="4BACC6">
                    <a:lumMod val="75000"/>
                  </a:srgbClr>
                </a:solidFill>
                <a:prstDash val="solid"/>
              </a:ln>
              <a:effectLst/>
            </p:spPr>
            <p:txBody>
              <a:bodyPr lIns="36000" tIns="36000" bIns="0" rtlCol="0" anchor="ctr" anchorCtr="0"/>
              <a:lstStyle/>
              <a:p>
                <a:pPr marL="171450" marR="0" lvl="0" indent="-171450" algn="l" defTabSz="91440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ko-KR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Amazon EC2/S3/EBS/Glacier</a:t>
                </a:r>
              </a:p>
              <a:p>
                <a:pPr marL="171450" marR="0" lvl="0" indent="-171450" algn="l" defTabSz="91440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ko-KR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Amazon RDS/</a:t>
                </a:r>
                <a:r>
                  <a:rPr kumimoji="0" lang="en-US" altLang="ko-KR" sz="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ElastiCache</a:t>
                </a:r>
                <a:endPara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  <a:p>
                <a:pPr marL="171450" marR="0" lvl="0" indent="-171450" algn="l" defTabSz="91440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ko-KR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Amazon Machine Leaning</a:t>
                </a:r>
              </a:p>
              <a:p>
                <a:pPr marL="171450" marR="0" lvl="0" indent="-171450" algn="l" defTabSz="91440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ko-KR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Amazon Kinesis/EMR</a:t>
                </a:r>
              </a:p>
              <a:p>
                <a:pPr marL="171450" marR="0" lvl="0" indent="-171450" algn="l" defTabSz="91440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ko-KR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AWS IoT</a:t>
                </a:r>
              </a:p>
            </p:txBody>
          </p:sp>
          <p:sp>
            <p:nvSpPr>
              <p:cNvPr id="20" name="모서리가 둥근 직사각형 19"/>
              <p:cNvSpPr/>
              <p:nvPr/>
            </p:nvSpPr>
            <p:spPr>
              <a:xfrm>
                <a:off x="5670314" y="1453767"/>
                <a:ext cx="1912845" cy="270499"/>
              </a:xfrm>
              <a:prstGeom prst="roundRect">
                <a:avLst>
                  <a:gd name="adj" fmla="val 50000"/>
                </a:avLst>
              </a:prstGeom>
              <a:solidFill>
                <a:srgbClr val="4BACC6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        Amazon</a:t>
                </a:r>
              </a:p>
            </p:txBody>
          </p:sp>
          <p:sp>
            <p:nvSpPr>
              <p:cNvPr id="21" name="모서리가 둥근 직사각형 20"/>
              <p:cNvSpPr/>
              <p:nvPr/>
            </p:nvSpPr>
            <p:spPr>
              <a:xfrm>
                <a:off x="5681914" y="5103353"/>
                <a:ext cx="1895955" cy="834874"/>
              </a:xfrm>
              <a:prstGeom prst="roundRect">
                <a:avLst>
                  <a:gd name="adj" fmla="val 6784"/>
                </a:avLst>
              </a:prstGeom>
              <a:solidFill>
                <a:sysClr val="window" lastClr="FFFFFF"/>
              </a:solidFill>
              <a:ln w="12700" cap="flat" cmpd="sng" algn="ctr">
                <a:solidFill>
                  <a:srgbClr val="4BACC6">
                    <a:lumMod val="75000"/>
                  </a:srgbClr>
                </a:solidFill>
                <a:prstDash val="solid"/>
              </a:ln>
              <a:effectLst/>
            </p:spPr>
            <p:txBody>
              <a:bodyPr lIns="36000" tIns="36000" bIns="36000" rtlCol="0" anchor="ctr" anchorCtr="0"/>
              <a:lstStyle/>
              <a:p>
                <a:pPr marL="171450" marR="0" lvl="0" indent="-171450" algn="l" defTabSz="914400" eaLnBrk="1" fontAlgn="auto" latinLnBrk="0" hangingPunct="1">
                  <a:lnSpc>
                    <a:spcPts val="14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ko-KR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SAP HANA Cloud Platform</a:t>
                </a:r>
              </a:p>
              <a:p>
                <a:pPr marL="171450" marR="0" lvl="0" indent="-171450" algn="l" defTabSz="914400" eaLnBrk="1" fontAlgn="auto" latinLnBrk="0" hangingPunct="1">
                  <a:lnSpc>
                    <a:spcPts val="14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ko-KR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SAP HANA Enterprise Cloud</a:t>
                </a:r>
              </a:p>
              <a:p>
                <a:pPr marL="171450" marR="0" lvl="0" indent="-171450" algn="l" defTabSz="914400" eaLnBrk="1" fontAlgn="auto" latinLnBrk="0" hangingPunct="1">
                  <a:lnSpc>
                    <a:spcPts val="14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ko-KR" sz="800" b="0" i="0" u="none" strike="noStrike" kern="0" cap="none" spc="-4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SAP Solutions for HCM/ERP/CRM</a:t>
                </a:r>
              </a:p>
              <a:p>
                <a:pPr marL="171450" marR="0" lvl="0" indent="-171450" algn="l" defTabSz="914400" eaLnBrk="1" fontAlgn="auto" latinLnBrk="0" hangingPunct="1">
                  <a:lnSpc>
                    <a:spcPts val="14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ko-KR" sz="800" b="0" i="0" u="none" strike="noStrike" kern="0" cap="none" spc="-4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SAP Cloud for Analytics</a:t>
                </a:r>
                <a:endParaRPr kumimoji="0" lang="ko-KR" altLang="en-US" sz="800" b="0" i="0" u="none" strike="noStrike" kern="0" cap="none" spc="-4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2" name="모서리가 둥근 직사각형 21"/>
              <p:cNvSpPr/>
              <p:nvPr/>
            </p:nvSpPr>
            <p:spPr>
              <a:xfrm>
                <a:off x="5673959" y="4868919"/>
                <a:ext cx="1912845" cy="270499"/>
              </a:xfrm>
              <a:prstGeom prst="roundRect">
                <a:avLst>
                  <a:gd name="adj" fmla="val 50000"/>
                </a:avLst>
              </a:prstGeom>
              <a:solidFill>
                <a:srgbClr val="4BACC6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         SAP</a:t>
                </a:r>
              </a:p>
            </p:txBody>
          </p:sp>
          <p:sp>
            <p:nvSpPr>
              <p:cNvPr id="23" name="모서리가 둥근 직사각형 22"/>
              <p:cNvSpPr/>
              <p:nvPr/>
            </p:nvSpPr>
            <p:spPr>
              <a:xfrm>
                <a:off x="5666919" y="3980835"/>
                <a:ext cx="1895955" cy="834874"/>
              </a:xfrm>
              <a:prstGeom prst="roundRect">
                <a:avLst>
                  <a:gd name="adj" fmla="val 6784"/>
                </a:avLst>
              </a:prstGeom>
              <a:solidFill>
                <a:sysClr val="window" lastClr="FFFFFF"/>
              </a:solidFill>
              <a:ln w="12700" cap="flat" cmpd="sng" algn="ctr">
                <a:solidFill>
                  <a:srgbClr val="4BACC6">
                    <a:lumMod val="75000"/>
                  </a:srgbClr>
                </a:solidFill>
                <a:prstDash val="solid"/>
              </a:ln>
              <a:effectLst/>
            </p:spPr>
            <p:txBody>
              <a:bodyPr lIns="36000" tIns="36000" bIns="36000" rtlCol="0" anchor="ctr" anchorCtr="0"/>
              <a:lstStyle/>
              <a:p>
                <a:pPr marL="171450" marR="0" lvl="0" indent="-171450" algn="l" defTabSz="914400" eaLnBrk="1" fontAlgn="auto" latinLnBrk="0" hangingPunct="1">
                  <a:lnSpc>
                    <a:spcPts val="14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ko-KR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IBM </a:t>
                </a:r>
                <a:r>
                  <a:rPr kumimoji="0" lang="en-US" altLang="ko-KR" sz="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BlueMix</a:t>
                </a:r>
                <a:r>
                  <a:rPr kumimoji="0" lang="en-US" altLang="ko-KR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/</a:t>
                </a:r>
                <a:r>
                  <a:rPr kumimoji="0" lang="en-US" altLang="ko-KR" sz="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SoftLayer</a:t>
                </a:r>
                <a:endPara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  <a:p>
                <a:pPr marL="171450" marR="0" lvl="0" indent="-171450" algn="l" defTabSz="914400" eaLnBrk="1" fontAlgn="auto" latinLnBrk="0" hangingPunct="1">
                  <a:lnSpc>
                    <a:spcPts val="14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ko-KR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Cloud Access Security Broker</a:t>
                </a:r>
              </a:p>
              <a:p>
                <a:pPr marL="171450" marR="0" lvl="0" indent="-171450" algn="l" defTabSz="914400" eaLnBrk="1" fontAlgn="auto" latinLnBrk="0" hangingPunct="1">
                  <a:lnSpc>
                    <a:spcPts val="14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ko-KR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Watson Ecosystem/Solutions</a:t>
                </a:r>
              </a:p>
              <a:p>
                <a:pPr marL="171450" marR="0" lvl="0" indent="-171450" algn="l" defTabSz="914400" eaLnBrk="1" fontAlgn="auto" latinLnBrk="0" hangingPunct="1">
                  <a:lnSpc>
                    <a:spcPts val="14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ko-KR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IBM </a:t>
                </a:r>
                <a:r>
                  <a:rPr kumimoji="0" lang="en-US" altLang="ko-KR" sz="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IoT</a:t>
                </a:r>
                <a:r>
                  <a:rPr kumimoji="0" lang="en-US" altLang="ko-KR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 Foundation</a:t>
                </a:r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>
                <a:off x="5658965" y="3746400"/>
                <a:ext cx="1912845" cy="270499"/>
              </a:xfrm>
              <a:prstGeom prst="roundRect">
                <a:avLst>
                  <a:gd name="adj" fmla="val 50000"/>
                </a:avLst>
              </a:prstGeom>
              <a:solidFill>
                <a:srgbClr val="4BACC6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           IBM</a:t>
                </a:r>
              </a:p>
            </p:txBody>
          </p:sp>
          <p:sp>
            <p:nvSpPr>
              <p:cNvPr id="25" name="모서리가 둥근 직사각형 24"/>
              <p:cNvSpPr/>
              <p:nvPr/>
            </p:nvSpPr>
            <p:spPr>
              <a:xfrm>
                <a:off x="7636701" y="1453767"/>
                <a:ext cx="1912845" cy="270499"/>
              </a:xfrm>
              <a:prstGeom prst="roundRect">
                <a:avLst>
                  <a:gd name="adj" fmla="val 50000"/>
                </a:avLst>
              </a:prstGeom>
              <a:solidFill>
                <a:srgbClr val="4BACC6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rPr>
                  <a:t>     Google</a:t>
                </a:r>
              </a:p>
            </p:txBody>
          </p:sp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88976" y="1435044"/>
                <a:ext cx="471860" cy="301103"/>
              </a:xfrm>
              <a:prstGeom prst="rect">
                <a:avLst/>
              </a:prstGeom>
            </p:spPr>
          </p:pic>
          <p:grpSp>
            <p:nvGrpSpPr>
              <p:cNvPr id="27" name="그룹 26"/>
              <p:cNvGrpSpPr/>
              <p:nvPr/>
            </p:nvGrpSpPr>
            <p:grpSpPr>
              <a:xfrm>
                <a:off x="5737526" y="1506615"/>
                <a:ext cx="3811277" cy="4431611"/>
                <a:chOff x="5599495" y="1907393"/>
                <a:chExt cx="3611004" cy="4188455"/>
              </a:xfrm>
            </p:grpSpPr>
            <p:sp>
              <p:nvSpPr>
                <p:cNvPr id="28" name="모서리가 둥근 직사각형 27"/>
                <p:cNvSpPr/>
                <p:nvPr/>
              </p:nvSpPr>
              <p:spPr>
                <a:xfrm>
                  <a:off x="7398072" y="3161127"/>
                  <a:ext cx="1796327" cy="789066"/>
                </a:xfrm>
                <a:prstGeom prst="roundRect">
                  <a:avLst>
                    <a:gd name="adj" fmla="val 6784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4BACC6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lIns="36000" tIns="36000" bIns="36000" rtlCol="0" anchor="ctr" anchorCtr="0"/>
                <a:lstStyle/>
                <a:p>
                  <a:pPr marL="171450" marR="0" lvl="0" indent="-171450" algn="l" defTabSz="914400" eaLnBrk="1" fontAlgn="auto" latinLnBrk="0" hangingPunct="1">
                    <a:lnSpc>
                      <a:spcPts val="14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US" altLang="ko-KR" sz="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맑은 고딕"/>
                      <a:ea typeface="맑은 고딕"/>
                      <a:cs typeface="+mn-cs"/>
                    </a:rPr>
                    <a:t>Compute/Network/Storage Cloud Oracle PaaS</a:t>
                  </a:r>
                </a:p>
                <a:p>
                  <a:pPr marL="171450" marR="0" lvl="0" indent="-171450" algn="l" defTabSz="914400" eaLnBrk="1" fontAlgn="auto" latinLnBrk="0" hangingPunct="1">
                    <a:lnSpc>
                      <a:spcPts val="14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US" altLang="ko-KR" sz="800" b="0" i="0" u="none" strike="noStrike" kern="0" cap="none" spc="-60" normalizeH="0" baseline="0" noProof="0" dirty="0" smtClean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맑은 고딕"/>
                      <a:ea typeface="맑은 고딕"/>
                      <a:cs typeface="+mn-cs"/>
                    </a:rPr>
                    <a:t>HCM/CX/ERP/SCM Cloud Service</a:t>
                  </a:r>
                </a:p>
                <a:p>
                  <a:pPr marL="171450" marR="0" lvl="0" indent="-171450" algn="l" defTabSz="914400" eaLnBrk="1" fontAlgn="auto" latinLnBrk="0" hangingPunct="1">
                    <a:lnSpc>
                      <a:spcPts val="14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US" altLang="ko-KR" sz="800" b="0" i="0" u="none" strike="noStrike" kern="0" cap="none" spc="-60" normalizeH="0" baseline="0" noProof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맑은 고딕"/>
                      <a:ea typeface="맑은 고딕"/>
                      <a:cs typeface="+mn-cs"/>
                    </a:rPr>
                    <a:t>Analytics Cloud Service</a:t>
                  </a:r>
                  <a:endParaRPr kumimoji="0" lang="ko-KR" altLang="en-US" sz="800" b="0" i="0" u="none" strike="noStrike" kern="0" cap="none" spc="-6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  <p:sp>
              <p:nvSpPr>
                <p:cNvPr id="29" name="모서리가 둥근 직사각형 28"/>
                <p:cNvSpPr/>
                <p:nvPr/>
              </p:nvSpPr>
              <p:spPr>
                <a:xfrm>
                  <a:off x="7390118" y="2939556"/>
                  <a:ext cx="1812330" cy="25565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BACC6">
                    <a:lumMod val="50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/>
                      <a:ea typeface="맑은 고딕"/>
                      <a:cs typeface="+mn-cs"/>
                    </a:rPr>
                    <a:t>                      Oracle</a:t>
                  </a:r>
                </a:p>
              </p:txBody>
            </p:sp>
            <p:sp>
              <p:nvSpPr>
                <p:cNvPr id="30" name="모서리가 둥근 직사각형 29"/>
                <p:cNvSpPr/>
                <p:nvPr/>
              </p:nvSpPr>
              <p:spPr>
                <a:xfrm>
                  <a:off x="7406122" y="5306782"/>
                  <a:ext cx="1796327" cy="789066"/>
                </a:xfrm>
                <a:prstGeom prst="roundRect">
                  <a:avLst>
                    <a:gd name="adj" fmla="val 6784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4BACC6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lIns="36000" tIns="36000" bIns="36000" rtlCol="0" anchor="t" anchorCtr="0"/>
                <a:lstStyle/>
                <a:p>
                  <a:pPr marL="171450" marR="0" lvl="0" indent="-171450" algn="l" defTabSz="914400" eaLnBrk="1" fontAlgn="auto" latinLnBrk="0" hangingPunct="1">
                    <a:lnSpc>
                      <a:spcPts val="12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US" altLang="ko-KR" sz="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맑은 고딕"/>
                      <a:ea typeface="맑은 고딕"/>
                      <a:cs typeface="+mn-cs"/>
                    </a:rPr>
                    <a:t>vSphere/</a:t>
                  </a:r>
                  <a:r>
                    <a:rPr kumimoji="0" lang="en-US" altLang="ko-KR" sz="8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맑은 고딕"/>
                      <a:ea typeface="맑은 고딕"/>
                      <a:cs typeface="+mn-cs"/>
                    </a:rPr>
                    <a:t>vSAN</a:t>
                  </a:r>
                  <a:r>
                    <a:rPr kumimoji="0" lang="en-US" altLang="ko-KR" sz="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맑은 고딕"/>
                      <a:ea typeface="맑은 고딕"/>
                      <a:cs typeface="+mn-cs"/>
                    </a:rPr>
                    <a:t>/</a:t>
                  </a:r>
                  <a:r>
                    <a:rPr kumimoji="0" lang="en-US" altLang="ko-KR" sz="8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맑은 고딕"/>
                      <a:ea typeface="맑은 고딕"/>
                      <a:cs typeface="+mn-cs"/>
                    </a:rPr>
                    <a:t>vRealize</a:t>
                  </a:r>
                  <a:r>
                    <a:rPr kumimoji="0" lang="en-US" altLang="ko-KR" sz="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맑은 고딕"/>
                      <a:ea typeface="맑은 고딕"/>
                      <a:cs typeface="+mn-cs"/>
                    </a:rPr>
                    <a:t> Suite</a:t>
                  </a:r>
                </a:p>
                <a:p>
                  <a:pPr marL="171450" marR="0" lvl="0" indent="-171450" algn="l" defTabSz="914400" eaLnBrk="1" fontAlgn="auto" latinLnBrk="0" hangingPunct="1">
                    <a:lnSpc>
                      <a:spcPts val="12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US" altLang="ko-KR" sz="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맑은 고딕"/>
                      <a:ea typeface="맑은 고딕"/>
                      <a:cs typeface="+mn-cs"/>
                    </a:rPr>
                    <a:t>VM Identity Manager</a:t>
                  </a:r>
                </a:p>
                <a:p>
                  <a:pPr marL="171450" marR="0" lvl="0" indent="-171450" algn="l" defTabSz="914400" eaLnBrk="1" fontAlgn="auto" latinLnBrk="0" hangingPunct="1">
                    <a:lnSpc>
                      <a:spcPts val="12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US" altLang="ko-KR" sz="8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맑은 고딕"/>
                      <a:ea typeface="맑은 고딕"/>
                      <a:cs typeface="+mn-cs"/>
                    </a:rPr>
                    <a:t>AirWatch</a:t>
                  </a:r>
                  <a:endParaRPr kumimoji="0" lang="en-US" altLang="ko-KR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  <a:p>
                  <a:pPr marL="171450" marR="0" lvl="0" indent="-171450" algn="l" defTabSz="914400" eaLnBrk="1" fontAlgn="auto" latinLnBrk="0" hangingPunct="1">
                    <a:lnSpc>
                      <a:spcPts val="12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US" altLang="ko-KR" sz="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맑은 고딕"/>
                      <a:ea typeface="맑은 고딕"/>
                      <a:cs typeface="+mn-cs"/>
                    </a:rPr>
                    <a:t>VMware NSX</a:t>
                  </a:r>
                </a:p>
                <a:p>
                  <a:pPr marL="171450" marR="0" lvl="0" indent="-171450" algn="l" defTabSz="914400" eaLnBrk="1" fontAlgn="auto" latinLnBrk="0" hangingPunct="1">
                    <a:lnSpc>
                      <a:spcPts val="12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US" altLang="ko-KR" sz="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맑은 고딕"/>
                      <a:ea typeface="맑은 고딕"/>
                      <a:cs typeface="+mn-cs"/>
                    </a:rPr>
                    <a:t>EVO SDDC</a:t>
                  </a:r>
                  <a:endParaRPr kumimoji="0" lang="ko-KR" altLang="en-US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  <p:sp>
              <p:nvSpPr>
                <p:cNvPr id="31" name="모서리가 둥근 직사각형 30"/>
                <p:cNvSpPr/>
                <p:nvPr/>
              </p:nvSpPr>
              <p:spPr>
                <a:xfrm>
                  <a:off x="7398169" y="5085210"/>
                  <a:ext cx="1812330" cy="25565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BACC6">
                    <a:lumMod val="50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/>
                      <a:ea typeface="맑은 고딕"/>
                      <a:cs typeface="+mn-cs"/>
                    </a:rPr>
                    <a:t>     VMware</a:t>
                  </a:r>
                </a:p>
              </p:txBody>
            </p:sp>
            <p:pic>
              <p:nvPicPr>
                <p:cNvPr id="32" name="그림 31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99495" y="2987095"/>
                  <a:ext cx="508616" cy="148188"/>
                </a:xfrm>
                <a:prstGeom prst="rect">
                  <a:avLst/>
                </a:prstGeom>
              </p:spPr>
            </p:pic>
            <p:sp>
              <p:nvSpPr>
                <p:cNvPr id="33" name="모서리가 둥근 직사각형 32"/>
                <p:cNvSpPr/>
                <p:nvPr/>
              </p:nvSpPr>
              <p:spPr>
                <a:xfrm>
                  <a:off x="7382469" y="4225606"/>
                  <a:ext cx="1796327" cy="789066"/>
                </a:xfrm>
                <a:prstGeom prst="roundRect">
                  <a:avLst>
                    <a:gd name="adj" fmla="val 6784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4BACC6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lIns="36000" tIns="36000" bIns="36000" rtlCol="0" anchor="ctr" anchorCtr="0"/>
                <a:lstStyle/>
                <a:p>
                  <a:pPr marL="171450" marR="0" lvl="0" indent="-171450" algn="l" defTabSz="914400" eaLnBrk="1" fontAlgn="auto" latinLnBrk="0" hangingPunct="1">
                    <a:lnSpc>
                      <a:spcPts val="11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US" altLang="ko-KR" sz="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맑은 고딕"/>
                      <a:ea typeface="맑은 고딕"/>
                      <a:cs typeface="+mn-cs"/>
                    </a:rPr>
                    <a:t>Sales/Marketing Cloud</a:t>
                  </a:r>
                </a:p>
                <a:p>
                  <a:pPr marL="171450" marR="0" lvl="0" indent="-171450" algn="l" defTabSz="914400" eaLnBrk="1" fontAlgn="auto" latinLnBrk="0" hangingPunct="1">
                    <a:lnSpc>
                      <a:spcPts val="11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US" altLang="ko-KR" sz="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맑은 고딕"/>
                      <a:ea typeface="맑은 고딕"/>
                      <a:cs typeface="+mn-cs"/>
                    </a:rPr>
                    <a:t>Service Cloud</a:t>
                  </a:r>
                </a:p>
                <a:p>
                  <a:pPr marL="171450" marR="0" lvl="0" indent="-171450" algn="l" defTabSz="914400" eaLnBrk="1" fontAlgn="auto" latinLnBrk="0" hangingPunct="1">
                    <a:lnSpc>
                      <a:spcPts val="11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US" altLang="ko-KR" sz="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맑은 고딕"/>
                      <a:ea typeface="맑은 고딕"/>
                      <a:cs typeface="+mn-cs"/>
                    </a:rPr>
                    <a:t>Community Cloud</a:t>
                  </a:r>
                </a:p>
                <a:p>
                  <a:pPr marL="171450" marR="0" lvl="0" indent="-171450" algn="l" defTabSz="914400" eaLnBrk="1" fontAlgn="auto" latinLnBrk="0" hangingPunct="1">
                    <a:lnSpc>
                      <a:spcPts val="11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US" altLang="ko-KR" sz="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맑은 고딕"/>
                      <a:ea typeface="맑은 고딕"/>
                      <a:cs typeface="+mn-cs"/>
                    </a:rPr>
                    <a:t>App Cloud</a:t>
                  </a:r>
                </a:p>
                <a:p>
                  <a:pPr marL="171450" marR="0" lvl="0" indent="-171450" algn="l" defTabSz="914400" eaLnBrk="1" fontAlgn="auto" latinLnBrk="0" hangingPunct="1">
                    <a:lnSpc>
                      <a:spcPts val="11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US" altLang="ko-KR" sz="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맑은 고딕"/>
                      <a:ea typeface="맑은 고딕"/>
                      <a:cs typeface="+mn-cs"/>
                    </a:rPr>
                    <a:t>Salesforce IoT Cloud</a:t>
                  </a:r>
                  <a:endParaRPr kumimoji="0" lang="ko-KR" altLang="en-US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  <p:sp>
              <p:nvSpPr>
                <p:cNvPr id="34" name="모서리가 둥근 직사각형 33"/>
                <p:cNvSpPr/>
                <p:nvPr/>
              </p:nvSpPr>
              <p:spPr>
                <a:xfrm>
                  <a:off x="7386659" y="4020735"/>
                  <a:ext cx="1812330" cy="25565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BACC6">
                    <a:lumMod val="50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/>
                      <a:ea typeface="맑은 고딕"/>
                      <a:cs typeface="+mn-cs"/>
                    </a:rPr>
                    <a:t>      Salesforce.com</a:t>
                  </a:r>
                </a:p>
              </p:txBody>
            </p:sp>
            <p:sp>
              <p:nvSpPr>
                <p:cNvPr id="36" name="모서리가 둥근 직사각형 35"/>
                <p:cNvSpPr/>
                <p:nvPr/>
              </p:nvSpPr>
              <p:spPr>
                <a:xfrm>
                  <a:off x="7414039" y="2101201"/>
                  <a:ext cx="1796327" cy="789066"/>
                </a:xfrm>
                <a:prstGeom prst="roundRect">
                  <a:avLst>
                    <a:gd name="adj" fmla="val 6784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4BACC6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lIns="36000" tIns="36000" bIns="0" rtlCol="0" anchor="ctr" anchorCtr="0"/>
                <a:lstStyle/>
                <a:p>
                  <a:pPr marL="171450" marR="0" lvl="0" indent="-171450" algn="l" defTabSz="914400" eaLnBrk="1" fontAlgn="auto" latinLnBrk="0" hangingPunct="1">
                    <a:lnSpc>
                      <a:spcPts val="12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US" altLang="ko-KR" sz="800" b="0" i="0" u="none" strike="noStrike" kern="0" cap="none" spc="-40" normalizeH="0" baseline="0" noProof="0" dirty="0" smtClean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맑은 고딕"/>
                      <a:ea typeface="맑은 고딕"/>
                      <a:cs typeface="+mn-cs"/>
                    </a:rPr>
                    <a:t>Compute/App/Container Engine</a:t>
                  </a:r>
                </a:p>
                <a:p>
                  <a:pPr marL="171450" marR="0" lvl="0" indent="-171450" algn="l" defTabSz="914400" eaLnBrk="1" fontAlgn="auto" latinLnBrk="0" hangingPunct="1">
                    <a:lnSpc>
                      <a:spcPts val="12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US" altLang="ko-KR" sz="800" b="0" i="0" u="none" strike="noStrike" kern="0" cap="none" spc="-40" normalizeH="0" baseline="0" noProof="0" dirty="0" smtClean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맑은 고딕"/>
                      <a:ea typeface="맑은 고딕"/>
                      <a:cs typeface="+mn-cs"/>
                    </a:rPr>
                    <a:t>Cloud Storage/Storage Nearline</a:t>
                  </a:r>
                </a:p>
                <a:p>
                  <a:pPr marL="171450" marR="0" lvl="0" indent="-171450" algn="l" defTabSz="914400" eaLnBrk="1" fontAlgn="auto" latinLnBrk="0" hangingPunct="1">
                    <a:lnSpc>
                      <a:spcPts val="12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US" altLang="ko-KR" sz="800" b="0" i="0" u="none" strike="noStrike" kern="0" cap="none" spc="-40" normalizeH="0" baseline="0" noProof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맑은 고딕"/>
                      <a:ea typeface="맑은 고딕"/>
                      <a:cs typeface="+mn-cs"/>
                    </a:rPr>
                    <a:t>Cloud SQL/</a:t>
                  </a:r>
                  <a:r>
                    <a:rPr kumimoji="0" lang="en-US" altLang="ko-KR" sz="800" b="0" i="0" u="none" strike="noStrike" kern="0" cap="none" spc="-40" normalizeH="0" baseline="0" noProof="0" dirty="0" err="1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맑은 고딕"/>
                      <a:ea typeface="맑은 고딕"/>
                      <a:cs typeface="+mn-cs"/>
                    </a:rPr>
                    <a:t>Datastore</a:t>
                  </a:r>
                  <a:r>
                    <a:rPr kumimoji="0" lang="en-US" altLang="ko-KR" sz="800" b="0" i="0" u="none" strike="noStrike" kern="0" cap="none" spc="-40" normalizeH="0" baseline="0" noProof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맑은 고딕"/>
                      <a:ea typeface="맑은 고딕"/>
                      <a:cs typeface="+mn-cs"/>
                    </a:rPr>
                    <a:t>/</a:t>
                  </a:r>
                  <a:r>
                    <a:rPr kumimoji="0" lang="en-US" altLang="ko-KR" sz="800" b="0" i="0" u="none" strike="noStrike" kern="0" cap="none" spc="-40" normalizeH="0" baseline="0" noProof="0" dirty="0" err="1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맑은 고딕"/>
                      <a:ea typeface="맑은 고딕"/>
                      <a:cs typeface="+mn-cs"/>
                    </a:rPr>
                    <a:t>BigTable</a:t>
                  </a:r>
                  <a:endParaRPr kumimoji="0" lang="en-US" altLang="ko-KR" sz="800" b="0" i="0" u="none" strike="noStrike" kern="0" cap="none" spc="-4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  <a:p>
                  <a:pPr marL="171450" marR="0" lvl="0" indent="-171450" algn="l" defTabSz="914400" eaLnBrk="1" fontAlgn="auto" latinLnBrk="0" hangingPunct="1">
                    <a:lnSpc>
                      <a:spcPts val="12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US" altLang="ko-KR" sz="800" b="0" i="0" u="none" strike="noStrike" kern="0" cap="none" spc="-40" normalizeH="0" baseline="0" noProof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맑은 고딕"/>
                      <a:ea typeface="맑은 고딕"/>
                      <a:cs typeface="+mn-cs"/>
                    </a:rPr>
                    <a:t>Cloud </a:t>
                  </a:r>
                  <a:r>
                    <a:rPr kumimoji="0" lang="en-US" altLang="ko-KR" sz="800" b="0" i="0" u="none" strike="noStrike" kern="0" cap="none" spc="-40" normalizeH="0" baseline="0" noProof="0" dirty="0" err="1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맑은 고딕"/>
                      <a:ea typeface="맑은 고딕"/>
                      <a:cs typeface="+mn-cs"/>
                    </a:rPr>
                    <a:t>DataProc</a:t>
                  </a:r>
                  <a:endParaRPr kumimoji="0" lang="en-US" altLang="ko-KR" sz="800" b="0" i="0" u="none" strike="noStrike" kern="0" cap="none" spc="-4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  <a:p>
                  <a:pPr marL="171450" marR="0" lvl="0" indent="-171450" algn="l" defTabSz="914400" eaLnBrk="1" fontAlgn="auto" latinLnBrk="0" hangingPunct="1">
                    <a:lnSpc>
                      <a:spcPts val="12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US" altLang="ko-KR" sz="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맑은 고딕"/>
                      <a:ea typeface="맑은 고딕"/>
                      <a:cs typeface="+mn-cs"/>
                    </a:rPr>
                    <a:t>Google Translate API</a:t>
                  </a:r>
                  <a:endParaRPr kumimoji="0" lang="ko-KR" altLang="en-US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  <p:pic>
              <p:nvPicPr>
                <p:cNvPr id="37" name="그림 36"/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7445599" y="2993176"/>
                  <a:ext cx="971304" cy="148808"/>
                </a:xfrm>
                <a:prstGeom prst="rect">
                  <a:avLst/>
                </a:prstGeom>
              </p:spPr>
            </p:pic>
            <p:pic>
              <p:nvPicPr>
                <p:cNvPr id="38" name="그림 37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35019" y="4084936"/>
                  <a:ext cx="348984" cy="140670"/>
                </a:xfrm>
                <a:prstGeom prst="rect">
                  <a:avLst/>
                </a:prstGeom>
              </p:spPr>
            </p:pic>
            <p:pic>
              <p:nvPicPr>
                <p:cNvPr id="39" name="그림 38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45535" y="5135098"/>
                  <a:ext cx="338467" cy="155668"/>
                </a:xfrm>
                <a:prstGeom prst="rect">
                  <a:avLst/>
                </a:prstGeom>
              </p:spPr>
            </p:pic>
            <p:pic>
              <p:nvPicPr>
                <p:cNvPr id="40" name="그림 39"/>
                <p:cNvPicPr>
                  <a:picLocks noChangeAspect="1"/>
                </p:cNvPicPr>
                <p:nvPr/>
              </p:nvPicPr>
              <p:blipFill>
                <a:blip r:embed="rId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5623094" y="1907393"/>
                  <a:ext cx="372832" cy="130402"/>
                </a:xfrm>
                <a:prstGeom prst="rect">
                  <a:avLst/>
                </a:prstGeom>
              </p:spPr>
            </p:pic>
            <p:pic>
              <p:nvPicPr>
                <p:cNvPr id="41" name="Picture 18" descr="http://www.exacttarget.com/blog/wp-content/uploads/2014/10/salesforce-marketing-cloud4.png"/>
                <p:cNvPicPr>
                  <a:picLocks noChangeAspect="1" noChangeArrowheads="1"/>
                </p:cNvPicPr>
                <p:nvPr/>
              </p:nvPicPr>
              <p:blipFill rotWithShape="1">
                <a:blip r:embed="rId9" cstate="email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62" t="24217" r="60548" b="14272"/>
                <a:stretch/>
              </p:blipFill>
              <p:spPr bwMode="auto">
                <a:xfrm>
                  <a:off x="7473505" y="4069875"/>
                  <a:ext cx="265181" cy="2021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2" name="Picture 2" descr="https://i.ytimg.com/vi/sGv65iy8ldg/maxresdefault.jpg"/>
                <p:cNvPicPr>
                  <a:picLocks noChangeAspect="1" noChangeArrowheads="1"/>
                </p:cNvPicPr>
                <p:nvPr/>
              </p:nvPicPr>
              <p:blipFill rotWithShape="1">
                <a:blip r:embed="rId10" cstate="email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5495" r="8873" b="52957"/>
                <a:stretch/>
              </p:blipFill>
              <p:spPr bwMode="auto">
                <a:xfrm>
                  <a:off x="8353627" y="5151482"/>
                  <a:ext cx="729243" cy="13305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14" name="TextBox 13"/>
            <p:cNvSpPr txBox="1"/>
            <p:nvPr/>
          </p:nvSpPr>
          <p:spPr>
            <a:xfrm>
              <a:off x="285750" y="6000632"/>
              <a:ext cx="4248150" cy="269044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ko-KR" sz="1050" dirty="0" smtClean="0">
                  <a:solidFill>
                    <a:prstClr val="black"/>
                  </a:solidFill>
                  <a:latin typeface="맑은 고딕"/>
                </a:rPr>
                <a:t>* </a:t>
              </a:r>
              <a:r>
                <a:rPr lang="ko-KR" altLang="en-US" sz="1050" dirty="0" smtClean="0">
                  <a:solidFill>
                    <a:prstClr val="black"/>
                  </a:solidFill>
                  <a:latin typeface="맑은 고딕"/>
                </a:rPr>
                <a:t>범례 </a:t>
              </a:r>
              <a:r>
                <a:rPr lang="en-US" altLang="ko-KR" sz="1050" dirty="0" smtClean="0">
                  <a:solidFill>
                    <a:prstClr val="black"/>
                  </a:solidFill>
                  <a:latin typeface="맑은 고딕"/>
                </a:rPr>
                <a:t>:          </a:t>
              </a:r>
              <a:r>
                <a:rPr lang="ko-KR" altLang="en-US" sz="1050" dirty="0" smtClean="0">
                  <a:solidFill>
                    <a:srgbClr val="0000FF"/>
                  </a:solidFill>
                  <a:latin typeface="맑은 고딕"/>
                </a:rPr>
                <a:t>기존 솔루션</a:t>
              </a:r>
              <a:r>
                <a:rPr lang="en-US" altLang="ko-KR" sz="1050" dirty="0" smtClean="0">
                  <a:solidFill>
                    <a:srgbClr val="0000FF"/>
                  </a:solidFill>
                  <a:latin typeface="맑은 고딕"/>
                </a:rPr>
                <a:t>,          </a:t>
              </a:r>
              <a:r>
                <a:rPr lang="ko-KR" altLang="en-US" sz="1050" dirty="0" smtClean="0">
                  <a:solidFill>
                    <a:srgbClr val="FF0000"/>
                  </a:solidFill>
                  <a:latin typeface="맑은 고딕"/>
                </a:rPr>
                <a:t>신규 솔루션</a:t>
              </a:r>
              <a:endParaRPr lang="ko-KR" altLang="en-US" sz="1050" dirty="0">
                <a:solidFill>
                  <a:srgbClr val="FF0000"/>
                </a:solidFill>
                <a:latin typeface="맑은 고딕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 bwMode="gray">
            <a:xfrm>
              <a:off x="2018509" y="6048560"/>
              <a:ext cx="369970" cy="152209"/>
            </a:xfrm>
            <a:prstGeom prst="roundRect">
              <a:avLst/>
            </a:prstGeom>
            <a:solidFill>
              <a:srgbClr val="FF0000"/>
            </a:solidFill>
            <a:ln w="6350" algn="ctr">
              <a:solidFill>
                <a:srgbClr val="4BACC6">
                  <a:lumMod val="60000"/>
                  <a:lumOff val="40000"/>
                </a:srgbClr>
              </a:solidFill>
              <a:round/>
              <a:headEnd/>
              <a:tailEnd/>
            </a:ln>
            <a:effectLst/>
          </p:spPr>
          <p:txBody>
            <a:bodyPr vert="horz" wrap="none" lIns="72000" tIns="72000" rIns="72000" bIns="90000" numCol="1" rtlCol="0" anchor="ctr" anchorCtr="0" compatLnSpc="1">
              <a:prstTxWarp prst="textNoShape">
                <a:avLst/>
              </a:prstTxWarp>
            </a:bodyPr>
            <a:lstStyle/>
            <a:p>
              <a:pPr defTabSz="801688" latinLnBrk="0">
                <a:lnSpc>
                  <a:spcPct val="100000"/>
                </a:lnSpc>
              </a:pPr>
              <a:endParaRPr lang="en-US" altLang="ko-KR" kern="0" spc="-50" dirty="0">
                <a:solidFill>
                  <a:prstClr val="black"/>
                </a:solidFill>
                <a:cs typeface="Arial" pitchFamily="34" charset="0"/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 bwMode="gray">
            <a:xfrm>
              <a:off x="840011" y="6048560"/>
              <a:ext cx="369970" cy="152209"/>
            </a:xfrm>
            <a:prstGeom prst="roundRect">
              <a:avLst/>
            </a:prstGeom>
            <a:solidFill>
              <a:srgbClr val="0070C0"/>
            </a:solidFill>
            <a:ln w="6350" algn="ctr">
              <a:solidFill>
                <a:srgbClr val="4BACC6">
                  <a:lumMod val="60000"/>
                  <a:lumOff val="40000"/>
                </a:srgbClr>
              </a:solidFill>
              <a:round/>
              <a:headEnd/>
              <a:tailEnd/>
            </a:ln>
            <a:effectLst/>
          </p:spPr>
          <p:txBody>
            <a:bodyPr vert="horz" wrap="none" lIns="72000" tIns="72000" rIns="72000" bIns="90000" numCol="1" rtlCol="0" anchor="ctr" anchorCtr="0" compatLnSpc="1">
              <a:prstTxWarp prst="textNoShape">
                <a:avLst/>
              </a:prstTxWarp>
            </a:bodyPr>
            <a:lstStyle/>
            <a:p>
              <a:pPr defTabSz="801688" latinLnBrk="0">
                <a:lnSpc>
                  <a:spcPct val="100000"/>
                </a:lnSpc>
              </a:pPr>
              <a:endParaRPr lang="en-US" altLang="ko-KR" kern="0" spc="-50" dirty="0">
                <a:solidFill>
                  <a:prstClr val="black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412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3527377" cy="332399"/>
            <a:chOff x="802399" y="1030552"/>
            <a:chExt cx="3527377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3527377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Container</a:t>
              </a:r>
              <a:r>
                <a:rPr lang="ko-KR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landscape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2102820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Container landscape</a:t>
            </a:r>
            <a:endParaRPr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dirty="0">
                <a:solidFill>
                  <a:srgbClr val="000000"/>
                </a:solidFill>
                <a:latin typeface="+mj-ea"/>
              </a:rPr>
              <a:t>Ⅱ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Container Orchestration</a:t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pic>
        <p:nvPicPr>
          <p:cNvPr id="9" name="내용 개체 틀 3">
            <a:extLst>
              <a:ext uri="{FF2B5EF4-FFF2-40B4-BE49-F238E27FC236}">
                <a16:creationId xmlns:a16="http://schemas.microsoft.com/office/drawing/2014/main" id="{481F9712-7867-4FA0-960B-ECF2C881911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4" y="1436926"/>
            <a:ext cx="9612560" cy="505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6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5308313" cy="332399"/>
            <a:chOff x="802399" y="1030552"/>
            <a:chExt cx="5308313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5308313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Container</a:t>
              </a:r>
              <a:r>
                <a:rPr lang="ko-KR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Orchestration </a:t>
              </a:r>
              <a:r>
                <a:rPr lang="ko-KR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시장동향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1912062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ko-KR" alt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클라우드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시장 규모</a:t>
            </a:r>
            <a:endParaRPr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dirty="0">
                <a:solidFill>
                  <a:srgbClr val="000000"/>
                </a:solidFill>
                <a:latin typeface="+mj-ea"/>
              </a:rPr>
              <a:t>Ⅱ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Container Orchestration</a:t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56049" y="1412776"/>
            <a:ext cx="90774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en-US" altLang="ko-KR" sz="1200" kern="0" dirty="0">
                <a:solidFill>
                  <a:prstClr val="black"/>
                </a:solidFill>
                <a:latin typeface="+mn-ea"/>
              </a:rPr>
              <a:t>Forrester </a:t>
            </a:r>
            <a:r>
              <a:rPr lang="en-US" altLang="ko-KR" sz="1200" kern="0" dirty="0" err="1">
                <a:solidFill>
                  <a:prstClr val="black"/>
                </a:solidFill>
                <a:latin typeface="+mn-ea"/>
              </a:rPr>
              <a:t>Resarch</a:t>
            </a:r>
            <a:r>
              <a:rPr lang="ko-KR" altLang="en-US" sz="1200" kern="0" dirty="0">
                <a:solidFill>
                  <a:prstClr val="black"/>
                </a:solidFill>
                <a:latin typeface="+mn-ea"/>
              </a:rPr>
              <a:t>에 따르면 </a:t>
            </a:r>
            <a:r>
              <a:rPr lang="en-US" altLang="ko-KR" sz="1200" kern="0" dirty="0">
                <a:solidFill>
                  <a:prstClr val="black"/>
                </a:solidFill>
                <a:latin typeface="+mn-ea"/>
              </a:rPr>
              <a:t>2020</a:t>
            </a:r>
            <a:r>
              <a:rPr lang="ko-KR" altLang="en-US" sz="1200" kern="0" dirty="0">
                <a:solidFill>
                  <a:prstClr val="black"/>
                </a:solidFill>
                <a:latin typeface="+mn-ea"/>
              </a:rPr>
              <a:t>년경 </a:t>
            </a:r>
            <a:r>
              <a:rPr lang="en-US" altLang="ko-KR" sz="1200" kern="0" dirty="0">
                <a:solidFill>
                  <a:prstClr val="black"/>
                </a:solidFill>
                <a:latin typeface="+mn-ea"/>
              </a:rPr>
              <a:t>Public </a:t>
            </a:r>
            <a:r>
              <a:rPr lang="ko-KR" altLang="en-US" sz="1200" kern="0" dirty="0" err="1">
                <a:solidFill>
                  <a:prstClr val="black"/>
                </a:solidFill>
                <a:latin typeface="+mn-ea"/>
              </a:rPr>
              <a:t>클라우드</a:t>
            </a:r>
            <a:r>
              <a:rPr lang="ko-KR" altLang="en-US" sz="1200" kern="0" dirty="0">
                <a:solidFill>
                  <a:prstClr val="black"/>
                </a:solidFill>
                <a:latin typeface="+mn-ea"/>
              </a:rPr>
              <a:t> 시장 규모는 </a:t>
            </a:r>
            <a:r>
              <a:rPr lang="en-US" altLang="ko-KR" sz="1200" kern="0" dirty="0">
                <a:solidFill>
                  <a:prstClr val="black"/>
                </a:solidFill>
                <a:latin typeface="+mn-ea"/>
              </a:rPr>
              <a:t>1600</a:t>
            </a:r>
            <a:r>
              <a:rPr lang="ko-KR" altLang="en-US" sz="1200" kern="0" dirty="0">
                <a:solidFill>
                  <a:prstClr val="black"/>
                </a:solidFill>
                <a:latin typeface="+mn-ea"/>
              </a:rPr>
              <a:t>억 달러를 돌파할 것으로 </a:t>
            </a:r>
            <a:r>
              <a:rPr lang="ko-KR" altLang="en-US" sz="1200" kern="0" dirty="0" smtClean="0">
                <a:solidFill>
                  <a:prstClr val="black"/>
                </a:solidFill>
                <a:latin typeface="+mn-ea"/>
              </a:rPr>
              <a:t>예상됨</a:t>
            </a:r>
            <a:endParaRPr lang="en-US" altLang="ko-KR" sz="1200" kern="0" dirty="0" smtClean="0">
              <a:solidFill>
                <a:prstClr val="black"/>
              </a:solidFill>
              <a:latin typeface="+mn-ea"/>
            </a:endParaRPr>
          </a:p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ko-KR" altLang="en-US" sz="1200" dirty="0">
                <a:latin typeface="+mn-ea"/>
              </a:rPr>
              <a:t>그 중 대부분은 </a:t>
            </a:r>
            <a:r>
              <a:rPr lang="en-US" altLang="ko-KR" sz="1200" dirty="0">
                <a:latin typeface="+mn-ea"/>
              </a:rPr>
              <a:t>SaaS</a:t>
            </a:r>
            <a:r>
              <a:rPr lang="ko-KR" altLang="en-US" sz="1200" dirty="0">
                <a:latin typeface="+mn-ea"/>
              </a:rPr>
              <a:t>가 차지할 것으로 보이며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시장과 사용자의 다채로운 요구사항을 즉각적으로 서비스화 하기 위해서는</a:t>
            </a:r>
            <a:r>
              <a:rPr lang="en-US" altLang="ko-KR" sz="1200" dirty="0">
                <a:latin typeface="+mn-ea"/>
              </a:rPr>
              <a:t/>
            </a:r>
            <a:br>
              <a:rPr lang="en-US" altLang="ko-KR" sz="1200" dirty="0">
                <a:latin typeface="+mn-ea"/>
              </a:rPr>
            </a:br>
            <a:r>
              <a:rPr lang="ko-KR" altLang="en-US" sz="1200" b="1" dirty="0" err="1">
                <a:solidFill>
                  <a:schemeClr val="tx2"/>
                </a:solidFill>
                <a:latin typeface="+mn-ea"/>
              </a:rPr>
              <a:t>클라우드</a:t>
            </a:r>
            <a:r>
              <a:rPr lang="ko-KR" altLang="en-US" sz="1200" b="1" dirty="0">
                <a:solidFill>
                  <a:schemeClr val="tx2"/>
                </a:solidFill>
                <a:latin typeface="+mn-ea"/>
              </a:rPr>
              <a:t> 컨테이너의 자동화 관리와 조절이 필수</a:t>
            </a:r>
            <a:endParaRPr lang="en-US" altLang="ko-KR" sz="1200" kern="0" dirty="0" smtClean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F55D61A-00A5-4D9A-99FA-FE6376854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64" y="2168860"/>
            <a:ext cx="7506424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16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5308313" cy="332399"/>
            <a:chOff x="802399" y="1030552"/>
            <a:chExt cx="5308313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5308313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Container</a:t>
              </a:r>
              <a:r>
                <a:rPr lang="ko-KR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Orchestration </a:t>
              </a:r>
              <a:r>
                <a:rPr lang="ko-KR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시장동향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2711961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Orchestration Service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추이</a:t>
            </a:r>
            <a:endParaRPr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dirty="0">
                <a:solidFill>
                  <a:srgbClr val="000000"/>
                </a:solidFill>
                <a:latin typeface="+mj-ea"/>
              </a:rPr>
              <a:t>Ⅱ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Container Orchestration</a:t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56049" y="1412776"/>
            <a:ext cx="907747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n-ea"/>
              </a:rPr>
              <a:t>Kubernetes</a:t>
            </a:r>
            <a:r>
              <a:rPr lang="ko-KR" altLang="en-US" sz="1200" b="1" dirty="0">
                <a:latin typeface="+mn-ea"/>
              </a:rPr>
              <a:t>의 급성장</a:t>
            </a:r>
            <a:endParaRPr lang="en-US" altLang="ko-KR" sz="1200" b="1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대표적인</a:t>
            </a:r>
            <a:r>
              <a:rPr lang="en-US" altLang="ko-KR" sz="1200" dirty="0">
                <a:latin typeface="+mn-ea"/>
              </a:rPr>
              <a:t> Container Orchestration</a:t>
            </a:r>
            <a:r>
              <a:rPr lang="ko-KR" altLang="en-US" sz="1200" dirty="0">
                <a:latin typeface="+mn-ea"/>
              </a:rPr>
              <a:t> 솔루션은 </a:t>
            </a:r>
            <a:r>
              <a:rPr lang="en-US" altLang="ko-KR" sz="1200" dirty="0">
                <a:latin typeface="+mn-ea"/>
              </a:rPr>
              <a:t>Docker Swarm, </a:t>
            </a:r>
            <a:r>
              <a:rPr lang="ko-KR" altLang="en-US" sz="1200" dirty="0">
                <a:latin typeface="+mn-ea"/>
              </a:rPr>
              <a:t>아파치 재단의 </a:t>
            </a:r>
            <a:r>
              <a:rPr lang="en-US" altLang="ko-KR" sz="1200" dirty="0" err="1">
                <a:latin typeface="+mn-ea"/>
              </a:rPr>
              <a:t>Mesos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그리고 과거 구글의 소유였다가 현재는 리눅스 파운데이션 재단으로 기증된 </a:t>
            </a:r>
            <a:r>
              <a:rPr lang="en-US" altLang="ko-KR" sz="1200" dirty="0">
                <a:latin typeface="+mn-ea"/>
              </a:rPr>
              <a:t>Kubernetes, Pivotal </a:t>
            </a:r>
            <a:r>
              <a:rPr lang="ko-KR" altLang="en-US" sz="1200" dirty="0">
                <a:latin typeface="+mn-ea"/>
              </a:rPr>
              <a:t>의 </a:t>
            </a:r>
            <a:r>
              <a:rPr lang="en-US" altLang="ko-KR" sz="1200" dirty="0">
                <a:latin typeface="+mn-ea"/>
              </a:rPr>
              <a:t>Bosh</a:t>
            </a:r>
            <a:r>
              <a:rPr lang="ko-KR" altLang="en-US" sz="1200" dirty="0">
                <a:latin typeface="+mn-ea"/>
              </a:rPr>
              <a:t> 등이 있음</a:t>
            </a:r>
            <a:endParaRPr lang="en-US" altLang="ko-KR" sz="12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n-ea"/>
              </a:rPr>
              <a:t>Container</a:t>
            </a:r>
            <a:r>
              <a:rPr lang="ko-KR" altLang="en-US" sz="1200" dirty="0">
                <a:latin typeface="+mn-ea"/>
              </a:rPr>
              <a:t> 기술은 </a:t>
            </a:r>
            <a:r>
              <a:rPr lang="en-US" altLang="ko-KR" sz="1200" b="1" dirty="0">
                <a:latin typeface="+mn-ea"/>
              </a:rPr>
              <a:t> Kubernetes </a:t>
            </a:r>
            <a:r>
              <a:rPr lang="en-US" altLang="ko-KR" sz="1200" dirty="0">
                <a:latin typeface="+mn-ea"/>
              </a:rPr>
              <a:t>Orchestration</a:t>
            </a:r>
            <a:r>
              <a:rPr lang="ko-KR" altLang="en-US" sz="1200" dirty="0">
                <a:latin typeface="+mn-ea"/>
              </a:rPr>
              <a:t> 플랫폼의 등장으로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발전을 촉발 시킴</a:t>
            </a:r>
            <a:endParaRPr lang="en-US" altLang="ko-KR" sz="12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현재 </a:t>
            </a:r>
            <a:r>
              <a:rPr lang="en-US" altLang="ko-KR" sz="1200" dirty="0">
                <a:latin typeface="+mn-ea"/>
              </a:rPr>
              <a:t>Kubernetes</a:t>
            </a:r>
            <a:r>
              <a:rPr lang="ko-KR" altLang="en-US" sz="1200" dirty="0">
                <a:latin typeface="+mn-ea"/>
              </a:rPr>
              <a:t>는 대부분의 </a:t>
            </a:r>
            <a:r>
              <a:rPr lang="ko-KR" altLang="en-US" sz="1200" dirty="0" err="1">
                <a:latin typeface="+mn-ea"/>
              </a:rPr>
              <a:t>클라우드</a:t>
            </a:r>
            <a:r>
              <a:rPr lang="ko-KR" altLang="en-US" sz="1200" dirty="0">
                <a:latin typeface="+mn-ea"/>
              </a:rPr>
              <a:t> 서비스 제공자들이 서비스를 하고 있으며</a:t>
            </a:r>
            <a:r>
              <a:rPr lang="en-US" altLang="ko-KR" sz="1200" dirty="0">
                <a:latin typeface="+mn-ea"/>
              </a:rPr>
              <a:t>, Docker</a:t>
            </a:r>
            <a:r>
              <a:rPr lang="ko-KR" altLang="en-US" sz="1200" dirty="0">
                <a:latin typeface="+mn-ea"/>
              </a:rPr>
              <a:t>와 </a:t>
            </a:r>
            <a:r>
              <a:rPr lang="en-US" altLang="ko-KR" sz="1200" dirty="0">
                <a:latin typeface="+mn-ea"/>
              </a:rPr>
              <a:t>Pivotal Cloud Foundry </a:t>
            </a:r>
            <a:r>
              <a:rPr lang="ko-KR" altLang="en-US" sz="1200" dirty="0">
                <a:latin typeface="+mn-ea"/>
              </a:rPr>
              <a:t>또한 </a:t>
            </a:r>
            <a:r>
              <a:rPr lang="en-US" altLang="ko-KR" sz="1200" dirty="0">
                <a:latin typeface="+mn-ea"/>
              </a:rPr>
              <a:t>Kubernetes </a:t>
            </a:r>
            <a:r>
              <a:rPr lang="ko-KR" altLang="en-US" sz="1200" dirty="0">
                <a:latin typeface="+mn-ea"/>
              </a:rPr>
              <a:t>지원하기 시작하였고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자체적인 </a:t>
            </a:r>
            <a:r>
              <a:rPr lang="en-US" altLang="ko-KR" sz="1200" dirty="0">
                <a:latin typeface="+mn-ea"/>
              </a:rPr>
              <a:t>Orchestration</a:t>
            </a:r>
            <a:r>
              <a:rPr lang="ko-KR" altLang="en-US" sz="1200" dirty="0">
                <a:latin typeface="+mn-ea"/>
              </a:rPr>
              <a:t>을 제공하던 </a:t>
            </a:r>
            <a:r>
              <a:rPr lang="en-US" altLang="ko-KR" sz="1200" dirty="0">
                <a:latin typeface="+mn-ea"/>
              </a:rPr>
              <a:t>AWS </a:t>
            </a:r>
            <a:r>
              <a:rPr lang="ko-KR" altLang="en-US" sz="1200" dirty="0">
                <a:latin typeface="+mn-ea"/>
              </a:rPr>
              <a:t>또한 </a:t>
            </a:r>
            <a:r>
              <a:rPr lang="en-US" altLang="ko-KR" sz="1200" dirty="0">
                <a:latin typeface="+mn-ea"/>
              </a:rPr>
              <a:t>Kubernetes</a:t>
            </a:r>
            <a:r>
              <a:rPr lang="ko-KR" altLang="en-US" sz="1200" dirty="0">
                <a:latin typeface="+mn-ea"/>
              </a:rPr>
              <a:t> 서비스를 발표</a:t>
            </a:r>
            <a:endParaRPr lang="en-US" altLang="ko-KR" sz="1200" kern="0" dirty="0" smtClean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D0F2754-D2BE-47A2-87B8-99CCEDE029C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93" y="3248980"/>
            <a:ext cx="5669807" cy="283490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D1710AC-5DA3-4CA1-AB30-1AD2769017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104" y="3248980"/>
            <a:ext cx="3907858" cy="323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6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4692760" cy="332399"/>
            <a:chOff x="802399" y="1030552"/>
            <a:chExt cx="4692760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4692760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Container</a:t>
              </a:r>
              <a:r>
                <a:rPr lang="ko-KR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Orchestration </a:t>
              </a:r>
              <a:r>
                <a:rPr lang="ko-KR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비교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3005310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Container Orchestration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비교</a:t>
            </a:r>
            <a:endParaRPr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dirty="0">
                <a:solidFill>
                  <a:srgbClr val="000000"/>
                </a:solidFill>
                <a:latin typeface="+mj-ea"/>
              </a:rPr>
              <a:t>Ⅱ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Container Orchestration</a:t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473A0A0-F460-41F4-AA8B-B0E8F5D6E2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7661838"/>
              </p:ext>
            </p:extLst>
          </p:nvPr>
        </p:nvGraphicFramePr>
        <p:xfrm>
          <a:off x="342893" y="1562445"/>
          <a:ext cx="9272067" cy="4036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0689">
                  <a:extLst>
                    <a:ext uri="{9D8B030D-6E8A-4147-A177-3AD203B41FA5}">
                      <a16:colId xmlns:a16="http://schemas.microsoft.com/office/drawing/2014/main" val="1575516985"/>
                    </a:ext>
                  </a:extLst>
                </a:gridCol>
                <a:gridCol w="3090689">
                  <a:extLst>
                    <a:ext uri="{9D8B030D-6E8A-4147-A177-3AD203B41FA5}">
                      <a16:colId xmlns:a16="http://schemas.microsoft.com/office/drawing/2014/main" val="1598265020"/>
                    </a:ext>
                  </a:extLst>
                </a:gridCol>
                <a:gridCol w="3090689">
                  <a:extLst>
                    <a:ext uri="{9D8B030D-6E8A-4147-A177-3AD203B41FA5}">
                      <a16:colId xmlns:a16="http://schemas.microsoft.com/office/drawing/2014/main" val="1138075426"/>
                    </a:ext>
                  </a:extLst>
                </a:gridCol>
              </a:tblGrid>
              <a:tr h="5934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kern="1200" cap="all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KUBERNETES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 cap="all" dirty="0">
                          <a:solidFill>
                            <a:srgbClr val="FFFFFF"/>
                          </a:solidFill>
                          <a:effectLst/>
                        </a:rPr>
                        <a:t>DOCKER SWARM</a:t>
                      </a:r>
                    </a:p>
                  </a:txBody>
                  <a:tcPr marL="114300" marR="114300" marT="171450" marB="1714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 cap="all" dirty="0">
                          <a:solidFill>
                            <a:srgbClr val="FFFFFF"/>
                          </a:solidFill>
                          <a:effectLst/>
                        </a:rPr>
                        <a:t>APACHE MESOS</a:t>
                      </a:r>
                    </a:p>
                  </a:txBody>
                  <a:tcPr marL="114300" marR="114300" marT="171450" marB="171450" anchor="ctr"/>
                </a:tc>
                <a:extLst>
                  <a:ext uri="{0D108BD9-81ED-4DB2-BD59-A6C34878D82A}">
                    <a16:rowId xmlns:a16="http://schemas.microsoft.com/office/drawing/2014/main" val="2710662689"/>
                  </a:ext>
                </a:extLst>
              </a:tr>
              <a:tr h="121851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endParaRPr lang="ko-KR" altLang="en-US" dirty="0">
                        <a:effectLst/>
                      </a:endParaRPr>
                    </a:p>
                  </a:txBody>
                  <a:tcPr marL="114300" marR="114300" marT="114300" marB="114300" anchor="ctr"/>
                </a:tc>
                <a:extLst>
                  <a:ext uri="{0D108BD9-81ED-4DB2-BD59-A6C34878D82A}">
                    <a16:rowId xmlns:a16="http://schemas.microsoft.com/office/drawing/2014/main" val="1195730231"/>
                  </a:ext>
                </a:extLst>
              </a:tr>
              <a:tr h="1406580">
                <a:tc>
                  <a:txBody>
                    <a:bodyPr/>
                    <a:lstStyle/>
                    <a:p>
                      <a:pPr marL="171450" indent="-171450" fontAlgn="base">
                        <a:buFont typeface="Arial" panose="020B0604020202020204" pitchFamily="34" charset="0"/>
                        <a:buChar char="•"/>
                      </a:pPr>
                      <a:endParaRPr lang="en-US" altLang="ko-KR" sz="10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fontAlgn="base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구글에서</a:t>
                      </a: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개발하였고 가장 기능이 풍부하고</a:t>
                      </a:r>
                      <a:b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널리 사용되는 </a:t>
                      </a:r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Orchestration</a:t>
                      </a: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프레임워크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fontAlgn="base">
                        <a:buFont typeface="Arial" panose="020B0604020202020204" pitchFamily="34" charset="0"/>
                        <a:buChar char="•"/>
                      </a:pPr>
                      <a:endParaRPr lang="ko-KR" altLang="en-US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fontAlgn="base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베어 메탈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VM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환경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dirty="0"/>
                        <a:t>Public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클라우드 등의</a:t>
                      </a:r>
                      <a:b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다양한 환경에서 작동하도록 설계되어 </a:t>
                      </a: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있음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fontAlgn="base">
                        <a:buFont typeface="Arial" panose="020B0604020202020204" pitchFamily="34" charset="0"/>
                        <a:buChar char="•"/>
                      </a:pP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fontAlgn="base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컨테이너의 롤링 업그레이드 </a:t>
                      </a: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지원</a:t>
                      </a:r>
                      <a:endParaRPr lang="en-US" altLang="ko-KR" sz="10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fontAlgn="base">
                        <a:buFont typeface="Arial" panose="020B0604020202020204" pitchFamily="34" charset="0"/>
                        <a:buChar char="•"/>
                      </a:pPr>
                      <a:endParaRPr lang="en-US" altLang="ko-KR" sz="10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fontAlgn="base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/>
                        <a:t>컨테이너 서비스 배포 및 관리에 많은 이점</a:t>
                      </a:r>
                      <a:endParaRPr lang="ko-KR" altLang="en-US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fontAlgn="base">
                        <a:buFont typeface="Arial" panose="020B0604020202020204" pitchFamily="34" charset="0"/>
                        <a:buChar char="•"/>
                      </a:pPr>
                      <a:endParaRPr lang="en-US" altLang="ko-KR" sz="10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fontAlgn="base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여러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개의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호스트를 함께</a:t>
                      </a:r>
                      <a:b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클러스터링하여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단일 가상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호스트를 생성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fontAlgn="base">
                        <a:buFont typeface="Arial" panose="020B0604020202020204" pitchFamily="34" charset="0"/>
                        <a:buChar char="•"/>
                      </a:pPr>
                      <a:endParaRPr lang="ko-KR" altLang="en-US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fontAlgn="base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OS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Agent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 설치하면 간단하게 작동하고 설정이 쉬움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fontAlgn="base">
                        <a:buFont typeface="Arial" panose="020B0604020202020204" pitchFamily="34" charset="0"/>
                        <a:buChar char="•"/>
                      </a:pPr>
                      <a:endParaRPr lang="ko-KR" altLang="en-US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명령어와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Compose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그대로 </a:t>
                      </a: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사용가능</a:t>
                      </a:r>
                      <a:endParaRPr lang="en-US" altLang="ko-KR" sz="10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fontAlgn="base">
                        <a:buFont typeface="Arial" panose="020B0604020202020204" pitchFamily="34" charset="0"/>
                        <a:buChar char="•"/>
                      </a:pPr>
                      <a:endParaRPr lang="en-US" altLang="ko-KR" sz="10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 smtClean="0"/>
                        <a:t>Docker </a:t>
                      </a:r>
                      <a:r>
                        <a:rPr lang="ko-KR" altLang="en-US" sz="1000" dirty="0" smtClean="0"/>
                        <a:t>호스트 클러스터를 조정하기 가장 쉬운 방법을 제공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fontAlgn="base">
                        <a:buFont typeface="Arial" panose="020B0604020202020204" pitchFamily="34" charset="0"/>
                        <a:buChar char="•"/>
                      </a:pPr>
                      <a:endParaRPr lang="en-US" altLang="ko-KR" sz="10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fontAlgn="base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수만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대의 물리적 시스템으로</a:t>
                      </a:r>
                      <a:b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확장 할 수 있도록 설계되어 있음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indent="-171450" fontAlgn="base">
                        <a:buFont typeface="Arial" panose="020B0604020202020204" pitchFamily="34" charset="0"/>
                        <a:buChar char="•"/>
                      </a:pP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Hadoop, MPI, </a:t>
                      </a:r>
                      <a:r>
                        <a:rPr lang="en-US" altLang="ko-KR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Hypertable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Spark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같은</a:t>
                      </a:r>
                      <a:b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응용프로그램을 동적클러스터 환경에서</a:t>
                      </a:r>
                      <a:b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리소스 공유와 분리를 통해 자원 최적화가 가능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fontAlgn="base">
                        <a:buFont typeface="Arial" panose="020B0604020202020204" pitchFamily="34" charset="0"/>
                        <a:buChar char="•"/>
                      </a:pPr>
                      <a:endParaRPr lang="ko-KR" altLang="en-US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컨테이너를 적극적으로 </a:t>
                      </a: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지원함</a:t>
                      </a:r>
                      <a:endParaRPr lang="en-US" altLang="ko-KR" sz="10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fontAlgn="base">
                        <a:buFont typeface="Arial" panose="020B0604020202020204" pitchFamily="34" charset="0"/>
                        <a:buChar char="•"/>
                      </a:pPr>
                      <a:endParaRPr lang="en-US" altLang="ko-KR" sz="10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fontAlgn="base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대규모 </a:t>
                      </a:r>
                      <a:r>
                        <a:rPr lang="ko-KR" altLang="en-US" sz="10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클러스터링을</a:t>
                      </a: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지원하고 특히 </a:t>
                      </a:r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Hadoop, Kafka </a:t>
                      </a: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및 </a:t>
                      </a:r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Spark </a:t>
                      </a: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와 같은 다른 서비스와 함께 응용 프로그램을 배치해야 하는 환경에 특히 적합</a:t>
                      </a:r>
                      <a:endParaRPr lang="ko-KR" altLang="en-US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337699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24D71C28-9D9D-4CAF-BB27-D82DCD8DEB4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439" y="2296848"/>
            <a:ext cx="1092254" cy="10033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5CFB186-D41D-44B4-951B-506B452F710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366" y="2296848"/>
            <a:ext cx="1003350" cy="10033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1656A5C-FEF3-4D5B-AC8F-9F3174A7F75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982" y="2348879"/>
            <a:ext cx="1078648" cy="95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9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26233"/>
            <a:ext cx="6213176" cy="304699"/>
            <a:chOff x="802399" y="1044402"/>
            <a:chExt cx="6213176" cy="3046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44402"/>
              <a:ext cx="6213176" cy="3046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Kubernetes</a:t>
              </a:r>
              <a:r>
                <a:rPr lang="ko-KR" altLang="en-US" sz="2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의 </a:t>
              </a:r>
              <a:r>
                <a:rPr lang="en-US" altLang="ko-KR" sz="2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Container</a:t>
              </a:r>
              <a:r>
                <a:rPr lang="ko-KR" altLang="en-US" sz="2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ko-KR" sz="2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Orchestration </a:t>
              </a:r>
              <a:r>
                <a:rPr lang="ko-KR" altLang="en-US" sz="2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선도</a:t>
              </a:r>
              <a:endParaRPr lang="en-US" altLang="ko-KR" sz="22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3242554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ko-KR" alt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클라우드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관리 플랫폼의 발전 전망</a:t>
            </a:r>
            <a:endParaRPr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dirty="0">
                <a:solidFill>
                  <a:srgbClr val="000000"/>
                </a:solidFill>
                <a:latin typeface="+mj-ea"/>
              </a:rPr>
              <a:t>Ⅱ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Container Orchestration</a:t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2C07B02-7893-4B3C-B501-7263AD951A2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70" y="2496513"/>
            <a:ext cx="6273660" cy="382175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9B3218-DA88-4136-8724-672A2EEB980A}"/>
              </a:ext>
            </a:extLst>
          </p:cNvPr>
          <p:cNvSpPr/>
          <p:nvPr/>
        </p:nvSpPr>
        <p:spPr>
          <a:xfrm>
            <a:off x="2555387" y="6145626"/>
            <a:ext cx="4953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1400" b="1" i="1" dirty="0" smtClean="0">
                <a:latin typeface="+mn-ea"/>
                <a:ea typeface="+mn-ea"/>
              </a:rPr>
              <a:t>Container </a:t>
            </a:r>
            <a:r>
              <a:rPr lang="en-US" altLang="ko-KR" sz="1400" b="1" i="1" dirty="0">
                <a:latin typeface="+mn-ea"/>
                <a:ea typeface="+mn-ea"/>
              </a:rPr>
              <a:t>Management Platforms Preferences</a:t>
            </a:r>
            <a:endParaRPr lang="ko-KR" altLang="en-US" sz="1400" dirty="0">
              <a:latin typeface="+mn-ea"/>
              <a:ea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64F8D2C-69D8-4D86-80C9-96AFCE60A0B0}"/>
              </a:ext>
            </a:extLst>
          </p:cNvPr>
          <p:cNvSpPr/>
          <p:nvPr/>
        </p:nvSpPr>
        <p:spPr>
          <a:xfrm>
            <a:off x="2087419" y="2642585"/>
            <a:ext cx="766618" cy="350304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A68384A-0A17-4648-AF0D-FA1C79CD0EF7}"/>
              </a:ext>
            </a:extLst>
          </p:cNvPr>
          <p:cNvSpPr/>
          <p:nvPr/>
        </p:nvSpPr>
        <p:spPr>
          <a:xfrm>
            <a:off x="596516" y="1401777"/>
            <a:ext cx="89200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latin typeface="+mn-ea"/>
                <a:ea typeface="+mn-ea"/>
              </a:rPr>
              <a:t>Kubernetes</a:t>
            </a:r>
            <a:r>
              <a:rPr lang="ko-KR" altLang="en-US" sz="1200" dirty="0" smtClean="0">
                <a:latin typeface="+mn-ea"/>
                <a:ea typeface="+mn-ea"/>
              </a:rPr>
              <a:t>에</a:t>
            </a: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ko-KR" altLang="en-US" sz="1200" dirty="0" smtClean="0">
                <a:latin typeface="+mn-ea"/>
                <a:ea typeface="+mn-ea"/>
              </a:rPr>
              <a:t>대한 투자가 </a:t>
            </a:r>
            <a:r>
              <a:rPr lang="en-US" altLang="ko-KR" sz="1200" dirty="0" smtClean="0">
                <a:latin typeface="+mn-ea"/>
                <a:ea typeface="+mn-ea"/>
              </a:rPr>
              <a:t>48 </a:t>
            </a:r>
            <a:r>
              <a:rPr lang="en-US" altLang="ko-KR" sz="1200" dirty="0">
                <a:latin typeface="+mn-ea"/>
                <a:ea typeface="+mn-ea"/>
              </a:rPr>
              <a:t>%</a:t>
            </a:r>
            <a:r>
              <a:rPr lang="ko-KR" altLang="en-US" sz="1200" dirty="0">
                <a:latin typeface="+mn-ea"/>
                <a:ea typeface="+mn-ea"/>
              </a:rPr>
              <a:t>에서 </a:t>
            </a:r>
            <a:r>
              <a:rPr lang="en-US" altLang="ko-KR" sz="1200" dirty="0">
                <a:latin typeface="+mn-ea"/>
                <a:ea typeface="+mn-ea"/>
              </a:rPr>
              <a:t>77 </a:t>
            </a:r>
            <a:r>
              <a:rPr lang="en-US" altLang="ko-KR" sz="1200" dirty="0" smtClean="0">
                <a:latin typeface="+mn-ea"/>
                <a:ea typeface="+mn-ea"/>
              </a:rPr>
              <a:t>%</a:t>
            </a:r>
            <a:r>
              <a:rPr lang="ko-KR" altLang="en-US" sz="1200" dirty="0" smtClean="0">
                <a:latin typeface="+mn-ea"/>
                <a:ea typeface="+mn-ea"/>
              </a:rPr>
              <a:t>로 증가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n-ea"/>
                <a:ea typeface="+mn-ea"/>
              </a:rPr>
              <a:t>Kubernetes</a:t>
            </a:r>
            <a:r>
              <a:rPr lang="ko-KR" altLang="en-US" sz="1200" dirty="0">
                <a:latin typeface="+mn-ea"/>
                <a:ea typeface="+mn-ea"/>
              </a:rPr>
              <a:t>는 대규모 </a:t>
            </a:r>
            <a:r>
              <a:rPr lang="en-US" altLang="ko-KR" sz="1200" dirty="0" smtClean="0">
                <a:latin typeface="+mn-ea"/>
                <a:ea typeface="+mn-ea"/>
              </a:rPr>
              <a:t>Container Orchestration</a:t>
            </a:r>
            <a:r>
              <a:rPr lang="ko-KR" altLang="en-US" sz="1200" dirty="0" smtClean="0">
                <a:latin typeface="+mn-ea"/>
                <a:ea typeface="+mn-ea"/>
              </a:rPr>
              <a:t>이 </a:t>
            </a:r>
            <a:r>
              <a:rPr lang="ko-KR" altLang="en-US" sz="1200" dirty="0">
                <a:latin typeface="+mn-ea"/>
                <a:ea typeface="+mn-ea"/>
              </a:rPr>
              <a:t>필요한 상황이라면 최우선적으로 검토해야 할 프로젝트로 자리 </a:t>
            </a:r>
            <a:r>
              <a:rPr lang="ko-KR" altLang="en-US" sz="1200" dirty="0" smtClean="0">
                <a:latin typeface="+mn-ea"/>
                <a:ea typeface="+mn-ea"/>
              </a:rPr>
              <a:t>잡았으며</a:t>
            </a:r>
            <a:r>
              <a:rPr lang="en-US" altLang="ko-KR" sz="1200" dirty="0" smtClean="0">
                <a:latin typeface="+mn-ea"/>
                <a:ea typeface="+mn-ea"/>
              </a:rPr>
              <a:t> </a:t>
            </a:r>
            <a:br>
              <a:rPr lang="en-US" altLang="ko-KR" sz="1200" dirty="0" smtClean="0">
                <a:latin typeface="+mn-ea"/>
                <a:ea typeface="+mn-ea"/>
              </a:rPr>
            </a:br>
            <a:r>
              <a:rPr lang="ko-KR" altLang="en-US" sz="1200" dirty="0" err="1" smtClean="0">
                <a:latin typeface="+mn-ea"/>
                <a:ea typeface="+mn-ea"/>
              </a:rPr>
              <a:t>구글에서</a:t>
            </a:r>
            <a:r>
              <a:rPr lang="ko-KR" altLang="en-US" sz="1200" dirty="0" smtClean="0">
                <a:latin typeface="+mn-ea"/>
                <a:ea typeface="+mn-ea"/>
              </a:rPr>
              <a:t> </a:t>
            </a:r>
            <a:r>
              <a:rPr lang="ko-KR" altLang="en-US" sz="1200" dirty="0">
                <a:latin typeface="+mn-ea"/>
                <a:ea typeface="+mn-ea"/>
              </a:rPr>
              <a:t>나온 </a:t>
            </a:r>
            <a:r>
              <a:rPr lang="ko-KR" altLang="en-US" sz="1200" dirty="0" err="1">
                <a:latin typeface="+mn-ea"/>
                <a:ea typeface="+mn-ea"/>
              </a:rPr>
              <a:t>오픈소스는</a:t>
            </a:r>
            <a:r>
              <a:rPr lang="ko-KR" altLang="en-US" sz="1200" dirty="0">
                <a:latin typeface="+mn-ea"/>
                <a:ea typeface="+mn-ea"/>
              </a:rPr>
              <a:t> 제대로 된 지원 속에 빠르게 </a:t>
            </a:r>
            <a:r>
              <a:rPr lang="ko-KR" altLang="en-US" sz="1200" dirty="0" smtClean="0">
                <a:latin typeface="+mn-ea"/>
                <a:ea typeface="+mn-ea"/>
              </a:rPr>
              <a:t>발전되고</a:t>
            </a: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ko-KR" altLang="en-US" sz="1200" dirty="0" smtClean="0">
                <a:latin typeface="+mn-ea"/>
                <a:ea typeface="+mn-ea"/>
              </a:rPr>
              <a:t>있음</a:t>
            </a:r>
            <a:endParaRPr lang="en-US" altLang="ko-KR" sz="120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4613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26233"/>
            <a:ext cx="6213176" cy="304699"/>
            <a:chOff x="802399" y="1044402"/>
            <a:chExt cx="6213176" cy="3046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44402"/>
              <a:ext cx="6213176" cy="3046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Kubernetes</a:t>
              </a:r>
              <a:r>
                <a:rPr lang="ko-KR" altLang="en-US" sz="2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의 </a:t>
              </a:r>
              <a:r>
                <a:rPr lang="en-US" altLang="ko-KR" sz="2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Container</a:t>
              </a:r>
              <a:r>
                <a:rPr lang="ko-KR" altLang="en-US" sz="2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ko-KR" sz="2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Orchestration </a:t>
              </a:r>
              <a:r>
                <a:rPr lang="ko-KR" altLang="en-US" sz="2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선도</a:t>
              </a:r>
              <a:endParaRPr lang="en-US" altLang="ko-KR" sz="22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5086008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Kubernetes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의 개발 및 테스트 목적에서 운영으로 전환</a:t>
            </a:r>
            <a:endParaRPr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dirty="0">
                <a:solidFill>
                  <a:srgbClr val="000000"/>
                </a:solidFill>
                <a:latin typeface="+mj-ea"/>
              </a:rPr>
              <a:t>Ⅱ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Container Orchestration</a:t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68384A-0A17-4648-AF0D-FA1C79CD0EF7}"/>
              </a:ext>
            </a:extLst>
          </p:cNvPr>
          <p:cNvSpPr/>
          <p:nvPr/>
        </p:nvSpPr>
        <p:spPr>
          <a:xfrm>
            <a:off x="560512" y="1401777"/>
            <a:ext cx="89560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latin typeface="+mn-ea"/>
                <a:ea typeface="+mn-ea"/>
              </a:rPr>
              <a:t>개발 및 테스트 환경에서는 </a:t>
            </a:r>
            <a:r>
              <a:rPr lang="en-US" altLang="ko-KR" sz="1200" dirty="0" smtClean="0">
                <a:latin typeface="+mn-ea"/>
                <a:ea typeface="+mn-ea"/>
              </a:rPr>
              <a:t>80% </a:t>
            </a:r>
            <a:r>
              <a:rPr lang="ko-KR" altLang="en-US" sz="1200" dirty="0" smtClean="0">
                <a:latin typeface="+mn-ea"/>
                <a:ea typeface="+mn-ea"/>
              </a:rPr>
              <a:t>이상을 꾸준히 사용하고 있음</a:t>
            </a:r>
            <a:endParaRPr lang="en-US" altLang="ko-KR" sz="1200" dirty="0"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n-ea"/>
                <a:ea typeface="+mn-ea"/>
              </a:rPr>
              <a:t>31%</a:t>
            </a:r>
            <a:r>
              <a:rPr lang="ko-KR" altLang="en-US" sz="1200" dirty="0">
                <a:latin typeface="+mn-ea"/>
                <a:ea typeface="+mn-ea"/>
              </a:rPr>
              <a:t>의 기업이 향후 </a:t>
            </a:r>
            <a:r>
              <a:rPr lang="en-US" altLang="ko-KR" sz="1200" dirty="0" smtClean="0">
                <a:latin typeface="+mn-ea"/>
                <a:ea typeface="+mn-ea"/>
              </a:rPr>
              <a:t>Container </a:t>
            </a:r>
            <a:r>
              <a:rPr lang="ko-KR" altLang="en-US" sz="1200" dirty="0" smtClean="0">
                <a:latin typeface="+mn-ea"/>
                <a:ea typeface="+mn-ea"/>
              </a:rPr>
              <a:t>사용을 운영환경으로 </a:t>
            </a:r>
            <a:r>
              <a:rPr lang="ko-KR" altLang="en-US" sz="1200" dirty="0">
                <a:latin typeface="+mn-ea"/>
                <a:ea typeface="+mn-ea"/>
              </a:rPr>
              <a:t>확대할 계획을 가지고 </a:t>
            </a:r>
            <a:r>
              <a:rPr lang="ko-KR" altLang="en-US" sz="1200" dirty="0" smtClean="0">
                <a:latin typeface="+mn-ea"/>
                <a:ea typeface="+mn-ea"/>
              </a:rPr>
              <a:t>있음</a:t>
            </a:r>
            <a:endParaRPr lang="en-US" altLang="ko-KR" sz="1200" dirty="0" smtClean="0">
              <a:latin typeface="+mn-ea"/>
              <a:ea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7F43386-BC4D-48B2-98E9-40B8B249F7A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591" y="2295331"/>
            <a:ext cx="5618167" cy="406151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1C240E6-13FE-46EA-B621-6102E253364A}"/>
              </a:ext>
            </a:extLst>
          </p:cNvPr>
          <p:cNvSpPr/>
          <p:nvPr/>
        </p:nvSpPr>
        <p:spPr>
          <a:xfrm>
            <a:off x="1911473" y="6181838"/>
            <a:ext cx="57930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i="1" dirty="0">
                <a:latin typeface="+mn-ea"/>
                <a:ea typeface="+mn-ea"/>
              </a:rPr>
              <a:t>The Shift from Development/Test to Production for Kubernetes</a:t>
            </a:r>
            <a:endParaRPr lang="ko-KR" altLang="en-US" sz="1400" dirty="0">
              <a:latin typeface="+mn-ea"/>
              <a:ea typeface="+mn-ea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55F622F-69EB-47BF-AED4-871EE5A5DD5B}"/>
              </a:ext>
            </a:extLst>
          </p:cNvPr>
          <p:cNvCxnSpPr>
            <a:cxnSpLocks/>
          </p:cNvCxnSpPr>
          <p:nvPr/>
        </p:nvCxnSpPr>
        <p:spPr>
          <a:xfrm flipV="1">
            <a:off x="6027489" y="3573096"/>
            <a:ext cx="964734" cy="1580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34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26233"/>
            <a:ext cx="6213176" cy="304699"/>
            <a:chOff x="802399" y="1044402"/>
            <a:chExt cx="6213176" cy="3046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44402"/>
              <a:ext cx="6213176" cy="3046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Kubernetes</a:t>
              </a:r>
              <a:r>
                <a:rPr lang="ko-KR" altLang="en-US" sz="2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의 </a:t>
              </a:r>
              <a:r>
                <a:rPr lang="en-US" altLang="ko-KR" sz="2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Container</a:t>
              </a:r>
              <a:r>
                <a:rPr lang="ko-KR" altLang="en-US" sz="2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ko-KR" sz="2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Orchestration </a:t>
              </a:r>
              <a:r>
                <a:rPr lang="ko-KR" altLang="en-US" sz="2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선도</a:t>
              </a:r>
              <a:endParaRPr lang="en-US" altLang="ko-KR" sz="22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3862917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Container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사용 양은 계속해서 증가 추세</a:t>
            </a:r>
            <a:endParaRPr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dirty="0">
                <a:solidFill>
                  <a:srgbClr val="000000"/>
                </a:solidFill>
                <a:latin typeface="+mj-ea"/>
              </a:rPr>
              <a:t>Ⅱ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Container Orchestration</a:t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68384A-0A17-4648-AF0D-FA1C79CD0EF7}"/>
              </a:ext>
            </a:extLst>
          </p:cNvPr>
          <p:cNvSpPr/>
          <p:nvPr/>
        </p:nvSpPr>
        <p:spPr>
          <a:xfrm>
            <a:off x="560512" y="1401777"/>
            <a:ext cx="8956022" cy="613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더 많은 수의 컨테이너를 사용하는 회사가 증가하고 있음</a:t>
            </a:r>
            <a:endParaRPr lang="en-US" altLang="ko-KR" sz="12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n-ea"/>
              </a:rPr>
              <a:t>소량 배포 </a:t>
            </a:r>
            <a:r>
              <a:rPr lang="en-US" altLang="ko-KR" sz="1200" dirty="0">
                <a:latin typeface="+mn-ea"/>
              </a:rPr>
              <a:t>(50 </a:t>
            </a:r>
            <a:r>
              <a:rPr lang="ko-KR" altLang="en-US" sz="1200" dirty="0">
                <a:latin typeface="+mn-ea"/>
              </a:rPr>
              <a:t>단위 미만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는 </a:t>
            </a:r>
            <a:r>
              <a:rPr lang="en-US" altLang="ko-KR" sz="1200" dirty="0">
                <a:latin typeface="+mn-ea"/>
              </a:rPr>
              <a:t>11 </a:t>
            </a:r>
            <a:r>
              <a:rPr lang="ko-KR" altLang="en-US" sz="1200" dirty="0">
                <a:latin typeface="+mn-ea"/>
              </a:rPr>
              <a:t>월 이후 </a:t>
            </a:r>
            <a:r>
              <a:rPr lang="en-US" altLang="ko-KR" sz="1200" dirty="0">
                <a:latin typeface="+mn-ea"/>
              </a:rPr>
              <a:t>12 % </a:t>
            </a:r>
            <a:r>
              <a:rPr lang="ko-KR" altLang="en-US" sz="1200" dirty="0">
                <a:latin typeface="+mn-ea"/>
              </a:rPr>
              <a:t>감소했으며 볼륨이 높은 </a:t>
            </a:r>
            <a:r>
              <a:rPr lang="en-US" altLang="ko-KR" sz="1200" dirty="0">
                <a:latin typeface="+mn-ea"/>
              </a:rPr>
              <a:t>250-999 </a:t>
            </a:r>
            <a:r>
              <a:rPr lang="ko-KR" altLang="en-US" sz="1200" dirty="0">
                <a:latin typeface="+mn-ea"/>
              </a:rPr>
              <a:t>개 단위는 </a:t>
            </a:r>
            <a:r>
              <a:rPr lang="en-US" altLang="ko-KR" sz="1200" dirty="0">
                <a:latin typeface="+mn-ea"/>
              </a:rPr>
              <a:t>33 % </a:t>
            </a:r>
            <a:r>
              <a:rPr lang="ko-KR" altLang="en-US" sz="1200" dirty="0">
                <a:latin typeface="+mn-ea"/>
              </a:rPr>
              <a:t>증가</a:t>
            </a:r>
            <a:endParaRPr lang="en-US" altLang="ko-KR" sz="1200" dirty="0" smtClean="0">
              <a:latin typeface="+mn-ea"/>
              <a:ea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3A33F86-4631-42D5-8E9A-4E9F619A6A3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385" y="2322611"/>
            <a:ext cx="5641230" cy="407818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5FC60D-5F9B-4E19-87A5-885472D71EBB}"/>
              </a:ext>
            </a:extLst>
          </p:cNvPr>
          <p:cNvSpPr/>
          <p:nvPr/>
        </p:nvSpPr>
        <p:spPr>
          <a:xfrm>
            <a:off x="2872509" y="6145626"/>
            <a:ext cx="41833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 dirty="0">
                <a:latin typeface="+mn-ea"/>
                <a:ea typeface="+mn-ea"/>
              </a:rPr>
              <a:t>Growth in Container Deployment Volumes</a:t>
            </a:r>
            <a:endParaRPr lang="ko-KR" altLang="en-US" sz="1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207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3335017" cy="332399"/>
            <a:chOff x="802399" y="1030552"/>
            <a:chExt cx="3335017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3335017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Container</a:t>
              </a:r>
              <a:r>
                <a:rPr lang="ko-KR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사용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ko-KR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사례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2033890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Container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사용 사례</a:t>
            </a:r>
            <a:endParaRPr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dirty="0">
                <a:solidFill>
                  <a:srgbClr val="000000"/>
                </a:solidFill>
                <a:latin typeface="+mj-ea"/>
              </a:rPr>
              <a:t>Ⅱ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Container Orchestration</a:t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485031F-92E6-429C-9CC8-D6711C8124E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98" y="1700808"/>
            <a:ext cx="1532722" cy="8611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EB1093C-8D1F-4755-8ADB-A54B8BCBDB7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475" y="1711165"/>
            <a:ext cx="1536532" cy="85083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68384A-0A17-4648-AF0D-FA1C79CD0EF7}"/>
              </a:ext>
            </a:extLst>
          </p:cNvPr>
          <p:cNvSpPr/>
          <p:nvPr/>
        </p:nvSpPr>
        <p:spPr>
          <a:xfrm>
            <a:off x="280818" y="2652889"/>
            <a:ext cx="154798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000000"/>
                </a:solidFill>
                <a:latin typeface="+mn-ea"/>
                <a:ea typeface="+mn-ea"/>
              </a:rPr>
              <a:t>MS</a:t>
            </a: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는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  <a:ea typeface="+mn-ea"/>
              </a:rPr>
              <a:t>2016</a:t>
            </a: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년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  <a:ea typeface="+mn-ea"/>
              </a:rPr>
              <a:t>4</a:t>
            </a: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월 </a:t>
            </a:r>
            <a:r>
              <a:rPr lang="en-US" altLang="ko-KR" sz="1000" dirty="0" smtClean="0">
                <a:solidFill>
                  <a:srgbClr val="000000"/>
                </a:solidFill>
                <a:latin typeface="+mn-ea"/>
                <a:ea typeface="+mn-ea"/>
              </a:rPr>
              <a:t>Azure</a:t>
            </a:r>
            <a:r>
              <a:rPr lang="ko-KR" altLang="en-US" sz="10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000" dirty="0" smtClean="0">
                <a:solidFill>
                  <a:srgbClr val="000000"/>
                </a:solidFill>
                <a:latin typeface="+mn-ea"/>
                <a:ea typeface="+mn-ea"/>
              </a:rPr>
              <a:t>Container</a:t>
            </a:r>
            <a:r>
              <a:rPr lang="ko-KR" altLang="en-US" sz="1000" dirty="0" smtClean="0">
                <a:solidFill>
                  <a:srgbClr val="000000"/>
                </a:solidFill>
                <a:latin typeface="+mn-ea"/>
                <a:ea typeface="+mn-ea"/>
              </a:rPr>
              <a:t> 서비스 출시</a:t>
            </a:r>
            <a:endParaRPr lang="en-US" altLang="ko-KR" sz="10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000000"/>
                </a:solidFill>
                <a:latin typeface="+mn-ea"/>
                <a:ea typeface="+mn-ea"/>
              </a:rPr>
              <a:t>Azure</a:t>
            </a:r>
            <a:r>
              <a:rPr lang="ko-KR" altLang="en-US" sz="10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000" dirty="0" smtClean="0">
                <a:solidFill>
                  <a:srgbClr val="000000"/>
                </a:solidFill>
                <a:latin typeface="+mn-ea"/>
                <a:ea typeface="+mn-ea"/>
              </a:rPr>
              <a:t>Container </a:t>
            </a:r>
            <a:r>
              <a:rPr lang="ko-KR" altLang="en-US" sz="1000" dirty="0" smtClean="0">
                <a:solidFill>
                  <a:srgbClr val="000000"/>
                </a:solidFill>
                <a:latin typeface="+mn-ea"/>
                <a:ea typeface="+mn-ea"/>
              </a:rPr>
              <a:t>서비스는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  <a:ea typeface="+mn-ea"/>
              </a:rPr>
              <a:t>MS </a:t>
            </a:r>
            <a:r>
              <a:rPr lang="ko-KR" altLang="en-US" sz="1000" dirty="0" err="1" smtClean="0">
                <a:solidFill>
                  <a:srgbClr val="000000"/>
                </a:solidFill>
                <a:latin typeface="+mn-ea"/>
                <a:ea typeface="+mn-ea"/>
              </a:rPr>
              <a:t>클라우드에</a:t>
            </a:r>
            <a:r>
              <a:rPr lang="ko-KR" altLang="en-US" sz="10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000" dirty="0" smtClean="0">
                <a:solidFill>
                  <a:srgbClr val="000000"/>
                </a:solidFill>
                <a:latin typeface="+mn-ea"/>
                <a:ea typeface="+mn-ea"/>
              </a:rPr>
              <a:t>Container</a:t>
            </a:r>
            <a:r>
              <a:rPr lang="ko-KR" altLang="en-US" sz="1000" dirty="0" smtClean="0">
                <a:solidFill>
                  <a:srgbClr val="000000"/>
                </a:solidFill>
                <a:latin typeface="+mn-ea"/>
                <a:ea typeface="+mn-ea"/>
              </a:rPr>
              <a:t>를 </a:t>
            </a: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배포하고 </a:t>
            </a:r>
            <a:r>
              <a:rPr lang="ko-KR" altLang="en-US" sz="1000" dirty="0" smtClean="0">
                <a:solidFill>
                  <a:srgbClr val="000000"/>
                </a:solidFill>
                <a:latin typeface="+mn-ea"/>
                <a:ea typeface="+mn-ea"/>
              </a:rPr>
              <a:t>관리</a:t>
            </a:r>
            <a:endParaRPr lang="en-US" altLang="ko-KR" sz="10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000000"/>
                </a:solidFill>
                <a:latin typeface="+mn-ea"/>
                <a:ea typeface="+mn-ea"/>
              </a:rPr>
              <a:t>MS</a:t>
            </a: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는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  <a:ea typeface="+mn-ea"/>
              </a:rPr>
              <a:t>2017</a:t>
            </a: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년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  <a:ea typeface="+mn-ea"/>
              </a:rPr>
              <a:t>4</a:t>
            </a: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월 </a:t>
            </a:r>
            <a:r>
              <a:rPr lang="en-US" altLang="ko-KR" sz="1000" dirty="0" smtClean="0">
                <a:solidFill>
                  <a:srgbClr val="000000"/>
                </a:solidFill>
                <a:latin typeface="+mn-ea"/>
                <a:ea typeface="+mn-ea"/>
              </a:rPr>
              <a:t>Kubernetes</a:t>
            </a:r>
            <a:r>
              <a:rPr lang="ko-KR" altLang="en-US" sz="10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관련 툴을 개발한 ‘</a:t>
            </a:r>
            <a:r>
              <a:rPr lang="ko-KR" altLang="en-US" sz="1000" dirty="0" err="1">
                <a:solidFill>
                  <a:srgbClr val="000000"/>
                </a:solidFill>
                <a:latin typeface="+mn-ea"/>
                <a:ea typeface="+mn-ea"/>
              </a:rPr>
              <a:t>디스</a:t>
            </a:r>
            <a:r>
              <a:rPr lang="en-US" altLang="ko-KR" sz="1000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  <a:ea typeface="+mn-ea"/>
              </a:rPr>
              <a:t>Deis</a:t>
            </a:r>
            <a:r>
              <a:rPr lang="en-US" altLang="ko-KR" sz="1000" dirty="0">
                <a:solidFill>
                  <a:srgbClr val="000000"/>
                </a:solidFill>
                <a:latin typeface="+mn-ea"/>
                <a:ea typeface="+mn-ea"/>
              </a:rPr>
              <a:t>)’</a:t>
            </a: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를 </a:t>
            </a:r>
            <a:r>
              <a:rPr lang="ko-KR" altLang="en-US" sz="1000" dirty="0" smtClean="0">
                <a:solidFill>
                  <a:srgbClr val="000000"/>
                </a:solidFill>
                <a:latin typeface="+mn-ea"/>
                <a:ea typeface="+mn-ea"/>
              </a:rPr>
              <a:t>인수</a:t>
            </a:r>
            <a:endParaRPr lang="en-US" altLang="ko-KR" sz="10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000000"/>
                </a:solidFill>
                <a:latin typeface="+mn-ea"/>
                <a:ea typeface="+mn-ea"/>
              </a:rPr>
              <a:t>자사 </a:t>
            </a: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서비스에 </a:t>
            </a:r>
            <a:r>
              <a:rPr lang="en-US" altLang="ko-KR" sz="1000" dirty="0" smtClean="0">
                <a:solidFill>
                  <a:srgbClr val="000000"/>
                </a:solidFill>
                <a:latin typeface="+mn-ea"/>
                <a:ea typeface="+mn-ea"/>
              </a:rPr>
              <a:t>Docker</a:t>
            </a:r>
            <a:r>
              <a:rPr lang="ko-KR" altLang="en-US" sz="10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등을 활용할 수 있도록 지원</a:t>
            </a:r>
            <a:endParaRPr lang="en-US" altLang="ko-KR" sz="1000" dirty="0" smtClean="0">
              <a:latin typeface="+mn-ea"/>
              <a:ea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352769B-99E0-4419-8239-E885636EB1E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180" y="1898413"/>
            <a:ext cx="1369493" cy="46598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59AE6B6-5C09-4C5E-88F5-04A837F8370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744" y="1854718"/>
            <a:ext cx="1013691" cy="55337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6793B88-2043-429B-8F9F-864AC38E246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575" y="1854718"/>
            <a:ext cx="1356666" cy="47734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726624B-D87D-49F8-9CDB-14ED801DDFC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377" y="1854718"/>
            <a:ext cx="1063624" cy="40884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A68384A-0A17-4648-AF0D-FA1C79CD0EF7}"/>
              </a:ext>
            </a:extLst>
          </p:cNvPr>
          <p:cNvSpPr/>
          <p:nvPr/>
        </p:nvSpPr>
        <p:spPr>
          <a:xfrm>
            <a:off x="1967701" y="2652890"/>
            <a:ext cx="154798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000000"/>
                </a:solidFill>
                <a:latin typeface="+mn-ea"/>
                <a:ea typeface="+mn-ea"/>
              </a:rPr>
              <a:t>AWS</a:t>
            </a: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는 자체적인 </a:t>
            </a:r>
            <a:r>
              <a:rPr lang="en-US" altLang="ko-KR" sz="1000" dirty="0" smtClean="0">
                <a:solidFill>
                  <a:srgbClr val="000000"/>
                </a:solidFill>
                <a:latin typeface="+mn-ea"/>
                <a:ea typeface="+mn-ea"/>
              </a:rPr>
              <a:t>Container</a:t>
            </a:r>
            <a:r>
              <a:rPr lang="ko-KR" altLang="en-US" sz="10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기술 개발과 협력 등으로 </a:t>
            </a:r>
            <a:r>
              <a:rPr lang="en-US" altLang="ko-KR" sz="1000" dirty="0" smtClean="0">
                <a:solidFill>
                  <a:srgbClr val="000000"/>
                </a:solidFill>
                <a:latin typeface="+mn-ea"/>
                <a:ea typeface="+mn-ea"/>
              </a:rPr>
              <a:t>Container</a:t>
            </a:r>
            <a:r>
              <a:rPr lang="ko-KR" altLang="en-US" sz="10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서비스 제공을 </a:t>
            </a:r>
            <a:r>
              <a:rPr lang="ko-KR" altLang="en-US" sz="1000" dirty="0" smtClean="0">
                <a:solidFill>
                  <a:srgbClr val="000000"/>
                </a:solidFill>
                <a:latin typeface="+mn-ea"/>
                <a:ea typeface="+mn-ea"/>
              </a:rPr>
              <a:t>확대</a:t>
            </a:r>
            <a:endParaRPr lang="en-US" altLang="ko-KR" sz="10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latin typeface="+mn-ea"/>
                <a:ea typeface="+mn-ea"/>
              </a:rPr>
              <a:t>ECS</a:t>
            </a:r>
            <a:r>
              <a:rPr lang="ko-KR" altLang="en-US" sz="1000" dirty="0" smtClean="0">
                <a:latin typeface="+mn-ea"/>
                <a:ea typeface="+mn-ea"/>
              </a:rPr>
              <a:t>로 </a:t>
            </a:r>
            <a:r>
              <a:rPr lang="en-US" altLang="ko-KR" sz="1000" dirty="0">
                <a:latin typeface="+mn-ea"/>
                <a:ea typeface="+mn-ea"/>
              </a:rPr>
              <a:t>AWS</a:t>
            </a:r>
            <a:r>
              <a:rPr lang="ko-KR" altLang="en-US" sz="1000" dirty="0">
                <a:latin typeface="+mn-ea"/>
                <a:ea typeface="+mn-ea"/>
              </a:rPr>
              <a:t>에서 </a:t>
            </a:r>
            <a:r>
              <a:rPr lang="en-US" altLang="ko-KR" sz="1000" dirty="0">
                <a:latin typeface="+mn-ea"/>
                <a:ea typeface="+mn-ea"/>
              </a:rPr>
              <a:t>Docker </a:t>
            </a:r>
            <a:r>
              <a:rPr lang="en-US" altLang="ko-KR" sz="1000" dirty="0" smtClean="0">
                <a:latin typeface="+mn-ea"/>
                <a:ea typeface="+mn-ea"/>
              </a:rPr>
              <a:t>Container</a:t>
            </a:r>
            <a:r>
              <a:rPr lang="ko-KR" altLang="en-US" sz="1000" dirty="0" smtClean="0">
                <a:latin typeface="+mn-ea"/>
                <a:ea typeface="+mn-ea"/>
              </a:rPr>
              <a:t>를 </a:t>
            </a:r>
            <a:r>
              <a:rPr lang="ko-KR" altLang="en-US" sz="1000" dirty="0">
                <a:latin typeface="+mn-ea"/>
                <a:ea typeface="+mn-ea"/>
              </a:rPr>
              <a:t>쉽게 실행하고 확장하며 보안을 </a:t>
            </a:r>
            <a:r>
              <a:rPr lang="ko-KR" altLang="en-US" sz="1000" dirty="0" smtClean="0">
                <a:latin typeface="+mn-ea"/>
                <a:ea typeface="+mn-ea"/>
              </a:rPr>
              <a:t>적용</a:t>
            </a:r>
            <a:endParaRPr lang="en-US" altLang="ko-KR" sz="1000" dirty="0" smtClean="0"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latin typeface="+mn-ea"/>
                <a:ea typeface="+mn-ea"/>
              </a:rPr>
              <a:t>EKS</a:t>
            </a:r>
            <a:r>
              <a:rPr lang="ko-KR" altLang="en-US" sz="1000" dirty="0" smtClean="0">
                <a:latin typeface="+mn-ea"/>
                <a:ea typeface="+mn-ea"/>
              </a:rPr>
              <a:t>는 </a:t>
            </a:r>
            <a:r>
              <a:rPr lang="ko-KR" altLang="en-US" sz="1000" dirty="0">
                <a:latin typeface="+mn-ea"/>
                <a:ea typeface="+mn-ea"/>
              </a:rPr>
              <a:t>자체 </a:t>
            </a:r>
            <a:r>
              <a:rPr lang="en-US" altLang="ko-KR" sz="1000" dirty="0">
                <a:latin typeface="+mn-ea"/>
                <a:ea typeface="+mn-ea"/>
              </a:rPr>
              <a:t>Kubernetes </a:t>
            </a:r>
            <a:r>
              <a:rPr lang="ko-KR" altLang="en-US" sz="1000" dirty="0">
                <a:latin typeface="+mn-ea"/>
                <a:ea typeface="+mn-ea"/>
              </a:rPr>
              <a:t>클러스터를 설치 및 운영할 필요 없이 </a:t>
            </a:r>
            <a:r>
              <a:rPr lang="en-US" altLang="ko-KR" sz="1000" dirty="0">
                <a:latin typeface="+mn-ea"/>
                <a:ea typeface="+mn-ea"/>
              </a:rPr>
              <a:t>AWS</a:t>
            </a:r>
            <a:r>
              <a:rPr lang="ko-KR" altLang="en-US" sz="1000" dirty="0">
                <a:latin typeface="+mn-ea"/>
                <a:ea typeface="+mn-ea"/>
              </a:rPr>
              <a:t>에서 </a:t>
            </a:r>
            <a:r>
              <a:rPr lang="en-US" altLang="ko-KR" sz="1000" dirty="0">
                <a:latin typeface="+mn-ea"/>
                <a:ea typeface="+mn-ea"/>
              </a:rPr>
              <a:t>Kubernetes</a:t>
            </a:r>
            <a:r>
              <a:rPr lang="ko-KR" altLang="en-US" sz="1000" dirty="0">
                <a:latin typeface="+mn-ea"/>
                <a:ea typeface="+mn-ea"/>
              </a:rPr>
              <a:t>를 쉽게 실행할 수 있도록 해주는 </a:t>
            </a:r>
            <a:r>
              <a:rPr lang="ko-KR" altLang="en-US" sz="1000" dirty="0" err="1">
                <a:latin typeface="+mn-ea"/>
                <a:ea typeface="+mn-ea"/>
              </a:rPr>
              <a:t>관리형</a:t>
            </a:r>
            <a:r>
              <a:rPr lang="ko-KR" altLang="en-US" sz="1000" dirty="0">
                <a:latin typeface="+mn-ea"/>
                <a:ea typeface="+mn-ea"/>
              </a:rPr>
              <a:t> 서비스</a:t>
            </a:r>
            <a:endParaRPr lang="en-US" altLang="ko-KR" sz="1000" dirty="0" smtClean="0">
              <a:latin typeface="+mn-ea"/>
              <a:ea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A68384A-0A17-4648-AF0D-FA1C79CD0EF7}"/>
              </a:ext>
            </a:extLst>
          </p:cNvPr>
          <p:cNvSpPr/>
          <p:nvPr/>
        </p:nvSpPr>
        <p:spPr>
          <a:xfrm>
            <a:off x="3627959" y="2652890"/>
            <a:ext cx="154798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rgbClr val="000000"/>
                </a:solidFill>
                <a:latin typeface="+mn-ea"/>
                <a:ea typeface="+mn-ea"/>
              </a:rPr>
              <a:t>오픈소스</a:t>
            </a: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 분야의 강자인 </a:t>
            </a:r>
            <a:r>
              <a:rPr lang="ko-KR" altLang="en-US" sz="1000" dirty="0" err="1">
                <a:solidFill>
                  <a:srgbClr val="000000"/>
                </a:solidFill>
                <a:latin typeface="+mn-ea"/>
                <a:ea typeface="+mn-ea"/>
              </a:rPr>
              <a:t>레드햇은</a:t>
            </a: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 올해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  <a:ea typeface="+mn-ea"/>
              </a:rPr>
              <a:t>2</a:t>
            </a: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월 </a:t>
            </a:r>
            <a:r>
              <a:rPr lang="en-US" altLang="ko-KR" sz="1000" dirty="0" smtClean="0">
                <a:solidFill>
                  <a:srgbClr val="000000"/>
                </a:solidFill>
                <a:latin typeface="+mn-ea"/>
                <a:ea typeface="+mn-ea"/>
              </a:rPr>
              <a:t>Kubernetes</a:t>
            </a:r>
            <a:r>
              <a:rPr lang="ko-KR" altLang="en-US" sz="10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및 </a:t>
            </a:r>
            <a:r>
              <a:rPr lang="en-US" altLang="ko-KR" sz="1000" dirty="0" smtClean="0">
                <a:solidFill>
                  <a:srgbClr val="000000"/>
                </a:solidFill>
                <a:latin typeface="+mn-ea"/>
                <a:ea typeface="+mn-ea"/>
              </a:rPr>
              <a:t>Container</a:t>
            </a:r>
            <a:r>
              <a:rPr lang="ko-KR" altLang="en-US" sz="10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기술업체 코어</a:t>
            </a:r>
            <a:r>
              <a:rPr lang="en-US" altLang="ko-KR" sz="1000" dirty="0">
                <a:solidFill>
                  <a:srgbClr val="000000"/>
                </a:solidFill>
                <a:latin typeface="+mn-ea"/>
                <a:ea typeface="+mn-ea"/>
              </a:rPr>
              <a:t>OS(CoreOS)</a:t>
            </a: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를 </a:t>
            </a:r>
            <a:r>
              <a:rPr lang="ko-KR" altLang="en-US" sz="1000" dirty="0" smtClean="0">
                <a:solidFill>
                  <a:srgbClr val="000000"/>
                </a:solidFill>
                <a:latin typeface="+mn-ea"/>
                <a:ea typeface="+mn-ea"/>
              </a:rPr>
              <a:t>인수</a:t>
            </a:r>
            <a:endParaRPr lang="en-US" altLang="ko-KR" sz="10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코어</a:t>
            </a:r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OS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는 </a:t>
            </a:r>
            <a:r>
              <a:rPr lang="ko-KR" altLang="en-US" sz="1000" dirty="0" err="1" smtClean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오픈소스</a:t>
            </a:r>
            <a:r>
              <a:rPr lang="ko-KR" altLang="en-US" sz="1000" dirty="0" smtClean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기반 </a:t>
            </a:r>
            <a:r>
              <a:rPr lang="en-US" altLang="ko-KR" sz="1000" dirty="0" smtClean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Kubernetes</a:t>
            </a:r>
            <a:r>
              <a:rPr lang="ko-KR" altLang="en-US" sz="1000" dirty="0" smtClean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를 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활용한 </a:t>
            </a:r>
            <a:r>
              <a:rPr lang="en-US" altLang="ko-KR" sz="1000" dirty="0" smtClean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Container</a:t>
            </a:r>
            <a:r>
              <a:rPr lang="ko-KR" altLang="en-US" sz="1000" dirty="0" smtClean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가상화 관리 플랫폼인 ‘</a:t>
            </a:r>
            <a:r>
              <a:rPr lang="ko-KR" altLang="en-US" sz="10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텍토닉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’을 </a:t>
            </a:r>
            <a:r>
              <a:rPr lang="ko-KR" altLang="en-US" sz="1000" dirty="0" smtClean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제공</a:t>
            </a:r>
            <a:endParaRPr lang="en-US" altLang="ko-KR" sz="1000" dirty="0" smtClean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레드햇은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코어</a:t>
            </a:r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OS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와의 통합으로 </a:t>
            </a:r>
            <a:r>
              <a:rPr lang="en-US" altLang="ko-KR" sz="1000" dirty="0" smtClean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Container</a:t>
            </a:r>
            <a:r>
              <a:rPr lang="ko-KR" altLang="en-US" sz="1000" dirty="0" smtClean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가상화 기술 시장에서 입지를 강화할 것으로 전망</a:t>
            </a:r>
            <a:endParaRPr lang="en-US" altLang="ko-KR" sz="1000" dirty="0" smtClean="0">
              <a:latin typeface="+mn-ea"/>
              <a:ea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A68384A-0A17-4648-AF0D-FA1C79CD0EF7}"/>
              </a:ext>
            </a:extLst>
          </p:cNvPr>
          <p:cNvSpPr/>
          <p:nvPr/>
        </p:nvSpPr>
        <p:spPr>
          <a:xfrm>
            <a:off x="5175941" y="2652890"/>
            <a:ext cx="154798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2018</a:t>
            </a:r>
            <a:r>
              <a:rPr lang="ko-KR" altLang="en-US" sz="1000" dirty="0" smtClean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000" dirty="0" smtClean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2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13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 </a:t>
            </a:r>
            <a:r>
              <a:rPr lang="en-US" altLang="ko-KR" sz="1000" dirty="0" smtClean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Kubernetes</a:t>
            </a:r>
            <a:r>
              <a:rPr lang="ko-KR" altLang="en-US" sz="1000" dirty="0" smtClean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기반의 </a:t>
            </a:r>
            <a:r>
              <a:rPr lang="en-US" altLang="ko-KR" sz="1000" dirty="0" smtClean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Container</a:t>
            </a:r>
            <a:r>
              <a:rPr lang="ko-KR" altLang="en-US" sz="1000" dirty="0" smtClean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플랫폼인 </a:t>
            </a:r>
            <a:r>
              <a:rPr lang="ko-KR" altLang="en-US" sz="1000" dirty="0" smtClean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‘</a:t>
            </a:r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Cisco Container Platform(CCP)’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를 출시</a:t>
            </a:r>
            <a:endParaRPr lang="en-US" altLang="ko-KR" sz="10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구글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10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클라우드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플랫폼</a:t>
            </a:r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(GCP) 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중 </a:t>
            </a:r>
            <a:r>
              <a:rPr lang="ko-KR" altLang="en-US" sz="10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구글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sz="1000" dirty="0" smtClean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Kubernetes </a:t>
            </a:r>
            <a:r>
              <a:rPr lang="ko-KR" altLang="en-US" sz="1000" dirty="0" smtClean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엔진</a:t>
            </a:r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(GKE)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과 </a:t>
            </a:r>
            <a:r>
              <a:rPr lang="ko-KR" altLang="en-US" sz="10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시스코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sz="1000" dirty="0" smtClean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Container</a:t>
            </a:r>
            <a:r>
              <a:rPr lang="ko-KR" altLang="en-US" sz="1000" dirty="0" smtClean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플랫폼을 결합해 제공</a:t>
            </a:r>
            <a:endParaRPr lang="en-US" altLang="ko-KR" sz="1000" dirty="0" smtClean="0">
              <a:latin typeface="+mn-ea"/>
              <a:ea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A68384A-0A17-4648-AF0D-FA1C79CD0EF7}"/>
              </a:ext>
            </a:extLst>
          </p:cNvPr>
          <p:cNvSpPr/>
          <p:nvPr/>
        </p:nvSpPr>
        <p:spPr>
          <a:xfrm>
            <a:off x="6738151" y="2626049"/>
            <a:ext cx="154798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Kubernetes</a:t>
            </a:r>
            <a:r>
              <a:rPr lang="ko-KR" altLang="en-US" sz="1000" dirty="0" smtClean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관련 컨설팅을 수행할 수 있는 공식 </a:t>
            </a:r>
            <a:r>
              <a:rPr lang="ko-KR" altLang="en-US" sz="1000" dirty="0" smtClean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기업</a:t>
            </a:r>
            <a:endParaRPr lang="en-US" altLang="ko-KR" sz="1000" dirty="0" smtClean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클라우드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관련 프로젝트인 </a:t>
            </a:r>
            <a:r>
              <a:rPr lang="ko-KR" altLang="en-US" sz="10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크라켄</a:t>
            </a:r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(Kraken)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에도 </a:t>
            </a:r>
            <a:r>
              <a:rPr lang="en-US" altLang="ko-KR" sz="1000" dirty="0" smtClean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Container</a:t>
            </a:r>
            <a:r>
              <a:rPr lang="ko-KR" altLang="en-US" sz="1000" dirty="0" smtClean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기술을 적용</a:t>
            </a:r>
            <a:endParaRPr lang="en-US" altLang="ko-KR" sz="1000" dirty="0" smtClean="0">
              <a:latin typeface="+mn-ea"/>
              <a:ea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A68384A-0A17-4648-AF0D-FA1C79CD0EF7}"/>
              </a:ext>
            </a:extLst>
          </p:cNvPr>
          <p:cNvSpPr/>
          <p:nvPr/>
        </p:nvSpPr>
        <p:spPr>
          <a:xfrm>
            <a:off x="8167241" y="2622076"/>
            <a:ext cx="1547982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OpenStack</a:t>
            </a:r>
            <a:r>
              <a:rPr lang="ko-KR" altLang="en-US" sz="1000" dirty="0" smtClean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과 </a:t>
            </a:r>
            <a:r>
              <a:rPr lang="en-US" altLang="ko-KR" sz="1000" dirty="0" smtClean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Container</a:t>
            </a:r>
            <a:r>
              <a:rPr lang="ko-KR" altLang="en-US" sz="1000" dirty="0" smtClean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기술을 융합하는 방안을 </a:t>
            </a:r>
            <a:r>
              <a:rPr lang="ko-KR" altLang="en-US" sz="1000" dirty="0" smtClean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추진</a:t>
            </a:r>
            <a:endParaRPr lang="en-US" altLang="ko-KR" sz="1000" dirty="0" smtClean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OpenStack</a:t>
            </a:r>
            <a:r>
              <a:rPr lang="ko-KR" altLang="en-US" sz="1000" dirty="0" smtClean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환경을 </a:t>
            </a:r>
            <a:r>
              <a:rPr lang="en-US" altLang="ko-KR" sz="1000" dirty="0" smtClean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Kubernetes</a:t>
            </a:r>
            <a:r>
              <a:rPr lang="ko-KR" altLang="en-US" sz="1000" dirty="0" smtClean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에서 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구동할 수 있도록 하는 ‘</a:t>
            </a:r>
            <a:r>
              <a:rPr lang="ko-KR" altLang="en-US" sz="10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오픈스택</a:t>
            </a:r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-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헴</a:t>
            </a:r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en-US" altLang="ko-KR" sz="10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Openstack</a:t>
            </a:r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-Helm)’ 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프로젝트를 주도</a:t>
            </a:r>
            <a:endParaRPr lang="en-US" altLang="ko-KR" sz="100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7322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26233"/>
            <a:ext cx="2145588" cy="304699"/>
            <a:chOff x="802399" y="1044402"/>
            <a:chExt cx="2145588" cy="3046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44402"/>
              <a:ext cx="2145588" cy="3046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Introduction</a:t>
              </a:r>
              <a:endParaRPr lang="en-US" altLang="ko-KR" sz="22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1543371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Kubernetes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란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?</a:t>
            </a:r>
            <a:endParaRPr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noProof="0" dirty="0">
                <a:solidFill>
                  <a:srgbClr val="000000"/>
                </a:solidFill>
                <a:latin typeface="+mj-ea"/>
              </a:rPr>
              <a:t>Ⅲ</a:t>
            </a: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r>
              <a:rPr kumimoji="0"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Kubernetes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68384A-0A17-4648-AF0D-FA1C79CD0EF7}"/>
              </a:ext>
            </a:extLst>
          </p:cNvPr>
          <p:cNvSpPr/>
          <p:nvPr/>
        </p:nvSpPr>
        <p:spPr>
          <a:xfrm>
            <a:off x="487996" y="1411027"/>
            <a:ext cx="583315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+mn-ea"/>
                <a:ea typeface="+mn-ea"/>
              </a:rPr>
              <a:t>Container Orchestration</a:t>
            </a:r>
            <a:endParaRPr lang="ko-KR" altLang="en-US" sz="1200" dirty="0"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+mn-ea"/>
                <a:ea typeface="+mn-ea"/>
              </a:rPr>
              <a:t>Container</a:t>
            </a:r>
            <a:r>
              <a:rPr lang="ko-KR" altLang="en-US" sz="1200" dirty="0" smtClean="0">
                <a:latin typeface="+mn-ea"/>
                <a:ea typeface="+mn-ea"/>
              </a:rPr>
              <a:t>화 </a:t>
            </a:r>
            <a:r>
              <a:rPr lang="ko-KR" altLang="en-US" sz="1200" dirty="0">
                <a:latin typeface="+mn-ea"/>
                <a:ea typeface="+mn-ea"/>
              </a:rPr>
              <a:t>된 애플리케이션의 배포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  <a:r>
              <a:rPr lang="ko-KR" altLang="en-US" sz="1200" dirty="0">
                <a:latin typeface="+mn-ea"/>
                <a:ea typeface="+mn-ea"/>
              </a:rPr>
              <a:t>확장 및 관리를 위한 오픈 소스 플랫폼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  <a:ea typeface="+mn-ea"/>
              </a:rPr>
              <a:t>Docker Datacenter, Mesosphere DC/OS </a:t>
            </a:r>
            <a:r>
              <a:rPr lang="ko-KR" altLang="en-US" sz="1200" dirty="0">
                <a:latin typeface="+mn-ea"/>
                <a:ea typeface="+mn-ea"/>
              </a:rPr>
              <a:t>등과 유사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  <a:ea typeface="+mn-ea"/>
              </a:rPr>
              <a:t>"</a:t>
            </a:r>
            <a:r>
              <a:rPr lang="ko-KR" altLang="en-US" sz="1200" dirty="0" err="1">
                <a:latin typeface="+mn-ea"/>
                <a:ea typeface="+mn-ea"/>
              </a:rPr>
              <a:t>쿠버네티스</a:t>
            </a:r>
            <a:r>
              <a:rPr lang="en-US" altLang="ko-KR" sz="1200" dirty="0">
                <a:latin typeface="+mn-ea"/>
                <a:ea typeface="+mn-ea"/>
              </a:rPr>
              <a:t>", "</a:t>
            </a:r>
            <a:r>
              <a:rPr lang="ko-KR" altLang="en-US" sz="1200" dirty="0" err="1">
                <a:latin typeface="+mn-ea"/>
                <a:ea typeface="+mn-ea"/>
              </a:rPr>
              <a:t>쿠베르네테스</a:t>
            </a:r>
            <a:r>
              <a:rPr lang="en-US" altLang="ko-KR" sz="1200" dirty="0">
                <a:latin typeface="+mn-ea"/>
                <a:ea typeface="+mn-ea"/>
              </a:rPr>
              <a:t>", "K8s", "</a:t>
            </a:r>
            <a:r>
              <a:rPr lang="ko-KR" altLang="en-US" sz="1200" dirty="0" err="1">
                <a:latin typeface="+mn-ea"/>
                <a:ea typeface="+mn-ea"/>
              </a:rPr>
              <a:t>쿠베</a:t>
            </a:r>
            <a:r>
              <a:rPr lang="en-US" altLang="ko-KR" sz="1200" dirty="0">
                <a:latin typeface="+mn-ea"/>
                <a:ea typeface="+mn-ea"/>
              </a:rPr>
              <a:t>", "</a:t>
            </a:r>
            <a:r>
              <a:rPr lang="ko-KR" altLang="en-US" sz="1200" dirty="0" err="1">
                <a:latin typeface="+mn-ea"/>
                <a:ea typeface="+mn-ea"/>
              </a:rPr>
              <a:t>쿠버</a:t>
            </a:r>
            <a:r>
              <a:rPr lang="en-US" altLang="ko-KR" sz="1200" dirty="0">
                <a:latin typeface="+mn-ea"/>
                <a:ea typeface="+mn-ea"/>
              </a:rPr>
              <a:t>", "</a:t>
            </a:r>
            <a:r>
              <a:rPr lang="ko-KR" altLang="en-US" sz="1200" dirty="0" err="1">
                <a:latin typeface="+mn-ea"/>
                <a:ea typeface="+mn-ea"/>
              </a:rPr>
              <a:t>큐브</a:t>
            </a:r>
            <a:r>
              <a:rPr lang="en-US" altLang="ko-KR" sz="1200" dirty="0">
                <a:latin typeface="+mn-ea"/>
                <a:ea typeface="+mn-ea"/>
              </a:rPr>
              <a:t>"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+mn-ea"/>
                <a:ea typeface="+mn-ea"/>
              </a:rPr>
              <a:t>구글</a:t>
            </a:r>
            <a:r>
              <a:rPr lang="ko-KR" altLang="en-US" sz="1200" dirty="0">
                <a:latin typeface="+mn-ea"/>
                <a:ea typeface="+mn-ea"/>
              </a:rPr>
              <a:t> 설계 후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  <a:r>
              <a:rPr lang="ko-KR" altLang="en-US" sz="1200" dirty="0">
                <a:latin typeface="+mn-ea"/>
                <a:ea typeface="+mn-ea"/>
              </a:rPr>
              <a:t>현재 </a:t>
            </a:r>
            <a:r>
              <a:rPr lang="ko-KR" altLang="en-US" sz="1200" dirty="0" err="1">
                <a:latin typeface="+mn-ea"/>
                <a:ea typeface="+mn-ea"/>
              </a:rPr>
              <a:t>리눅스</a:t>
            </a:r>
            <a:r>
              <a:rPr lang="ko-KR" altLang="en-US" sz="1200" dirty="0">
                <a:latin typeface="+mn-ea"/>
                <a:ea typeface="+mn-ea"/>
              </a:rPr>
              <a:t> 재단에서 관리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  <a:ea typeface="+mn-ea"/>
              </a:rPr>
              <a:t>Go </a:t>
            </a:r>
            <a:r>
              <a:rPr lang="ko-KR" altLang="en-US" sz="1200" dirty="0">
                <a:latin typeface="+mn-ea"/>
                <a:ea typeface="+mn-ea"/>
              </a:rPr>
              <a:t>언어로 작성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  <a:ea typeface="+mn-ea"/>
              </a:rPr>
              <a:t>Apache License </a:t>
            </a:r>
            <a:r>
              <a:rPr lang="en-US" altLang="ko-KR" sz="1200" dirty="0" smtClean="0">
                <a:latin typeface="+mn-ea"/>
                <a:ea typeface="+mn-ea"/>
              </a:rPr>
              <a:t>2.0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+mn-ea"/>
                <a:ea typeface="+mn-ea"/>
              </a:rPr>
              <a:t>패키징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  <a:r>
              <a:rPr lang="ko-KR" altLang="en-US" sz="1200" dirty="0">
                <a:latin typeface="+mn-ea"/>
                <a:ea typeface="+mn-ea"/>
              </a:rPr>
              <a:t>배포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  <a:r>
              <a:rPr lang="ko-KR" altLang="en-US" sz="1200" dirty="0">
                <a:latin typeface="+mn-ea"/>
                <a:ea typeface="+mn-ea"/>
              </a:rPr>
              <a:t>서비스 검색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  <a:r>
              <a:rPr lang="ko-KR" altLang="en-US" sz="1200" dirty="0">
                <a:latin typeface="+mn-ea"/>
                <a:ea typeface="+mn-ea"/>
              </a:rPr>
              <a:t>확장 및 롤링 업그레이드를 위한 개방적이며 효율적인 모델 제공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ea typeface="+mn-ea"/>
              </a:rPr>
              <a:t>자동 배치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  <a:r>
              <a:rPr lang="ko-KR" altLang="en-US" sz="1200" dirty="0">
                <a:latin typeface="+mn-ea"/>
                <a:ea typeface="+mn-ea"/>
              </a:rPr>
              <a:t>자동 </a:t>
            </a:r>
            <a:r>
              <a:rPr lang="ko-KR" altLang="en-US" sz="1200" dirty="0" err="1">
                <a:latin typeface="+mn-ea"/>
                <a:ea typeface="+mn-ea"/>
              </a:rPr>
              <a:t>재시작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  <a:r>
              <a:rPr lang="ko-KR" altLang="en-US" sz="1200" dirty="0">
                <a:latin typeface="+mn-ea"/>
                <a:ea typeface="+mn-ea"/>
              </a:rPr>
              <a:t>자동 복제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  <a:r>
              <a:rPr lang="ko-KR" altLang="en-US" sz="1200" dirty="0">
                <a:latin typeface="+mn-ea"/>
                <a:ea typeface="+mn-ea"/>
              </a:rPr>
              <a:t>자동 확장으로 애플리케이션 상태 확인 및 </a:t>
            </a:r>
            <a:r>
              <a:rPr lang="ko-KR" altLang="en-US" sz="1200" dirty="0" err="1">
                <a:latin typeface="+mn-ea"/>
                <a:ea typeface="+mn-ea"/>
              </a:rPr>
              <a:t>셀프</a:t>
            </a:r>
            <a:r>
              <a:rPr lang="ko-KR" altLang="en-US" sz="1200" dirty="0">
                <a:latin typeface="+mn-ea"/>
                <a:ea typeface="+mn-ea"/>
              </a:rPr>
              <a:t> 복구 수행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ea typeface="+mn-ea"/>
              </a:rPr>
              <a:t>컨테이너화 된 애플리케이션과 해당 리소스의 즉시 확장 기능 지원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ea typeface="+mn-ea"/>
              </a:rPr>
              <a:t>스토리지 장착 및 추가로 </a:t>
            </a:r>
            <a:r>
              <a:rPr lang="ko-KR" altLang="en-US" sz="1200" dirty="0" err="1">
                <a:latin typeface="+mn-ea"/>
                <a:ea typeface="+mn-ea"/>
              </a:rPr>
              <a:t>스테이트풀</a:t>
            </a:r>
            <a:r>
              <a:rPr lang="ko-KR" altLang="en-US" sz="1200" dirty="0">
                <a:latin typeface="+mn-ea"/>
                <a:ea typeface="+mn-ea"/>
              </a:rPr>
              <a:t> 애플리케이션 실행 가능</a:t>
            </a:r>
            <a:r>
              <a:rPr lang="en-US" altLang="ko-KR" sz="1200" dirty="0">
                <a:latin typeface="+mn-ea"/>
                <a:ea typeface="+mn-ea"/>
              </a:rPr>
              <a:t>(e.g. MySQL, </a:t>
            </a:r>
            <a:r>
              <a:rPr lang="en-US" altLang="ko-KR" sz="1200" dirty="0" err="1">
                <a:latin typeface="+mn-ea"/>
                <a:ea typeface="+mn-ea"/>
              </a:rPr>
              <a:t>Redis</a:t>
            </a:r>
            <a:r>
              <a:rPr lang="en-US" altLang="ko-KR" sz="1200" dirty="0">
                <a:latin typeface="+mn-ea"/>
                <a:ea typeface="+mn-ea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ea typeface="+mn-ea"/>
              </a:rPr>
              <a:t>컨테이너를 </a:t>
            </a:r>
            <a:r>
              <a:rPr lang="en-US" altLang="ko-KR" sz="1200" dirty="0">
                <a:latin typeface="+mn-ea"/>
                <a:ea typeface="+mn-ea"/>
              </a:rPr>
              <a:t>Pod</a:t>
            </a:r>
            <a:r>
              <a:rPr lang="ko-KR" altLang="en-US" sz="1200" dirty="0">
                <a:latin typeface="+mn-ea"/>
                <a:ea typeface="+mn-ea"/>
              </a:rPr>
              <a:t>으로 분류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  <a:r>
              <a:rPr lang="ko-KR" altLang="en-US" sz="1200" dirty="0">
                <a:latin typeface="+mn-ea"/>
                <a:ea typeface="+mn-ea"/>
              </a:rPr>
              <a:t>컨테이너 급증 등의 문제 해결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ea typeface="+mn-ea"/>
              </a:rPr>
              <a:t>효과적인 하드웨어 활용으로 리소스 극대화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  <a:r>
              <a:rPr lang="ko-KR" altLang="en-US" sz="1200" dirty="0">
                <a:latin typeface="+mn-ea"/>
                <a:ea typeface="+mn-ea"/>
              </a:rPr>
              <a:t>엔터프라이즈 애플리케이션 실행에 용이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  <a:ea typeface="+mn-ea"/>
              </a:rPr>
              <a:t>Atomic Registry, Open </a:t>
            </a:r>
            <a:r>
              <a:rPr lang="en-US" altLang="ko-KR" sz="1200" dirty="0" err="1">
                <a:latin typeface="+mn-ea"/>
                <a:ea typeface="+mn-ea"/>
              </a:rPr>
              <a:t>vSwitch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  <a:r>
              <a:rPr lang="en-US" altLang="ko-KR" sz="1200" dirty="0" err="1">
                <a:latin typeface="+mn-ea"/>
                <a:ea typeface="+mn-ea"/>
              </a:rPr>
              <a:t>heapster</a:t>
            </a:r>
            <a:r>
              <a:rPr lang="en-US" altLang="ko-KR" sz="1200" dirty="0">
                <a:latin typeface="+mn-ea"/>
                <a:ea typeface="+mn-ea"/>
              </a:rPr>
              <a:t>, OAuth, </a:t>
            </a:r>
            <a:r>
              <a:rPr lang="en-US" altLang="ko-KR" sz="1200" dirty="0" err="1">
                <a:latin typeface="+mn-ea"/>
                <a:ea typeface="+mn-ea"/>
              </a:rPr>
              <a:t>SELinux</a:t>
            </a:r>
            <a:r>
              <a:rPr lang="en-US" altLang="ko-KR" sz="1200" dirty="0">
                <a:latin typeface="+mn-ea"/>
                <a:ea typeface="+mn-ea"/>
              </a:rPr>
              <a:t> </a:t>
            </a:r>
            <a:r>
              <a:rPr lang="ko-KR" altLang="en-US" sz="1200" dirty="0">
                <a:latin typeface="+mn-ea"/>
                <a:ea typeface="+mn-ea"/>
              </a:rPr>
              <a:t>등 </a:t>
            </a:r>
            <a:r>
              <a:rPr lang="en-US" altLang="ko-KR" sz="1200" dirty="0">
                <a:latin typeface="+mn-ea"/>
                <a:ea typeface="+mn-ea"/>
              </a:rPr>
              <a:t>OSS</a:t>
            </a:r>
            <a:r>
              <a:rPr lang="ko-KR" altLang="en-US" sz="1200" dirty="0">
                <a:latin typeface="+mn-ea"/>
                <a:ea typeface="+mn-ea"/>
              </a:rPr>
              <a:t>를 이용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  <a:r>
              <a:rPr lang="ko-KR" altLang="en-US" sz="1200" dirty="0">
                <a:latin typeface="+mn-ea"/>
                <a:ea typeface="+mn-ea"/>
              </a:rPr>
              <a:t>컨테이너 인프라 모든 부분의 </a:t>
            </a:r>
            <a:r>
              <a:rPr lang="en-US" altLang="ko-KR" sz="1200" dirty="0" smtClean="0">
                <a:latin typeface="+mn-ea"/>
                <a:ea typeface="+mn-ea"/>
              </a:rPr>
              <a:t>Orchestration</a:t>
            </a:r>
            <a:r>
              <a:rPr lang="ko-KR" altLang="en-US" sz="1200" dirty="0" smtClean="0">
                <a:latin typeface="+mn-ea"/>
                <a:ea typeface="+mn-ea"/>
              </a:rPr>
              <a:t> </a:t>
            </a:r>
            <a:r>
              <a:rPr lang="ko-KR" altLang="en-US" sz="1200" dirty="0">
                <a:latin typeface="+mn-ea"/>
                <a:ea typeface="+mn-ea"/>
              </a:rPr>
              <a:t>가능</a:t>
            </a:r>
            <a:endParaRPr lang="en-US" altLang="ko-KR" sz="1200" dirty="0" smtClean="0">
              <a:latin typeface="+mn-ea"/>
              <a:ea typeface="+mn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0683191-CA84-4BF1-8A16-F2FA7EAF9EF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60" y="1556792"/>
            <a:ext cx="3402004" cy="24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3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26233"/>
            <a:ext cx="2182457" cy="304699"/>
            <a:chOff x="802399" y="1044402"/>
            <a:chExt cx="2182457" cy="3046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44402"/>
              <a:ext cx="2182457" cy="3046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Architecture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noProof="0" dirty="0">
                <a:solidFill>
                  <a:srgbClr val="000000"/>
                </a:solidFill>
                <a:latin typeface="+mj-ea"/>
              </a:rPr>
              <a:t>Ⅲ</a:t>
            </a: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r>
              <a:rPr kumimoji="0"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Kubernetes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pic>
        <p:nvPicPr>
          <p:cNvPr id="10" name="Picture 2" descr="CCM Kube Arch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13" y="2046700"/>
            <a:ext cx="9690531" cy="419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내용 개체 틀 73">
            <a:extLst>
              <a:ext uri="{FF2B5EF4-FFF2-40B4-BE49-F238E27FC236}">
                <a16:creationId xmlns:a16="http://schemas.microsoft.com/office/drawing/2014/main" id="{5BA5F433-D094-4F65-A930-B8B7374C360E}"/>
              </a:ext>
            </a:extLst>
          </p:cNvPr>
          <p:cNvSpPr txBox="1">
            <a:spLocks/>
          </p:cNvSpPr>
          <p:nvPr/>
        </p:nvSpPr>
        <p:spPr>
          <a:xfrm>
            <a:off x="191551" y="968190"/>
            <a:ext cx="9629775" cy="11079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sz="1200">
                <a:latin typeface="+mn-ea"/>
                <a:ea typeface="+mn-ea"/>
              </a:defRPr>
            </a:lvl1pPr>
          </a:lstStyle>
          <a:p>
            <a:r>
              <a:rPr lang="en-US" altLang="ko-KR" b="1" dirty="0" smtClean="0"/>
              <a:t>CCM(cloud controller manager)</a:t>
            </a:r>
            <a:r>
              <a:rPr lang="ko-KR" altLang="en-US" b="1" dirty="0" smtClean="0"/>
              <a:t>은</a:t>
            </a:r>
            <a:r>
              <a:rPr lang="en-US" altLang="ko-KR" b="1" dirty="0"/>
              <a:t> Kubernetes </a:t>
            </a:r>
            <a:r>
              <a:rPr lang="en-US" altLang="ko-KR" b="1" dirty="0" smtClean="0"/>
              <a:t>controller manager, API Server</a:t>
            </a:r>
            <a:r>
              <a:rPr lang="ko-KR" altLang="en-US" b="1" dirty="0" smtClean="0"/>
              <a:t> </a:t>
            </a:r>
            <a:r>
              <a:rPr lang="ko-KR" altLang="en-US" b="1" dirty="0"/>
              <a:t>및 </a:t>
            </a:r>
            <a:r>
              <a:rPr lang="en-US" altLang="ko-KR" b="1" dirty="0" smtClean="0"/>
              <a:t>scheduler</a:t>
            </a:r>
            <a:r>
              <a:rPr lang="ko-KR" altLang="en-US" b="1" dirty="0" smtClean="0"/>
              <a:t>와 </a:t>
            </a:r>
            <a:r>
              <a:rPr lang="ko-KR" altLang="en-US" b="1" dirty="0"/>
              <a:t>같은 다른 마스터 구성 요소와 함께 실행</a:t>
            </a:r>
            <a:endParaRPr lang="en-US" altLang="ko-KR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200" dirty="0" err="1" smtClean="0"/>
              <a:t>Kubelet</a:t>
            </a:r>
            <a:r>
              <a:rPr lang="en-US" altLang="ko-KR" sz="1200" dirty="0" smtClean="0"/>
              <a:t> : </a:t>
            </a:r>
            <a:r>
              <a:rPr lang="ko-KR" altLang="en-US" sz="1200" dirty="0"/>
              <a:t>노드에 할당된 </a:t>
            </a:r>
            <a:r>
              <a:rPr lang="en-US" altLang="ko-KR" sz="1200" dirty="0"/>
              <a:t>Pod</a:t>
            </a:r>
            <a:r>
              <a:rPr lang="ko-KR" altLang="en-US" sz="1200" dirty="0"/>
              <a:t>의 생명주기를 관리</a:t>
            </a:r>
            <a:r>
              <a:rPr lang="en-US" altLang="ko-KR" sz="1200" dirty="0" smtClean="0"/>
              <a:t> </a:t>
            </a:r>
            <a:endParaRPr lang="en-US" altLang="ko-KR" sz="12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Kubernetes controller manager : Node controller, Route controller, Service controller, </a:t>
            </a:r>
            <a:r>
              <a:rPr lang="en-US" altLang="ko-KR" sz="1200" dirty="0" err="1" smtClean="0"/>
              <a:t>PersistentVolumeLabels</a:t>
            </a:r>
            <a:r>
              <a:rPr lang="en-US" altLang="ko-KR" sz="1200" dirty="0" smtClean="0"/>
              <a:t> controller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Kubernetes API </a:t>
            </a:r>
            <a:r>
              <a:rPr lang="en-US" altLang="ko-KR" sz="1200" dirty="0" smtClean="0"/>
              <a:t>Server </a:t>
            </a:r>
            <a:r>
              <a:rPr lang="en-US" altLang="ko-KR" sz="1200" dirty="0"/>
              <a:t>: API </a:t>
            </a:r>
            <a:r>
              <a:rPr lang="ko-KR" altLang="en-US" sz="1200" dirty="0"/>
              <a:t>서버는 </a:t>
            </a:r>
            <a:r>
              <a:rPr lang="ko-KR" altLang="en-US" sz="1200" dirty="0" smtClean="0"/>
              <a:t>모</a:t>
            </a:r>
            <a:r>
              <a:rPr lang="ko-KR" altLang="en-US" sz="1200" dirty="0"/>
              <a:t>든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요청을 처리하는 마스터의 핵심 </a:t>
            </a:r>
            <a:r>
              <a:rPr lang="ko-KR" altLang="en-US" sz="1200" dirty="0" smtClean="0"/>
              <a:t>모듈로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kubectl</a:t>
            </a:r>
            <a:r>
              <a:rPr lang="ko-KR" altLang="en-US" sz="1200" dirty="0"/>
              <a:t>의 </a:t>
            </a:r>
            <a:r>
              <a:rPr lang="ko-KR" altLang="en-US" sz="1200" dirty="0" err="1"/>
              <a:t>요청뿐</a:t>
            </a:r>
            <a:r>
              <a:rPr lang="ko-KR" altLang="en-US" sz="1200" dirty="0"/>
              <a:t> 아니라 내부 모듈의 요청도 처리하며 권한을 체크하여 요청을 거부할 수 </a:t>
            </a:r>
            <a:r>
              <a:rPr lang="ko-KR" altLang="en-US" sz="1200" dirty="0" smtClean="0"/>
              <a:t>있음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1627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4784131" cy="332399"/>
            <a:chOff x="802399" y="1030552"/>
            <a:chExt cx="4784131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4784131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글로벌 선두기업 기술 동향 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(2/2</a:t>
              </a:r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8735725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글로벌 선도기업들의 최근 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3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년간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주요 신규 진출 분야는 </a:t>
            </a:r>
            <a:r>
              <a:rPr lang="ko-KR" altLang="en-US" sz="1600" b="1" dirty="0" err="1">
                <a:solidFill>
                  <a:srgbClr val="FF0000"/>
                </a:solidFill>
                <a:latin typeface="+mj-lt"/>
              </a:rPr>
              <a:t>클라우드</a:t>
            </a:r>
            <a:r>
              <a:rPr lang="ko-KR" altLang="en-US" sz="1600" b="1" dirty="0">
                <a:solidFill>
                  <a:srgbClr val="FF0000"/>
                </a:solidFill>
                <a:latin typeface="+mj-lt"/>
              </a:rPr>
              <a:t> 기반의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1600" b="1" dirty="0">
                <a:solidFill>
                  <a:srgbClr val="00B0F0"/>
                </a:solidFill>
                <a:latin typeface="+mj-lt"/>
              </a:rPr>
              <a:t>분석</a:t>
            </a:r>
            <a:r>
              <a:rPr lang="en-US" altLang="ko-KR" sz="1600" b="1" dirty="0">
                <a:solidFill>
                  <a:srgbClr val="00B0F0"/>
                </a:solidFill>
                <a:latin typeface="+mj-lt"/>
              </a:rPr>
              <a:t>, </a:t>
            </a:r>
            <a:r>
              <a:rPr lang="en-US" altLang="ko-KR" sz="1600" b="1" dirty="0" err="1">
                <a:solidFill>
                  <a:srgbClr val="00B0F0"/>
                </a:solidFill>
                <a:latin typeface="+mj-lt"/>
              </a:rPr>
              <a:t>IoT</a:t>
            </a:r>
            <a:r>
              <a:rPr lang="en-US" altLang="ko-KR" sz="1600" b="1" dirty="0">
                <a:solidFill>
                  <a:srgbClr val="00B0F0"/>
                </a:solidFill>
                <a:latin typeface="+mj-lt"/>
              </a:rPr>
              <a:t>, </a:t>
            </a:r>
            <a:r>
              <a:rPr lang="ko-KR" altLang="en-US" sz="1600" b="1" dirty="0" err="1" smtClean="0">
                <a:solidFill>
                  <a:srgbClr val="00B0F0"/>
                </a:solidFill>
                <a:latin typeface="+mj-lt"/>
              </a:rPr>
              <a:t>머신러닝</a:t>
            </a:r>
            <a:r>
              <a:rPr lang="en-US" altLang="ko-KR" sz="1600" b="1" dirty="0" smtClean="0">
                <a:solidFill>
                  <a:srgbClr val="00B0F0"/>
                </a:solidFill>
                <a:latin typeface="+mj-lt"/>
              </a:rPr>
              <a:t>..</a:t>
            </a:r>
            <a:endParaRPr lang="ko-KR" altLang="en-US" sz="1600" b="1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Ⅰ.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글로벌 기술 및 산업 동향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38" name="모서리가 둥근 직사각형 37"/>
          <p:cNvSpPr/>
          <p:nvPr/>
        </p:nvSpPr>
        <p:spPr bwMode="auto">
          <a:xfrm>
            <a:off x="1195084" y="5326227"/>
            <a:ext cx="8592047" cy="555150"/>
          </a:xfrm>
          <a:prstGeom prst="roundRect">
            <a:avLst>
              <a:gd name="adj" fmla="val 5240"/>
            </a:avLst>
          </a:prstGeom>
          <a:solidFill>
            <a:srgbClr val="4BACC6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endParaRPr lang="ko-KR" altLang="en-US" kern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39" name="모서리가 둥근 직사각형 38"/>
          <p:cNvSpPr/>
          <p:nvPr/>
        </p:nvSpPr>
        <p:spPr bwMode="auto">
          <a:xfrm>
            <a:off x="1195084" y="4175134"/>
            <a:ext cx="8592047" cy="626042"/>
          </a:xfrm>
          <a:prstGeom prst="roundRect">
            <a:avLst>
              <a:gd name="adj" fmla="val 5240"/>
            </a:avLst>
          </a:prstGeom>
          <a:solidFill>
            <a:srgbClr val="4BACC6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endParaRPr lang="ko-KR" altLang="en-US" kern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40" name="모서리가 둥근 직사각형 39"/>
          <p:cNvSpPr/>
          <p:nvPr/>
        </p:nvSpPr>
        <p:spPr bwMode="auto">
          <a:xfrm>
            <a:off x="1195083" y="2903122"/>
            <a:ext cx="8592046" cy="626042"/>
          </a:xfrm>
          <a:prstGeom prst="roundRect">
            <a:avLst>
              <a:gd name="adj" fmla="val 5240"/>
            </a:avLst>
          </a:prstGeom>
          <a:solidFill>
            <a:srgbClr val="4BACC6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endParaRPr lang="ko-KR" altLang="en-US" kern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41" name="모서리가 둥근 직사각형 40"/>
          <p:cNvSpPr/>
          <p:nvPr/>
        </p:nvSpPr>
        <p:spPr bwMode="auto">
          <a:xfrm>
            <a:off x="1213044" y="1894756"/>
            <a:ext cx="8574086" cy="530277"/>
          </a:xfrm>
          <a:prstGeom prst="roundRect">
            <a:avLst>
              <a:gd name="adj" fmla="val 5240"/>
            </a:avLst>
          </a:prstGeom>
          <a:solidFill>
            <a:srgbClr val="4BACC6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endParaRPr lang="ko-KR" altLang="en-US" kern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998795" y="3554682"/>
            <a:ext cx="3944300" cy="572961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171450" indent="-171450" latinLnBrk="0">
              <a:buFont typeface="Arial" panose="020B0604020202020204" pitchFamily="34" charset="0"/>
              <a:buChar char="•"/>
              <a:defRPr/>
            </a:pPr>
            <a:r>
              <a:rPr lang="en-US" altLang="ko-KR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Watson Analytics, Predictive Analytics on Cloud, </a:t>
            </a:r>
            <a:r>
              <a:rPr lang="en-US" altLang="ko-KR" sz="1000" kern="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dashDB</a:t>
            </a:r>
            <a:endParaRPr lang="en-US" altLang="ko-KR" sz="10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  <a:defRPr/>
            </a:pPr>
            <a:r>
              <a:rPr lang="en-US" altLang="ko-KR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Internet of Things Foundation</a:t>
            </a:r>
          </a:p>
          <a:p>
            <a:pPr marL="171450" indent="-171450" latinLnBrk="0">
              <a:buFont typeface="Arial" panose="020B0604020202020204" pitchFamily="34" charset="0"/>
              <a:buChar char="•"/>
              <a:defRPr/>
            </a:pPr>
            <a:r>
              <a:rPr lang="en-US" altLang="ko-KR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Watson Health Cloud</a:t>
            </a:r>
            <a:endParaRPr lang="ko-KR" altLang="en-US" sz="10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998795" y="2437097"/>
            <a:ext cx="3944300" cy="455217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171450" indent="-171450" latinLnBrk="0">
              <a:buFont typeface="Arial" panose="020B0604020202020204" pitchFamily="34" charset="0"/>
              <a:buChar char="•"/>
              <a:defRPr/>
            </a:pPr>
            <a:r>
              <a:rPr lang="en-US" altLang="ko-KR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Azure </a:t>
            </a:r>
            <a:r>
              <a:rPr lang="en-US" altLang="ko-KR" sz="1000" kern="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IoT</a:t>
            </a:r>
            <a:r>
              <a:rPr lang="en-US" altLang="ko-KR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 Suite</a:t>
            </a:r>
          </a:p>
          <a:p>
            <a:pPr marL="171450" indent="-171450" latinLnBrk="0">
              <a:buFont typeface="Arial" panose="020B0604020202020204" pitchFamily="34" charset="0"/>
              <a:buChar char="•"/>
              <a:defRPr/>
            </a:pPr>
            <a:r>
              <a:rPr lang="en-US" altLang="ko-KR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Cortana Analytics Suite, Azure Stream Analytics</a:t>
            </a:r>
          </a:p>
          <a:p>
            <a:pPr marL="171450" indent="-171450" latinLnBrk="0">
              <a:buFont typeface="Arial" panose="020B0604020202020204" pitchFamily="34" charset="0"/>
              <a:buChar char="•"/>
              <a:defRPr/>
            </a:pPr>
            <a:r>
              <a:rPr lang="en-US" altLang="ko-KR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Azure Machine Learning Platform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5998795" y="4874418"/>
            <a:ext cx="3944300" cy="451811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171450" indent="-171450" latinLnBrk="0">
              <a:buFont typeface="Arial" panose="020B0604020202020204" pitchFamily="34" charset="0"/>
              <a:buChar char="•"/>
              <a:defRPr/>
            </a:pPr>
            <a:r>
              <a:rPr lang="en-US" altLang="ko-KR" sz="1000" kern="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Exadata</a:t>
            </a:r>
            <a:r>
              <a:rPr lang="en-US" altLang="ko-KR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 service, </a:t>
            </a:r>
            <a:r>
              <a:rPr lang="en-US" altLang="ko-KR" sz="1000" kern="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bigdata</a:t>
            </a:r>
            <a:r>
              <a:rPr lang="en-US" altLang="ko-KR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 cloud service</a:t>
            </a:r>
          </a:p>
          <a:p>
            <a:pPr marL="171450" indent="-171450" latinLnBrk="0">
              <a:buFont typeface="Arial" panose="020B0604020202020204" pitchFamily="34" charset="0"/>
              <a:buChar char="•"/>
              <a:defRPr/>
            </a:pPr>
            <a:r>
              <a:rPr lang="en-US" altLang="ko-KR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Oracle Cloud Platform for Integration</a:t>
            </a:r>
          </a:p>
          <a:p>
            <a:pPr marL="171450" indent="-171450" latinLnBrk="0">
              <a:buFont typeface="Arial" panose="020B0604020202020204" pitchFamily="34" charset="0"/>
              <a:buChar char="•"/>
              <a:defRPr/>
            </a:pPr>
            <a:r>
              <a:rPr lang="en-US" altLang="ko-KR" sz="1000" kern="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RightNow</a:t>
            </a:r>
            <a:r>
              <a:rPr lang="en-US" altLang="ko-KR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 Analytics Cloud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5998795" y="5371830"/>
            <a:ext cx="3788335" cy="44688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171450" indent="-171450" latinLnBrk="0">
              <a:buFont typeface="Arial" panose="020B0604020202020204" pitchFamily="34" charset="0"/>
              <a:buChar char="•"/>
              <a:defRPr/>
            </a:pPr>
            <a:r>
              <a:rPr lang="en-US" altLang="ko-KR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SAP Predictive Analytics, SAP Cloud for Analytics</a:t>
            </a:r>
          </a:p>
          <a:p>
            <a:pPr marL="171450" indent="-171450" latinLnBrk="0">
              <a:buFont typeface="Arial" panose="020B0604020202020204" pitchFamily="34" charset="0"/>
              <a:buChar char="•"/>
              <a:defRPr/>
            </a:pPr>
            <a:r>
              <a:rPr lang="en-US" altLang="ko-KR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SAP HANA Cloud Platform for the internet of things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6010588" y="1925994"/>
            <a:ext cx="3713913" cy="46136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171450" indent="-171450" latinLnBrk="0">
              <a:buFont typeface="Arial" panose="020B0604020202020204" pitchFamily="34" charset="0"/>
              <a:buChar char="•"/>
              <a:defRPr/>
            </a:pPr>
            <a:r>
              <a:rPr lang="en-US" altLang="ko-KR" sz="1000" kern="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QuickSight</a:t>
            </a:r>
            <a:r>
              <a:rPr lang="en-US" altLang="ko-KR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lang="en-US" altLang="ko-KR" sz="1000" kern="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Elasticsearch</a:t>
            </a:r>
            <a:r>
              <a:rPr lang="en-US" altLang="ko-KR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, Kinesis, Firehose/Analytics</a:t>
            </a:r>
          </a:p>
          <a:p>
            <a:pPr marL="171450" indent="-171450" latinLnBrk="0">
              <a:buFont typeface="Arial" panose="020B0604020202020204" pitchFamily="34" charset="0"/>
              <a:buChar char="•"/>
              <a:defRPr/>
            </a:pPr>
            <a:r>
              <a:rPr lang="en-US" altLang="ko-KR" sz="1000" kern="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IoT</a:t>
            </a:r>
            <a:r>
              <a:rPr lang="en-US" altLang="ko-KR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, Machine Learning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998795" y="5869242"/>
            <a:ext cx="3788335" cy="47747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171450" indent="-171450" latinLnBrk="0">
              <a:buFont typeface="Arial" panose="020B0604020202020204" pitchFamily="34" charset="0"/>
              <a:buChar char="•"/>
              <a:defRPr/>
            </a:pPr>
            <a:r>
              <a:rPr lang="en-US" altLang="ko-KR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VMware NSX, Virtual SAN, </a:t>
            </a:r>
            <a:r>
              <a:rPr lang="en-US" altLang="ko-KR" sz="1000" kern="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vCloud</a:t>
            </a:r>
            <a:r>
              <a:rPr lang="en-US" altLang="ko-KR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 Suite</a:t>
            </a:r>
          </a:p>
          <a:p>
            <a:pPr marL="171450" indent="-171450" latinLnBrk="0">
              <a:buFont typeface="Arial" panose="020B0604020202020204" pitchFamily="34" charset="0"/>
              <a:buChar char="•"/>
              <a:defRPr/>
            </a:pPr>
            <a:r>
              <a:rPr lang="en-US" altLang="ko-KR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VMware </a:t>
            </a:r>
            <a:r>
              <a:rPr lang="en-US" altLang="ko-KR" sz="1000" kern="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vCenter</a:t>
            </a:r>
            <a:r>
              <a:rPr lang="en-US" altLang="ko-KR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 Log Insight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5998795" y="4175134"/>
            <a:ext cx="3635929" cy="59465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171450" indent="-171450" latinLnBrk="0">
              <a:buFont typeface="Arial" panose="020B0604020202020204" pitchFamily="34" charset="0"/>
              <a:buChar char="•"/>
              <a:defRPr/>
            </a:pPr>
            <a:r>
              <a:rPr lang="en-US" altLang="ko-KR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Google Analytics 360 Suite</a:t>
            </a:r>
          </a:p>
          <a:p>
            <a:pPr marL="171450" indent="-171450" latinLnBrk="0">
              <a:buFont typeface="Arial" panose="020B0604020202020204" pitchFamily="34" charset="0"/>
              <a:buChar char="•"/>
              <a:defRPr/>
            </a:pPr>
            <a:r>
              <a:rPr lang="en-US" altLang="ko-KR" sz="1000" kern="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Brillo</a:t>
            </a:r>
            <a:r>
              <a:rPr lang="en-US" altLang="ko-KR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 OS</a:t>
            </a:r>
          </a:p>
          <a:p>
            <a:pPr marL="171450" indent="-171450" latinLnBrk="0">
              <a:buFont typeface="Arial" panose="020B0604020202020204" pitchFamily="34" charset="0"/>
              <a:buChar char="•"/>
              <a:defRPr/>
            </a:pPr>
            <a:r>
              <a:rPr lang="en-US" altLang="ko-KR" sz="1000" kern="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TensorFlow</a:t>
            </a:r>
            <a:endParaRPr lang="en-US" altLang="ko-KR" sz="10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998795" y="2934508"/>
            <a:ext cx="3713912" cy="59465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marL="171450" indent="-171450" latinLnBrk="0">
              <a:buFont typeface="Arial" panose="020B0604020202020204" pitchFamily="34" charset="0"/>
              <a:buChar char="•"/>
              <a:defRPr/>
            </a:pPr>
            <a:r>
              <a:rPr lang="en-US" altLang="ko-KR" sz="1000" kern="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SalesforceIQ</a:t>
            </a:r>
            <a:r>
              <a:rPr lang="en-US" altLang="ko-KR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, Wave, </a:t>
            </a:r>
            <a:r>
              <a:rPr lang="en-US" altLang="ko-KR" sz="1000" kern="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IoT</a:t>
            </a:r>
            <a:r>
              <a:rPr lang="en-US" altLang="ko-KR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 Cloud, </a:t>
            </a:r>
          </a:p>
          <a:p>
            <a:pPr marL="171450" indent="-171450" latinLnBrk="0">
              <a:buFont typeface="Arial" panose="020B0604020202020204" pitchFamily="34" charset="0"/>
              <a:buChar char="•"/>
              <a:defRPr/>
            </a:pPr>
            <a:r>
              <a:rPr lang="en-US" altLang="ko-KR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Salesforce health Cloud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80" y="2017199"/>
            <a:ext cx="892761" cy="296579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990" y="2487662"/>
            <a:ext cx="1065867" cy="354085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57" y="3023302"/>
            <a:ext cx="731698" cy="417067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604" y="3714942"/>
            <a:ext cx="652639" cy="263496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6"/>
          <a:srcRect l="18126" t="25115" r="16355" b="29886"/>
          <a:stretch/>
        </p:blipFill>
        <p:spPr>
          <a:xfrm>
            <a:off x="212472" y="4315457"/>
            <a:ext cx="900902" cy="314011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403" y="4949624"/>
            <a:ext cx="1088520" cy="23374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942" y="5448873"/>
            <a:ext cx="697441" cy="321290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161" t="32000" r="4640" b="27501"/>
          <a:stretch/>
        </p:blipFill>
        <p:spPr>
          <a:xfrm>
            <a:off x="116182" y="6017400"/>
            <a:ext cx="998672" cy="232722"/>
          </a:xfrm>
          <a:prstGeom prst="rect">
            <a:avLst/>
          </a:prstGeom>
        </p:spPr>
      </p:pic>
      <p:sp>
        <p:nvSpPr>
          <p:cNvPr id="58" name="모서리가 둥근 직사각형 57"/>
          <p:cNvSpPr/>
          <p:nvPr/>
        </p:nvSpPr>
        <p:spPr bwMode="auto">
          <a:xfrm>
            <a:off x="1213043" y="1556792"/>
            <a:ext cx="8574086" cy="336515"/>
          </a:xfrm>
          <a:prstGeom prst="roundRect">
            <a:avLst>
              <a:gd name="adj" fmla="val 5240"/>
            </a:avLst>
          </a:prstGeom>
          <a:solidFill>
            <a:sysClr val="window" lastClr="FFFFFF">
              <a:lumMod val="95000"/>
            </a:sysClr>
          </a:solidFill>
          <a:ln w="6350" cap="flat" cmpd="sng" algn="ctr">
            <a:solidFill>
              <a:sysClr val="window" lastClr="FFFFFF">
                <a:lumMod val="65000"/>
                <a:alpha val="49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endParaRPr lang="ko-KR" altLang="en-US" kern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59" name="모서리가 둥근 직사각형 58"/>
          <p:cNvSpPr/>
          <p:nvPr/>
        </p:nvSpPr>
        <p:spPr bwMode="auto">
          <a:xfrm>
            <a:off x="1202041" y="1564331"/>
            <a:ext cx="1573667" cy="336515"/>
          </a:xfrm>
          <a:prstGeom prst="roundRect">
            <a:avLst>
              <a:gd name="adj" fmla="val 5240"/>
            </a:avLst>
          </a:prstGeom>
          <a:solidFill>
            <a:srgbClr val="4F81BD">
              <a:lumMod val="20000"/>
              <a:lumOff val="80000"/>
              <a:alpha val="63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rPr>
              <a:t>주요 </a:t>
            </a:r>
            <a:r>
              <a:rPr lang="ko-KR" altLang="en-US" sz="14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rPr>
              <a:t>사업</a:t>
            </a:r>
            <a:endParaRPr lang="ko-KR" altLang="en-US" sz="1400" b="1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 bwMode="auto">
          <a:xfrm>
            <a:off x="3821129" y="1564331"/>
            <a:ext cx="2019796" cy="336515"/>
          </a:xfrm>
          <a:prstGeom prst="roundRect">
            <a:avLst>
              <a:gd name="adj" fmla="val 5240"/>
            </a:avLst>
          </a:prstGeom>
          <a:solidFill>
            <a:srgbClr val="4F81BD">
              <a:lumMod val="20000"/>
              <a:lumOff val="80000"/>
              <a:alpha val="63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r>
              <a:rPr lang="ko-KR" altLang="en-US" sz="14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rPr>
              <a:t>신규진출 </a:t>
            </a:r>
            <a:r>
              <a:rPr lang="en-US" altLang="ko-KR" sz="14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rPr>
              <a:t>(‘</a:t>
            </a:r>
            <a:r>
              <a: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rPr>
              <a:t>14~’16</a:t>
            </a:r>
            <a:r>
              <a:rPr lang="en-US" altLang="ko-KR" sz="14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400" b="1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이등변 삼각형 33"/>
          <p:cNvSpPr/>
          <p:nvPr/>
        </p:nvSpPr>
        <p:spPr bwMode="auto">
          <a:xfrm rot="5400000">
            <a:off x="1012485" y="3632497"/>
            <a:ext cx="4428976" cy="1033515"/>
          </a:xfrm>
          <a:custGeom>
            <a:avLst/>
            <a:gdLst/>
            <a:ahLst/>
            <a:cxnLst/>
            <a:rect l="l" t="t" r="r" b="b"/>
            <a:pathLst>
              <a:path w="5343135" h="1543792">
                <a:moveTo>
                  <a:pt x="2671569" y="0"/>
                </a:moveTo>
                <a:lnTo>
                  <a:pt x="4365747" y="639312"/>
                </a:lnTo>
                <a:lnTo>
                  <a:pt x="3838326" y="639312"/>
                </a:lnTo>
                <a:cubicBezTo>
                  <a:pt x="4002012" y="858208"/>
                  <a:pt x="4245851" y="1072504"/>
                  <a:pt x="4545629" y="1245582"/>
                </a:cubicBezTo>
                <a:cubicBezTo>
                  <a:pt x="4815895" y="1401620"/>
                  <a:pt x="5092441" y="1501530"/>
                  <a:pt x="5343135" y="1543792"/>
                </a:cubicBezTo>
                <a:lnTo>
                  <a:pt x="0" y="1543792"/>
                </a:lnTo>
                <a:cubicBezTo>
                  <a:pt x="250695" y="1501531"/>
                  <a:pt x="527243" y="1401620"/>
                  <a:pt x="797510" y="1245581"/>
                </a:cubicBezTo>
                <a:cubicBezTo>
                  <a:pt x="1097289" y="1072504"/>
                  <a:pt x="1341127" y="858208"/>
                  <a:pt x="1504813" y="639312"/>
                </a:cubicBezTo>
                <a:lnTo>
                  <a:pt x="977391" y="639312"/>
                </a:lnTo>
                <a:close/>
              </a:path>
            </a:pathLst>
          </a:custGeom>
          <a:gradFill>
            <a:gsLst>
              <a:gs pos="0">
                <a:srgbClr val="F0C528"/>
              </a:gs>
              <a:gs pos="100000">
                <a:sysClr val="window" lastClr="FFFFFF">
                  <a:alpha val="3000"/>
                </a:sysClr>
              </a:gs>
            </a:gsLst>
            <a:lin ang="5400000" scaled="0"/>
          </a:gradFill>
          <a:ln w="3175" cap="flat" cmpd="sng" algn="ctr">
            <a:gradFill flip="none" rotWithShape="1">
              <a:gsLst>
                <a:gs pos="0">
                  <a:sysClr val="window" lastClr="FFFFFF">
                    <a:alpha val="30000"/>
                  </a:sysClr>
                </a:gs>
                <a:gs pos="100000">
                  <a:srgbClr val="4F81BD">
                    <a:tint val="23500"/>
                    <a:satMod val="160000"/>
                    <a:alpha val="0"/>
                  </a:srgbClr>
                </a:gs>
              </a:gsLst>
              <a:lin ang="5400000" scaled="1"/>
              <a:tileRect/>
            </a:gradFill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endParaRPr lang="ko-KR" altLang="en-US" kern="0">
              <a:solidFill>
                <a:prstClr val="white"/>
              </a:solidFill>
              <a:latin typeface="맑은 고딕"/>
              <a:ea typeface="맑은 고딕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202916" y="1914663"/>
            <a:ext cx="1572791" cy="4455427"/>
          </a:xfrm>
          <a:prstGeom prst="rect">
            <a:avLst/>
          </a:prstGeom>
          <a:solidFill>
            <a:srgbClr val="1F497D">
              <a:lumMod val="40000"/>
              <a:lumOff val="60000"/>
              <a:alpha val="20000"/>
            </a:srgbClr>
          </a:solidFill>
          <a:ln w="635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algn="ctr" latinLnBrk="0">
              <a:defRPr/>
            </a:pPr>
            <a:r>
              <a:rPr lang="en-US" altLang="ko-KR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AWS </a:t>
            </a:r>
            <a:r>
              <a:rPr lang="ko-KR" altLang="en-US" sz="1000" kern="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클라우드</a:t>
            </a:r>
            <a:r>
              <a:rPr lang="ko-KR" altLang="en-US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 컴퓨팅</a:t>
            </a:r>
            <a:endParaRPr lang="en-US" altLang="ko-KR" sz="10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algn="ctr" latinLnBrk="0">
              <a:defRPr/>
            </a:pPr>
            <a:r>
              <a:rPr lang="en-US" altLang="ko-KR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(EC2, S3)</a:t>
            </a:r>
          </a:p>
          <a:p>
            <a:pPr algn="ctr" latinLnBrk="0">
              <a:defRPr/>
            </a:pPr>
            <a:endParaRPr lang="en-US" altLang="ko-KR" sz="10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algn="ctr" latinLnBrk="0">
              <a:defRPr/>
            </a:pPr>
            <a:endParaRPr lang="en-US" altLang="ko-KR" sz="10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algn="ctr" latinLnBrk="0">
              <a:defRPr/>
            </a:pPr>
            <a:r>
              <a:rPr lang="en-US" altLang="ko-KR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.NET </a:t>
            </a:r>
            <a:r>
              <a:rPr lang="ko-KR" altLang="en-US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환경 기반</a:t>
            </a:r>
            <a:endParaRPr lang="en-US" altLang="ko-KR" sz="10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algn="ctr" latinLnBrk="0">
              <a:defRPr/>
            </a:pPr>
            <a:r>
              <a:rPr lang="ko-KR" altLang="en-US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기업용 </a:t>
            </a:r>
            <a:r>
              <a:rPr lang="en-US" altLang="ko-KR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PaaS/SaaS</a:t>
            </a:r>
          </a:p>
          <a:p>
            <a:pPr algn="ctr" latinLnBrk="0">
              <a:defRPr/>
            </a:pPr>
            <a:endParaRPr lang="en-US" altLang="ko-KR" sz="10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algn="ctr" latinLnBrk="0">
              <a:defRPr/>
            </a:pPr>
            <a:endParaRPr lang="en-US" altLang="ko-KR" sz="10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algn="ctr" latinLnBrk="0">
              <a:defRPr/>
            </a:pPr>
            <a:r>
              <a:rPr lang="en-US" altLang="ko-KR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CRM </a:t>
            </a:r>
            <a:r>
              <a:rPr lang="ko-KR" altLang="en-US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솔루션 </a:t>
            </a:r>
            <a:r>
              <a:rPr lang="ko-KR" altLang="en-US" sz="1000" kern="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클라우드</a:t>
            </a:r>
            <a:endParaRPr lang="en-US" altLang="ko-KR" sz="10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algn="ctr" latinLnBrk="0">
              <a:defRPr/>
            </a:pPr>
            <a:endParaRPr lang="en-US" altLang="ko-KR" sz="10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algn="ctr" latinLnBrk="0">
              <a:defRPr/>
            </a:pPr>
            <a:endParaRPr lang="en-US" altLang="ko-KR" sz="10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algn="ctr" latinLnBrk="0">
              <a:defRPr/>
            </a:pPr>
            <a:endParaRPr lang="en-US" altLang="ko-KR" sz="10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algn="ctr" latinLnBrk="0">
              <a:defRPr/>
            </a:pPr>
            <a:r>
              <a:rPr lang="en-US" altLang="ko-KR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Private/Hybrid Cloud</a:t>
            </a:r>
          </a:p>
          <a:p>
            <a:pPr algn="ctr" latinLnBrk="0">
              <a:defRPr/>
            </a:pPr>
            <a:endParaRPr lang="en-US" altLang="ko-KR" sz="10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algn="ctr" latinLnBrk="0">
              <a:defRPr/>
            </a:pPr>
            <a:endParaRPr lang="en-US" altLang="ko-KR" sz="10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algn="ctr" latinLnBrk="0">
              <a:defRPr/>
            </a:pPr>
            <a:r>
              <a:rPr lang="en-US" altLang="ko-KR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Search, </a:t>
            </a:r>
            <a:r>
              <a:rPr lang="en-US" altLang="ko-KR" sz="1000" kern="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GMail</a:t>
            </a:r>
            <a:r>
              <a:rPr lang="en-US" altLang="ko-KR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, Photo</a:t>
            </a:r>
          </a:p>
          <a:p>
            <a:pPr algn="ctr" latinLnBrk="0">
              <a:defRPr/>
            </a:pPr>
            <a:r>
              <a:rPr lang="en-US" altLang="ko-KR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App Engine</a:t>
            </a:r>
            <a:endParaRPr lang="ko-KR" altLang="en-US" sz="10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algn="ctr" latinLnBrk="0">
              <a:defRPr/>
            </a:pPr>
            <a:endParaRPr lang="ko-KR" altLang="en-US" sz="10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algn="ctr" latinLnBrk="0">
              <a:defRPr/>
            </a:pPr>
            <a:endParaRPr lang="en-US" altLang="ko-KR" sz="10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algn="ctr" latinLnBrk="0">
              <a:defRPr/>
            </a:pPr>
            <a:endParaRPr lang="en-US" altLang="ko-KR" sz="1000" kern="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algn="ctr" latinLnBrk="0">
              <a:defRPr/>
            </a:pPr>
            <a:r>
              <a:rPr lang="en-US" altLang="ko-KR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Oracle DB </a:t>
            </a:r>
            <a:r>
              <a:rPr lang="ko-KR" altLang="en-US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기반</a:t>
            </a:r>
            <a:r>
              <a:rPr lang="en-US" altLang="ko-KR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/>
            </a:r>
            <a:br>
              <a:rPr lang="en-US" altLang="ko-KR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</a:br>
            <a:r>
              <a:rPr lang="ko-KR" altLang="en-US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기업 솔루션</a:t>
            </a:r>
            <a:endParaRPr lang="en-US" altLang="ko-KR" sz="10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algn="ctr" latinLnBrk="0">
              <a:defRPr/>
            </a:pPr>
            <a:endParaRPr lang="en-US" altLang="ko-KR" sz="10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algn="ctr" latinLnBrk="0">
              <a:defRPr/>
            </a:pPr>
            <a:r>
              <a:rPr lang="en-US" altLang="ko-KR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HANA DB </a:t>
            </a:r>
            <a:r>
              <a:rPr lang="ko-KR" altLang="en-US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기반</a:t>
            </a:r>
            <a:r>
              <a:rPr lang="en-US" altLang="ko-KR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/>
            </a:r>
            <a:br>
              <a:rPr lang="en-US" altLang="ko-KR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</a:br>
            <a:r>
              <a:rPr lang="ko-KR" altLang="en-US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기업 솔루션</a:t>
            </a:r>
            <a:endParaRPr lang="en-US" altLang="ko-KR" sz="10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algn="ctr" latinLnBrk="0">
              <a:defRPr/>
            </a:pPr>
            <a:endParaRPr lang="en-US" altLang="ko-KR" sz="10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algn="ctr" latinLnBrk="0">
              <a:defRPr/>
            </a:pPr>
            <a:r>
              <a:rPr lang="ko-KR" altLang="en-US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데이터센터</a:t>
            </a:r>
            <a:endParaRPr lang="en-US" altLang="ko-KR" sz="10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algn="ctr" latinLnBrk="0">
              <a:defRPr/>
            </a:pPr>
            <a:r>
              <a:rPr lang="ko-KR" altLang="en-US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가상화</a:t>
            </a:r>
          </a:p>
          <a:p>
            <a:pPr algn="ctr" latinLnBrk="0">
              <a:defRPr/>
            </a:pPr>
            <a:endParaRPr lang="en-US" altLang="ko-KR" sz="10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algn="ctr" latinLnBrk="0">
              <a:defRPr/>
            </a:pPr>
            <a:endParaRPr lang="ko-KR" altLang="en-US" sz="10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algn="ctr" latinLnBrk="0">
              <a:defRPr/>
            </a:pPr>
            <a:endParaRPr lang="ko-KR" altLang="en-US" sz="1000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3822430" y="1914663"/>
            <a:ext cx="2018494" cy="4455427"/>
          </a:xfrm>
          <a:prstGeom prst="rect">
            <a:avLst/>
          </a:prstGeom>
          <a:solidFill>
            <a:srgbClr val="1F497D">
              <a:lumMod val="40000"/>
              <a:lumOff val="60000"/>
              <a:alpha val="20000"/>
            </a:srgbClr>
          </a:solidFill>
          <a:ln w="635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algn="ctr" latinLnBrk="0">
              <a:defRPr/>
            </a:pPr>
            <a:r>
              <a:rPr lang="ko-KR" altLang="en-US" sz="1000" kern="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빅데이터</a:t>
            </a:r>
            <a:r>
              <a:rPr lang="en-US" altLang="ko-KR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/</a:t>
            </a:r>
            <a:r>
              <a:rPr lang="ko-KR" altLang="en-US" sz="1000" kern="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스트림</a:t>
            </a:r>
            <a:r>
              <a:rPr lang="ko-KR" altLang="en-US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 분석</a:t>
            </a:r>
            <a:r>
              <a:rPr lang="en-US" altLang="ko-KR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br>
              <a:rPr lang="en-US" altLang="ko-KR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</a:br>
            <a:r>
              <a:rPr lang="en-US" altLang="ko-KR" sz="1000" kern="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IoT</a:t>
            </a:r>
            <a:r>
              <a:rPr lang="en-US" altLang="ko-KR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kern="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머신러닝</a:t>
            </a:r>
            <a:endParaRPr lang="en-US" altLang="ko-KR" sz="10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algn="ctr" latinLnBrk="0">
              <a:defRPr/>
            </a:pPr>
            <a:endParaRPr lang="en-US" altLang="ko-KR" sz="16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algn="ctr" latinLnBrk="0">
              <a:defRPr/>
            </a:pPr>
            <a:r>
              <a:rPr lang="ko-KR" altLang="en-US" sz="1000" kern="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빅데이터</a:t>
            </a:r>
            <a:r>
              <a:rPr lang="en-US" altLang="ko-KR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/</a:t>
            </a:r>
            <a:r>
              <a:rPr lang="ko-KR" altLang="en-US" sz="1000" kern="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스트림</a:t>
            </a:r>
            <a:r>
              <a:rPr lang="ko-KR" altLang="en-US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 분석</a:t>
            </a:r>
            <a:r>
              <a:rPr lang="en-US" altLang="ko-KR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br>
              <a:rPr lang="en-US" altLang="ko-KR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</a:br>
            <a:r>
              <a:rPr lang="en-US" altLang="ko-KR" sz="1000" kern="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IoT</a:t>
            </a:r>
            <a:r>
              <a:rPr lang="en-US" altLang="ko-KR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kern="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머신러닝</a:t>
            </a:r>
            <a:endParaRPr lang="ko-KR" altLang="en-US" sz="10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algn="ctr" latinLnBrk="0">
              <a:defRPr/>
            </a:pPr>
            <a:endParaRPr lang="en-US" altLang="ko-KR" sz="10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algn="ctr" latinLnBrk="0">
              <a:defRPr/>
            </a:pPr>
            <a:endParaRPr lang="en-US" altLang="ko-KR" sz="12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algn="ctr" latinLnBrk="0">
              <a:defRPr/>
            </a:pPr>
            <a:r>
              <a:rPr lang="en-US" altLang="ko-KR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IaaS, </a:t>
            </a:r>
            <a:r>
              <a:rPr lang="ko-KR" altLang="en-US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분석</a:t>
            </a:r>
            <a:r>
              <a:rPr lang="en-US" altLang="ko-KR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,</a:t>
            </a:r>
            <a:r>
              <a:rPr lang="en-US" altLang="ko-KR" sz="1000" kern="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IoT</a:t>
            </a:r>
            <a:r>
              <a:rPr lang="en-US" altLang="ko-KR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헬스</a:t>
            </a:r>
            <a:endParaRPr lang="en-US" altLang="ko-KR" sz="10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algn="ctr" latinLnBrk="0">
              <a:defRPr/>
            </a:pPr>
            <a:endParaRPr lang="en-US" altLang="ko-KR" sz="10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algn="ctr" latinLnBrk="0">
              <a:defRPr/>
            </a:pPr>
            <a:endParaRPr lang="en-US" altLang="ko-KR" sz="4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algn="ctr" latinLnBrk="0">
              <a:defRPr/>
            </a:pPr>
            <a:endParaRPr lang="en-US" altLang="ko-KR" sz="7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algn="ctr" latinLnBrk="0">
              <a:defRPr/>
            </a:pPr>
            <a:endParaRPr lang="en-US" altLang="ko-KR" sz="10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algn="ctr" latinLnBrk="0">
              <a:defRPr/>
            </a:pPr>
            <a:r>
              <a:rPr lang="ko-KR" altLang="en-US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분석</a:t>
            </a:r>
            <a:r>
              <a:rPr lang="en-US" altLang="ko-KR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lang="en-US" altLang="ko-KR" sz="1000" kern="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IoT</a:t>
            </a:r>
            <a:r>
              <a:rPr lang="en-US" altLang="ko-KR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인지컴퓨팅</a:t>
            </a:r>
          </a:p>
          <a:p>
            <a:pPr algn="ctr" latinLnBrk="0">
              <a:defRPr/>
            </a:pPr>
            <a:endParaRPr lang="ko-KR" altLang="en-US" sz="10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algn="ctr" latinLnBrk="0">
              <a:defRPr/>
            </a:pPr>
            <a:endParaRPr lang="ko-KR" altLang="en-US" sz="24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algn="ctr" latinLnBrk="0">
              <a:defRPr/>
            </a:pPr>
            <a:r>
              <a:rPr lang="ko-KR" altLang="en-US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분석</a:t>
            </a:r>
            <a:r>
              <a:rPr lang="en-US" altLang="ko-KR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lang="en-US" altLang="ko-KR" sz="1000" kern="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IoT</a:t>
            </a:r>
            <a:r>
              <a:rPr lang="en-US" altLang="ko-KR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kern="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머신러닝</a:t>
            </a:r>
            <a:endParaRPr lang="ko-KR" altLang="en-US" sz="10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algn="ctr" latinLnBrk="0">
              <a:defRPr/>
            </a:pPr>
            <a:endParaRPr lang="en-US" altLang="ko-KR" sz="10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algn="ctr" latinLnBrk="0">
              <a:defRPr/>
            </a:pPr>
            <a:endParaRPr lang="en-US" altLang="ko-KR" sz="16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algn="ctr" latinLnBrk="0">
              <a:defRPr/>
            </a:pPr>
            <a:r>
              <a:rPr lang="ko-KR" altLang="en-US" sz="1000" kern="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빅데이터</a:t>
            </a:r>
            <a:r>
              <a:rPr lang="en-US" altLang="ko-KR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ko-KR" altLang="en-US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분석</a:t>
            </a:r>
            <a:r>
              <a:rPr lang="en-US" altLang="ko-KR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lang="en-US" altLang="ko-KR" sz="1000" kern="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IoT</a:t>
            </a:r>
            <a:endParaRPr lang="en-US" altLang="ko-KR" sz="10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algn="ctr" latinLnBrk="0">
              <a:defRPr/>
            </a:pPr>
            <a:endParaRPr lang="en-US" altLang="ko-KR" sz="10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algn="ctr" latinLnBrk="0">
              <a:defRPr/>
            </a:pPr>
            <a:endParaRPr lang="en-US" altLang="ko-KR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algn="ctr" latinLnBrk="0">
              <a:defRPr/>
            </a:pPr>
            <a:r>
              <a:rPr lang="ko-KR" altLang="en-US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분석</a:t>
            </a:r>
            <a:r>
              <a:rPr lang="en-US" altLang="ko-KR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lang="en-US" altLang="ko-KR" sz="1000" kern="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IoT</a:t>
            </a:r>
            <a:endParaRPr lang="en-US" altLang="ko-KR" sz="10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algn="ctr" latinLnBrk="0">
              <a:defRPr/>
            </a:pPr>
            <a:endParaRPr lang="en-US" altLang="ko-KR" sz="24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algn="ctr" latinLnBrk="0">
              <a:defRPr/>
            </a:pPr>
            <a:r>
              <a:rPr lang="en-US" altLang="ko-KR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IaaS, </a:t>
            </a:r>
            <a:r>
              <a:rPr lang="ko-KR" altLang="en-US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분석</a:t>
            </a:r>
            <a:r>
              <a:rPr lang="en-US" altLang="ko-KR" sz="10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kern="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머신러닝</a:t>
            </a:r>
            <a:endParaRPr lang="ko-KR" altLang="en-US" sz="10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algn="ctr" latinLnBrk="0">
              <a:defRPr/>
            </a:pPr>
            <a:endParaRPr lang="en-US" altLang="ko-KR" sz="10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algn="ctr" latinLnBrk="0">
              <a:defRPr/>
            </a:pPr>
            <a:endParaRPr lang="ko-KR" altLang="en-US" sz="10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algn="ctr" latinLnBrk="0">
              <a:defRPr/>
            </a:pPr>
            <a:endParaRPr lang="ko-KR" altLang="en-US" sz="1000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260778" y="1575792"/>
            <a:ext cx="1685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defRPr/>
            </a:pPr>
            <a:r>
              <a:rPr lang="ko-KR" altLang="en-US" sz="14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rPr>
              <a:t>상세 솔루션</a:t>
            </a:r>
          </a:p>
        </p:txBody>
      </p:sp>
    </p:spTree>
    <p:extLst>
      <p:ext uri="{BB962C8B-B14F-4D97-AF65-F5344CB8AC3E}">
        <p14:creationId xmlns:p14="http://schemas.microsoft.com/office/powerpoint/2010/main" val="202104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26233"/>
            <a:ext cx="2182457" cy="304699"/>
            <a:chOff x="802399" y="1044402"/>
            <a:chExt cx="2182457" cy="3046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44402"/>
              <a:ext cx="2182457" cy="3046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Architecture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noProof="0" dirty="0">
                <a:solidFill>
                  <a:srgbClr val="000000"/>
                </a:solidFill>
                <a:latin typeface="+mj-ea"/>
              </a:rPr>
              <a:t>Ⅲ</a:t>
            </a: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r>
              <a:rPr kumimoji="0"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Kubernetes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8504" y="1124744"/>
            <a:ext cx="4703980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최소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1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개의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Master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와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개의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Node(Worker)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로 구성</a:t>
            </a:r>
            <a:endParaRPr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3" name="내용 개체 틀 73">
            <a:extLst>
              <a:ext uri="{FF2B5EF4-FFF2-40B4-BE49-F238E27FC236}">
                <a16:creationId xmlns:a16="http://schemas.microsoft.com/office/drawing/2014/main" id="{5BA5F433-D094-4F65-A930-B8B7374C360E}"/>
              </a:ext>
            </a:extLst>
          </p:cNvPr>
          <p:cNvSpPr txBox="1">
            <a:spLocks/>
          </p:cNvSpPr>
          <p:nvPr/>
        </p:nvSpPr>
        <p:spPr>
          <a:xfrm>
            <a:off x="561136" y="1484784"/>
            <a:ext cx="8496320" cy="17543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sz="1200"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</a:rPr>
              <a:t>전체 클러스터 관리</a:t>
            </a:r>
            <a:endParaRPr lang="ko-KR" altLang="en-US" sz="1200" dirty="0">
              <a:latin typeface="+mn-ea"/>
            </a:endParaRPr>
          </a:p>
          <a:p>
            <a:r>
              <a:rPr lang="ko-KR" altLang="en-US" dirty="0" err="1" smtClean="0"/>
              <a:t>노드</a:t>
            </a:r>
            <a:endParaRPr lang="en-US" altLang="ko-KR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</a:rPr>
              <a:t>마스터와 </a:t>
            </a:r>
            <a:r>
              <a:rPr lang="ko-KR" altLang="en-US" sz="1200" dirty="0">
                <a:latin typeface="+mn-ea"/>
              </a:rPr>
              <a:t>통신하는 </a:t>
            </a:r>
            <a:r>
              <a:rPr lang="ko-KR" altLang="en-US" sz="1200" dirty="0" smtClean="0">
                <a:latin typeface="+mn-ea"/>
              </a:rPr>
              <a:t>에이전트</a:t>
            </a:r>
            <a:endParaRPr lang="en-US" altLang="ko-KR" sz="1200" dirty="0" smtClean="0">
              <a:latin typeface="+mn-ea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+mn-ea"/>
              </a:rPr>
              <a:t>Docker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 err="1">
                <a:latin typeface="+mn-ea"/>
              </a:rPr>
              <a:t>rkt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등의 컨테이너 런타임 </a:t>
            </a:r>
            <a:r>
              <a:rPr lang="ko-KR" altLang="en-US" sz="1200" dirty="0" smtClean="0">
                <a:latin typeface="+mn-ea"/>
              </a:rPr>
              <a:t>실행</a:t>
            </a:r>
            <a:endParaRPr lang="en-US" altLang="ko-KR" sz="1200" dirty="0" smtClean="0">
              <a:latin typeface="+mn-ea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</a:rPr>
              <a:t>컴퓨팅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네트워킹 및 스토리지 리소스를 애플리케이션에 </a:t>
            </a:r>
            <a:r>
              <a:rPr lang="ko-KR" altLang="en-US" sz="1200" dirty="0" smtClean="0">
                <a:latin typeface="+mn-ea"/>
              </a:rPr>
              <a:t>제공</a:t>
            </a:r>
            <a:endParaRPr lang="en-US" altLang="ko-KR" sz="1200" dirty="0" smtClean="0">
              <a:latin typeface="+mn-ea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latin typeface="+mn-ea"/>
              </a:rPr>
              <a:t>로깅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모니터링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서비스 검색 및 선택적 </a:t>
            </a:r>
            <a:r>
              <a:rPr lang="en-US" altLang="ko-KR" sz="1200" dirty="0">
                <a:latin typeface="+mn-ea"/>
              </a:rPr>
              <a:t>Add-on</a:t>
            </a:r>
            <a:r>
              <a:rPr lang="ko-KR" altLang="en-US" sz="1200" dirty="0">
                <a:latin typeface="+mn-ea"/>
              </a:rPr>
              <a:t>을 위한 추가 구성 요소 </a:t>
            </a:r>
            <a:r>
              <a:rPr lang="ko-KR" altLang="en-US" sz="1200" dirty="0" smtClean="0">
                <a:latin typeface="+mn-ea"/>
              </a:rPr>
              <a:t>실행</a:t>
            </a:r>
            <a:endParaRPr lang="en-US" altLang="ko-KR" sz="1200" dirty="0" smtClean="0">
              <a:latin typeface="+mn-ea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latin typeface="+mn-ea"/>
              </a:rPr>
              <a:t>클라우드에서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실행되는 가상 머신</a:t>
            </a:r>
            <a:r>
              <a:rPr lang="en-US" altLang="ko-KR" sz="1200" dirty="0">
                <a:latin typeface="+mn-ea"/>
              </a:rPr>
              <a:t>(VM) </a:t>
            </a:r>
            <a:r>
              <a:rPr lang="ko-KR" altLang="en-US" sz="1200" dirty="0">
                <a:latin typeface="+mn-ea"/>
              </a:rPr>
              <a:t>또는 데이터 센터에서 실행 중인 베어 메탈 서버 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247B508-DDAB-4DBF-8412-AF5F8FE78C7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32" y="3383778"/>
            <a:ext cx="6437335" cy="306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81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26233"/>
            <a:ext cx="2390463" cy="304699"/>
            <a:chOff x="802399" y="1044402"/>
            <a:chExt cx="2390463" cy="3046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44402"/>
              <a:ext cx="2390463" cy="3046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Features (1/2)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noProof="0" dirty="0">
                <a:solidFill>
                  <a:srgbClr val="000000"/>
                </a:solidFill>
                <a:latin typeface="+mj-ea"/>
              </a:rPr>
              <a:t>Ⅲ</a:t>
            </a: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r>
              <a:rPr kumimoji="0"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Kubernetes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10" name="내용 개체 틀 73">
            <a:extLst>
              <a:ext uri="{FF2B5EF4-FFF2-40B4-BE49-F238E27FC236}">
                <a16:creationId xmlns:a16="http://schemas.microsoft.com/office/drawing/2014/main" id="{5BA5F433-D094-4F65-A930-B8B7374C360E}"/>
              </a:ext>
            </a:extLst>
          </p:cNvPr>
          <p:cNvSpPr txBox="1">
            <a:spLocks/>
          </p:cNvSpPr>
          <p:nvPr/>
        </p:nvSpPr>
        <p:spPr>
          <a:xfrm>
            <a:off x="200472" y="941626"/>
            <a:ext cx="9469052" cy="212365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sz="1200">
                <a:latin typeface="+mn-ea"/>
                <a:ea typeface="+mn-ea"/>
              </a:defRPr>
            </a:lvl1pPr>
            <a:lvl2pPr marL="742950" lvl="1" indent="-285750">
              <a:buFont typeface="Arial" panose="020B0604020202020204" pitchFamily="34" charset="0"/>
              <a:buChar char="•"/>
              <a:defRPr sz="1200"/>
            </a:lvl2pPr>
          </a:lstStyle>
          <a:p>
            <a:r>
              <a:rPr lang="en-US" altLang="ko-KR" dirty="0"/>
              <a:t>Automatic </a:t>
            </a:r>
            <a:r>
              <a:rPr lang="en-US" altLang="ko-KR" dirty="0" err="1"/>
              <a:t>binpacking</a:t>
            </a:r>
            <a:endParaRPr lang="en-US" altLang="ko-KR" dirty="0"/>
          </a:p>
          <a:p>
            <a:pPr lvl="1"/>
            <a:r>
              <a:rPr lang="ko-KR" altLang="en-US" dirty="0"/>
              <a:t>리소스 요청 및 제약 조건에 따라 가용성을 유지하며 컨테이너 자동 배치</a:t>
            </a:r>
          </a:p>
          <a:p>
            <a:r>
              <a:rPr lang="en-US" altLang="ko-KR" dirty="0"/>
              <a:t>Self-healing</a:t>
            </a:r>
          </a:p>
          <a:p>
            <a:pPr lvl="1"/>
            <a:r>
              <a:rPr lang="ko-KR" altLang="en-US" dirty="0"/>
              <a:t>컨테이너 또는 </a:t>
            </a:r>
            <a:r>
              <a:rPr lang="ko-KR" altLang="en-US" dirty="0" err="1"/>
              <a:t>노드</a:t>
            </a:r>
            <a:r>
              <a:rPr lang="en-US" altLang="ko-KR" dirty="0"/>
              <a:t> </a:t>
            </a:r>
            <a:r>
              <a:rPr lang="ko-KR" altLang="en-US" dirty="0"/>
              <a:t>오류 등으로 </a:t>
            </a:r>
            <a:r>
              <a:rPr lang="en-US" altLang="ko-KR" dirty="0"/>
              <a:t>health check </a:t>
            </a:r>
            <a:r>
              <a:rPr lang="ko-KR" altLang="en-US" dirty="0"/>
              <a:t>실패 시</a:t>
            </a:r>
            <a:r>
              <a:rPr lang="en-US" altLang="ko-KR" dirty="0"/>
              <a:t>, </a:t>
            </a:r>
            <a:r>
              <a:rPr lang="ko-KR" altLang="en-US" dirty="0"/>
              <a:t>컨테이너 자동 복구</a:t>
            </a:r>
          </a:p>
          <a:p>
            <a:r>
              <a:rPr lang="en-US" altLang="ko-KR" dirty="0"/>
              <a:t>Horizontal scaling</a:t>
            </a:r>
          </a:p>
          <a:p>
            <a:pPr lvl="1"/>
            <a:r>
              <a:rPr lang="en-US" altLang="ko-KR" dirty="0"/>
              <a:t>Pod</a:t>
            </a:r>
            <a:r>
              <a:rPr lang="ko-KR" altLang="en-US" dirty="0"/>
              <a:t>의 </a:t>
            </a:r>
            <a:r>
              <a:rPr lang="en-US" altLang="ko-KR" dirty="0" smtClean="0"/>
              <a:t>CPU, </a:t>
            </a:r>
            <a:r>
              <a:rPr lang="en-US" altLang="ko-KR" dirty="0" smtClean="0"/>
              <a:t>Memory</a:t>
            </a:r>
            <a:r>
              <a:rPr lang="en-US" altLang="ko-KR" dirty="0" smtClean="0"/>
              <a:t> </a:t>
            </a:r>
            <a:r>
              <a:rPr lang="ko-KR" altLang="en-US" dirty="0"/>
              <a:t>사용량 또는 애플리케이션 </a:t>
            </a:r>
            <a:r>
              <a:rPr lang="en-US" altLang="ko-KR" dirty="0"/>
              <a:t>metric</a:t>
            </a:r>
            <a:r>
              <a:rPr lang="ko-KR" altLang="en-US" dirty="0"/>
              <a:t>에 따라 </a:t>
            </a:r>
            <a:r>
              <a:rPr lang="en-US" altLang="ko-KR" dirty="0" err="1"/>
              <a:t>ReplicaSet</a:t>
            </a:r>
            <a:r>
              <a:rPr lang="ko-KR" altLang="en-US" dirty="0"/>
              <a:t>의 스케일링 지원</a:t>
            </a:r>
          </a:p>
          <a:p>
            <a:r>
              <a:rPr lang="en-US" altLang="ko-KR" dirty="0"/>
              <a:t>Service discovery and load balancing</a:t>
            </a:r>
          </a:p>
          <a:p>
            <a:pPr lvl="1"/>
            <a:r>
              <a:rPr lang="en-US" altLang="ko-KR" dirty="0"/>
              <a:t>Service discovery </a:t>
            </a:r>
            <a:r>
              <a:rPr lang="ko-KR" altLang="en-US" dirty="0"/>
              <a:t>메커니즘을 위한 애플리케이션 수정 불필요</a:t>
            </a:r>
            <a:endParaRPr lang="en-US" altLang="ko-KR" dirty="0"/>
          </a:p>
          <a:p>
            <a:pPr lvl="1"/>
            <a:r>
              <a:rPr lang="ko-KR" altLang="en-US" dirty="0"/>
              <a:t>컨테이너에 고유 </a:t>
            </a:r>
            <a:r>
              <a:rPr lang="en-US" altLang="ko-KR" dirty="0"/>
              <a:t>IP </a:t>
            </a:r>
            <a:r>
              <a:rPr lang="ko-KR" altLang="en-US" dirty="0"/>
              <a:t>및 단일 </a:t>
            </a:r>
            <a:r>
              <a:rPr lang="en-US" altLang="ko-KR" dirty="0"/>
              <a:t>DNS </a:t>
            </a:r>
            <a:r>
              <a:rPr lang="ko-KR" altLang="en-US" dirty="0"/>
              <a:t>제공으로 로드 </a:t>
            </a:r>
            <a:r>
              <a:rPr lang="ko-KR" altLang="en-US" dirty="0" err="1"/>
              <a:t>벨런싱</a:t>
            </a:r>
            <a:r>
              <a:rPr lang="ko-KR" altLang="en-US" dirty="0"/>
              <a:t> 가능</a:t>
            </a:r>
          </a:p>
        </p:txBody>
      </p:sp>
      <p:pic>
        <p:nvPicPr>
          <p:cNvPr id="11" name="내용 개체 틀 6">
            <a:extLst>
              <a:ext uri="{FF2B5EF4-FFF2-40B4-BE49-F238E27FC236}">
                <a16:creationId xmlns:a16="http://schemas.microsoft.com/office/drawing/2014/main" id="{E33393B0-B58E-475B-9C97-CB8A51F96CF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822" y="3166512"/>
            <a:ext cx="6893124" cy="335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15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26233"/>
            <a:ext cx="2390463" cy="304699"/>
            <a:chOff x="802399" y="1044402"/>
            <a:chExt cx="2390463" cy="3046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44402"/>
              <a:ext cx="2390463" cy="3046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Features </a:t>
              </a:r>
              <a:r>
                <a:rPr lang="en-US" altLang="ko-KR" sz="2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(2/2</a:t>
              </a:r>
              <a:r>
                <a:rPr lang="en-US" altLang="ko-KR" sz="2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noProof="0" dirty="0">
                <a:solidFill>
                  <a:srgbClr val="000000"/>
                </a:solidFill>
                <a:latin typeface="+mj-ea"/>
              </a:rPr>
              <a:t>Ⅲ</a:t>
            </a: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r>
              <a:rPr kumimoji="0"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Kubernetes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9" name="내용 개체 틀 73">
            <a:extLst>
              <a:ext uri="{FF2B5EF4-FFF2-40B4-BE49-F238E27FC236}">
                <a16:creationId xmlns:a16="http://schemas.microsoft.com/office/drawing/2014/main" id="{5BA5F433-D094-4F65-A930-B8B7374C360E}"/>
              </a:ext>
            </a:extLst>
          </p:cNvPr>
          <p:cNvSpPr txBox="1">
            <a:spLocks/>
          </p:cNvSpPr>
          <p:nvPr/>
        </p:nvSpPr>
        <p:spPr>
          <a:xfrm>
            <a:off x="200472" y="949627"/>
            <a:ext cx="9469052" cy="295465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sz="1200">
                <a:latin typeface="+mn-ea"/>
                <a:ea typeface="+mn-ea"/>
              </a:defRPr>
            </a:lvl1pPr>
            <a:lvl2pPr marL="742950" lvl="1" indent="-285750">
              <a:buFont typeface="Arial" panose="020B0604020202020204" pitchFamily="34" charset="0"/>
              <a:buChar char="•"/>
              <a:defRPr sz="1200"/>
            </a:lvl2pPr>
          </a:lstStyle>
          <a:p>
            <a:r>
              <a:rPr lang="en-US" altLang="ko-KR" dirty="0"/>
              <a:t>Automated rollouts and </a:t>
            </a:r>
            <a:r>
              <a:rPr lang="en-US" altLang="ko-KR" dirty="0" smtClean="0"/>
              <a:t>rollbacks</a:t>
            </a:r>
          </a:p>
          <a:p>
            <a:pPr lvl="1"/>
            <a:r>
              <a:rPr lang="ko-KR" altLang="en-US" dirty="0" smtClean="0"/>
              <a:t>애플리케이션 </a:t>
            </a:r>
            <a:r>
              <a:rPr lang="ko-KR" altLang="en-US" dirty="0"/>
              <a:t>및 구성 변경 시</a:t>
            </a:r>
            <a:r>
              <a:rPr lang="en-US" altLang="ko-KR" dirty="0"/>
              <a:t>, </a:t>
            </a:r>
            <a:r>
              <a:rPr lang="ko-KR" altLang="en-US" dirty="0"/>
              <a:t>전체 </a:t>
            </a:r>
            <a:r>
              <a:rPr lang="ko-KR" altLang="en-US" dirty="0" err="1"/>
              <a:t>인스턴스의</a:t>
            </a:r>
            <a:r>
              <a:rPr lang="ko-KR" altLang="en-US" dirty="0"/>
              <a:t> 중단 없이 점진적 </a:t>
            </a:r>
            <a:r>
              <a:rPr lang="ko-KR" altLang="en-US" dirty="0" err="1"/>
              <a:t>롤아웃</a:t>
            </a:r>
            <a:r>
              <a:rPr lang="ko-KR" altLang="en-US" dirty="0"/>
              <a:t> 가능</a:t>
            </a:r>
          </a:p>
          <a:p>
            <a:pPr lvl="1"/>
            <a:r>
              <a:rPr lang="en-US" altLang="ko-KR" dirty="0"/>
              <a:t>Rolling update </a:t>
            </a:r>
            <a:r>
              <a:rPr lang="ko-KR" altLang="en-US" dirty="0"/>
              <a:t>문제 발생 시</a:t>
            </a:r>
            <a:r>
              <a:rPr lang="en-US" altLang="ko-KR" dirty="0"/>
              <a:t>, </a:t>
            </a:r>
            <a:r>
              <a:rPr lang="ko-KR" altLang="en-US" dirty="0"/>
              <a:t>배포 </a:t>
            </a:r>
            <a:r>
              <a:rPr lang="ko-KR" altLang="en-US" dirty="0" err="1"/>
              <a:t>리비전에</a:t>
            </a:r>
            <a:r>
              <a:rPr lang="ko-KR" altLang="en-US" dirty="0"/>
              <a:t> 따라 변경 사항 자동 롤백</a:t>
            </a:r>
          </a:p>
          <a:p>
            <a:r>
              <a:rPr lang="en-US" altLang="ko-KR" dirty="0"/>
              <a:t>Secret and configuration management</a:t>
            </a:r>
          </a:p>
          <a:p>
            <a:pPr lvl="1"/>
            <a:r>
              <a:rPr lang="ko-KR" altLang="en-US" dirty="0"/>
              <a:t>이미지 재구성 없이 </a:t>
            </a:r>
            <a:r>
              <a:rPr lang="en-US" altLang="ko-KR" dirty="0"/>
              <a:t>Secret</a:t>
            </a:r>
            <a:r>
              <a:rPr lang="ko-KR" altLang="en-US" dirty="0"/>
              <a:t>과 애플리케이션 구성 배포 또는 업데이트 가능</a:t>
            </a:r>
          </a:p>
          <a:p>
            <a:pPr lvl="1"/>
            <a:r>
              <a:rPr lang="ko-KR" altLang="en-US" dirty="0"/>
              <a:t>스택 구성을 외부 노출 없이 관리 또는 사용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1"/>
            <a:r>
              <a:rPr lang="ko-KR" altLang="en-US" dirty="0"/>
              <a:t>암호</a:t>
            </a:r>
            <a:r>
              <a:rPr lang="en-US" altLang="ko-KR" dirty="0"/>
              <a:t>, OAuth </a:t>
            </a:r>
            <a:r>
              <a:rPr lang="ko-KR" altLang="en-US" dirty="0"/>
              <a:t>토큰 및 </a:t>
            </a:r>
            <a:r>
              <a:rPr lang="en-US" altLang="ko-KR" dirty="0"/>
              <a:t>SSH </a:t>
            </a:r>
            <a:r>
              <a:rPr lang="ko-KR" altLang="en-US" dirty="0"/>
              <a:t>키와 같은 중요한 정보를 저장하고 관리</a:t>
            </a:r>
            <a:endParaRPr lang="ko-KR" altLang="en-US" dirty="0"/>
          </a:p>
          <a:p>
            <a:r>
              <a:rPr lang="en-US" altLang="ko-KR" dirty="0"/>
              <a:t>Storage </a:t>
            </a:r>
            <a:r>
              <a:rPr lang="en-US" altLang="ko-KR" dirty="0" smtClean="0"/>
              <a:t>orchestration </a:t>
            </a:r>
          </a:p>
          <a:p>
            <a:pPr lvl="1"/>
            <a:r>
              <a:rPr lang="ko-KR" altLang="en-US" dirty="0" smtClean="0"/>
              <a:t>로컬 </a:t>
            </a:r>
            <a:r>
              <a:rPr lang="ko-KR" altLang="en-US" dirty="0"/>
              <a:t>저장소 및 </a:t>
            </a:r>
            <a:r>
              <a:rPr lang="en-US" altLang="ko-KR" dirty="0"/>
              <a:t>Public Cloud Provider(AWS, GCP), </a:t>
            </a:r>
            <a:r>
              <a:rPr lang="ko-KR" altLang="en-US" dirty="0"/>
              <a:t>네트워크 저장소 등에 자동 </a:t>
            </a:r>
            <a:r>
              <a:rPr lang="ko-KR" altLang="en-US" dirty="0" err="1"/>
              <a:t>마운트</a:t>
            </a:r>
            <a:r>
              <a:rPr lang="ko-KR" altLang="en-US" dirty="0"/>
              <a:t> 지원</a:t>
            </a:r>
          </a:p>
          <a:p>
            <a:r>
              <a:rPr lang="en-US" altLang="ko-KR" dirty="0"/>
              <a:t>Batch execution</a:t>
            </a:r>
          </a:p>
          <a:p>
            <a:r>
              <a:rPr lang="ko-KR" altLang="en-US" dirty="0"/>
              <a:t>배치 및 </a:t>
            </a:r>
            <a:r>
              <a:rPr lang="en-US" altLang="ko-KR" dirty="0"/>
              <a:t>CI </a:t>
            </a:r>
            <a:r>
              <a:rPr lang="ko-KR" altLang="en-US" dirty="0"/>
              <a:t>작업 관리 지원</a:t>
            </a:r>
          </a:p>
          <a:p>
            <a:r>
              <a:rPr lang="ko-KR" altLang="en-US" dirty="0"/>
              <a:t>작업 실패 시</a:t>
            </a:r>
            <a:r>
              <a:rPr lang="en-US" altLang="ko-KR" dirty="0"/>
              <a:t>, </a:t>
            </a:r>
            <a:r>
              <a:rPr lang="ko-KR" altLang="en-US" dirty="0"/>
              <a:t>컨테이너 대체</a:t>
            </a:r>
          </a:p>
        </p:txBody>
      </p:sp>
      <p:pic>
        <p:nvPicPr>
          <p:cNvPr id="13" name="내용 개체 틀 6">
            <a:extLst>
              <a:ext uri="{FF2B5EF4-FFF2-40B4-BE49-F238E27FC236}">
                <a16:creationId xmlns:a16="http://schemas.microsoft.com/office/drawing/2014/main" id="{77968739-CCDD-4460-8632-FA2C80C988A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698" y="3228834"/>
            <a:ext cx="6226900" cy="326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33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26233"/>
            <a:ext cx="1792671" cy="304699"/>
            <a:chOff x="802399" y="1044402"/>
            <a:chExt cx="1792671" cy="3046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44402"/>
              <a:ext cx="1792671" cy="3046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Weakness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noProof="0" dirty="0">
                <a:solidFill>
                  <a:srgbClr val="000000"/>
                </a:solidFill>
                <a:latin typeface="+mj-ea"/>
              </a:rPr>
              <a:t>Ⅲ</a:t>
            </a: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r>
              <a:rPr kumimoji="0"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Kubernetes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10" name="내용 개체 틀 73">
            <a:extLst>
              <a:ext uri="{FF2B5EF4-FFF2-40B4-BE49-F238E27FC236}">
                <a16:creationId xmlns:a16="http://schemas.microsoft.com/office/drawing/2014/main" id="{5BA5F433-D094-4F65-A930-B8B7374C360E}"/>
              </a:ext>
            </a:extLst>
          </p:cNvPr>
          <p:cNvSpPr txBox="1">
            <a:spLocks/>
          </p:cNvSpPr>
          <p:nvPr/>
        </p:nvSpPr>
        <p:spPr>
          <a:xfrm>
            <a:off x="344488" y="998726"/>
            <a:ext cx="9109012" cy="20313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sz="1200">
                <a:latin typeface="+mn-ea"/>
                <a:ea typeface="+mn-ea"/>
              </a:defRPr>
            </a:lvl1pPr>
          </a:lstStyle>
          <a:p>
            <a:r>
              <a:rPr lang="ko-KR" altLang="en-US" dirty="0" err="1"/>
              <a:t>쿠버네티스는</a:t>
            </a:r>
            <a:r>
              <a:rPr lang="ko-KR" altLang="en-US" dirty="0"/>
              <a:t> 확실히 복잡하고 초반에 개념을 이해하기 </a:t>
            </a:r>
            <a:r>
              <a:rPr lang="ko-KR" altLang="en-US" dirty="0" smtClean="0"/>
              <a:t>어려움</a:t>
            </a:r>
            <a:endParaRPr lang="en-US" altLang="ko-KR" dirty="0" smtClean="0"/>
          </a:p>
          <a:p>
            <a:r>
              <a:rPr lang="en-US" altLang="ko-KR" dirty="0" smtClean="0"/>
              <a:t>YAML </a:t>
            </a:r>
            <a:r>
              <a:rPr lang="ko-KR" altLang="en-US" dirty="0" smtClean="0"/>
              <a:t>설정 파일은 너무 많고 클러스터를 만드는 것도 쉽지 않음</a:t>
            </a:r>
            <a:endParaRPr lang="ko-KR" altLang="en-US" dirty="0"/>
          </a:p>
          <a:p>
            <a:r>
              <a:rPr lang="en-US" altLang="ko-KR" dirty="0" smtClean="0"/>
              <a:t>Node(Worker</a:t>
            </a:r>
            <a:r>
              <a:rPr lang="en-US" altLang="ko-KR" dirty="0"/>
              <a:t>)</a:t>
            </a:r>
            <a:r>
              <a:rPr lang="ko-KR" altLang="en-US" dirty="0"/>
              <a:t>가 </a:t>
            </a:r>
            <a:r>
              <a:rPr lang="en-US" altLang="ko-KR" dirty="0"/>
              <a:t>5000</a:t>
            </a:r>
            <a:r>
              <a:rPr lang="ko-KR" altLang="en-US" dirty="0"/>
              <a:t>개까지 확장 가능</a:t>
            </a:r>
            <a:r>
              <a:rPr lang="en-US" altLang="ko-KR" dirty="0"/>
              <a:t>, </a:t>
            </a:r>
            <a:r>
              <a:rPr lang="ko-KR" altLang="en-US" dirty="0"/>
              <a:t>그 이상 사용하려면 여러 개의 클러스터 필요</a:t>
            </a:r>
          </a:p>
          <a:p>
            <a:r>
              <a:rPr lang="ko-KR" altLang="en-US" dirty="0" err="1"/>
              <a:t>스테이트풀</a:t>
            </a:r>
            <a:r>
              <a:rPr lang="ko-KR" altLang="en-US" dirty="0"/>
              <a:t> 서비스 관리 기능 부족</a:t>
            </a:r>
          </a:p>
          <a:p>
            <a:r>
              <a:rPr lang="ko-KR" altLang="en-US" dirty="0" smtClean="0"/>
              <a:t>빠른 </a:t>
            </a:r>
            <a:r>
              <a:rPr lang="ko-KR" altLang="en-US" dirty="0"/>
              <a:t>버전업으로 버그 등 안정성 불안</a:t>
            </a:r>
          </a:p>
          <a:p>
            <a:r>
              <a:rPr lang="ko-KR" altLang="en-US" dirty="0"/>
              <a:t>국내 </a:t>
            </a:r>
            <a:r>
              <a:rPr lang="en-US" altLang="ko-KR" dirty="0"/>
              <a:t>GO</a:t>
            </a:r>
            <a:r>
              <a:rPr lang="ko-KR" altLang="en-US" dirty="0"/>
              <a:t>언어 개발자는 극소수</a:t>
            </a:r>
          </a:p>
          <a:p>
            <a:r>
              <a:rPr lang="en-US" altLang="ko-KR" dirty="0"/>
              <a:t>GO</a:t>
            </a:r>
            <a:r>
              <a:rPr lang="ko-KR" altLang="en-US" dirty="0"/>
              <a:t>언어 디버깅 불가능</a:t>
            </a:r>
            <a:r>
              <a:rPr lang="en-US" altLang="ko-KR" dirty="0"/>
              <a:t>(</a:t>
            </a:r>
            <a:r>
              <a:rPr lang="ko-KR" altLang="en-US" dirty="0"/>
              <a:t>현재 완전한 </a:t>
            </a:r>
            <a:r>
              <a:rPr lang="en-US" altLang="ko-KR" dirty="0"/>
              <a:t>Go debugger</a:t>
            </a:r>
            <a:r>
              <a:rPr lang="ko-KR" altLang="en-US" dirty="0"/>
              <a:t>는 없음</a:t>
            </a:r>
            <a:r>
              <a:rPr lang="en-US" altLang="ko-KR" dirty="0"/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00FDA79-7BBB-4E2A-BB50-7EB30053560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956" y="3046322"/>
            <a:ext cx="4992415" cy="332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1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26233"/>
            <a:ext cx="3217997" cy="304699"/>
            <a:chOff x="802399" y="1044402"/>
            <a:chExt cx="3217997" cy="3046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44402"/>
              <a:ext cx="3217997" cy="3046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2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다양한 </a:t>
              </a:r>
              <a:r>
                <a:rPr lang="ko-KR" altLang="en-US" sz="22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배포방식</a:t>
              </a:r>
              <a:r>
                <a:rPr lang="ko-KR" altLang="en-US" sz="2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지원</a:t>
              </a:r>
              <a:endParaRPr lang="en-US" altLang="ko-KR" sz="22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noProof="0" dirty="0">
                <a:solidFill>
                  <a:srgbClr val="000000"/>
                </a:solidFill>
                <a:latin typeface="+mj-ea"/>
              </a:rPr>
              <a:t>Ⅲ</a:t>
            </a: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r>
              <a:rPr kumimoji="0"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Kubernetes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13" name="내용 개체 틀 73">
            <a:extLst>
              <a:ext uri="{FF2B5EF4-FFF2-40B4-BE49-F238E27FC236}">
                <a16:creationId xmlns:a16="http://schemas.microsoft.com/office/drawing/2014/main" id="{5BA5F433-D094-4F65-A930-B8B7374C360E}"/>
              </a:ext>
            </a:extLst>
          </p:cNvPr>
          <p:cNvSpPr txBox="1">
            <a:spLocks/>
          </p:cNvSpPr>
          <p:nvPr/>
        </p:nvSpPr>
        <p:spPr>
          <a:xfrm>
            <a:off x="475645" y="1124744"/>
            <a:ext cx="8496320" cy="147732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sz="1200">
                <a:latin typeface="+mn-ea"/>
                <a:ea typeface="+mn-ea"/>
              </a:defRPr>
            </a:lvl1pPr>
          </a:lstStyle>
          <a:p>
            <a:r>
              <a:rPr lang="ko-KR" altLang="en-US" dirty="0" err="1" smtClean="0"/>
              <a:t>쿠버네티스는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Deployment, </a:t>
            </a:r>
            <a:r>
              <a:rPr lang="en-US" altLang="ko-KR" dirty="0" err="1" smtClean="0"/>
              <a:t>Statefulsets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DaemonSet</a:t>
            </a:r>
            <a:r>
              <a:rPr lang="en-US" altLang="ko-KR" dirty="0" smtClean="0"/>
              <a:t>, Job, </a:t>
            </a:r>
            <a:r>
              <a:rPr lang="en-US" altLang="ko-KR" dirty="0" err="1" smtClean="0"/>
              <a:t>CronJob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 다양한  배포 방식을 지원</a:t>
            </a:r>
            <a:endParaRPr lang="en-US" altLang="ko-KR" dirty="0"/>
          </a:p>
          <a:p>
            <a:r>
              <a:rPr lang="en-US" altLang="ko-KR" sz="1200" dirty="0" smtClean="0">
                <a:latin typeface="+mn-ea"/>
              </a:rPr>
              <a:t>Deployment : </a:t>
            </a:r>
            <a:r>
              <a:rPr lang="ko-KR" altLang="en-US" sz="1200" dirty="0" smtClean="0">
                <a:latin typeface="+mn-ea"/>
              </a:rPr>
              <a:t>새로운 버전의 애플리케이션을 다양한 전략으로 </a:t>
            </a:r>
            <a:r>
              <a:rPr lang="ko-KR" altLang="en-US" sz="1200" dirty="0" err="1" smtClean="0">
                <a:latin typeface="+mn-ea"/>
              </a:rPr>
              <a:t>무중단</a:t>
            </a:r>
            <a:r>
              <a:rPr lang="ko-KR" altLang="en-US" sz="1200" dirty="0" smtClean="0">
                <a:latin typeface="+mn-ea"/>
              </a:rPr>
              <a:t> 배포를 지원</a:t>
            </a:r>
            <a:endParaRPr lang="en-US" altLang="ko-KR" sz="1200" dirty="0" smtClean="0">
              <a:latin typeface="+mn-ea"/>
            </a:endParaRPr>
          </a:p>
          <a:p>
            <a:r>
              <a:rPr lang="en-US" altLang="ko-KR" dirty="0" err="1" smtClean="0"/>
              <a:t>StatefulSets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실행 순서를 보장하고 호스트 이름과 볼륨을 일정하게 사용할 수 있어 순서나 데이터가 중요한</a:t>
            </a:r>
            <a:r>
              <a:rPr lang="ko-KR" altLang="en-US" sz="1200" dirty="0" smtClean="0">
                <a:latin typeface="+mn-ea"/>
              </a:rPr>
              <a:t> 경우에 사용</a:t>
            </a:r>
            <a:endParaRPr lang="en-US" altLang="ko-KR" sz="1200" dirty="0" smtClean="0">
              <a:latin typeface="+mn-ea"/>
            </a:endParaRPr>
          </a:p>
          <a:p>
            <a:r>
              <a:rPr lang="en-US" altLang="ko-KR" dirty="0" err="1" smtClean="0"/>
              <a:t>DaemonSet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로그나 모니터링 등 모든 노드에 설치가 필요한 경우</a:t>
            </a:r>
            <a:endParaRPr lang="en-US" altLang="ko-KR" dirty="0" smtClean="0"/>
          </a:p>
          <a:p>
            <a:r>
              <a:rPr lang="en-US" altLang="ko-KR" sz="1200" dirty="0" smtClean="0">
                <a:latin typeface="+mn-ea"/>
              </a:rPr>
              <a:t>Job, </a:t>
            </a:r>
            <a:r>
              <a:rPr lang="en-US" altLang="ko-KR" sz="1200" dirty="0" err="1" smtClean="0">
                <a:latin typeface="+mn-ea"/>
              </a:rPr>
              <a:t>CronJob</a:t>
            </a:r>
            <a:r>
              <a:rPr lang="en-US" altLang="ko-KR" sz="1200" dirty="0" smtClean="0">
                <a:latin typeface="+mn-ea"/>
              </a:rPr>
              <a:t> : </a:t>
            </a:r>
            <a:r>
              <a:rPr lang="ko-KR" altLang="en-US" sz="1200" dirty="0" err="1" smtClean="0">
                <a:latin typeface="+mn-ea"/>
              </a:rPr>
              <a:t>배치성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ko-KR" altLang="en-US" sz="1200" dirty="0" err="1" smtClean="0">
                <a:latin typeface="+mn-ea"/>
              </a:rPr>
              <a:t>작업시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1026" name="Picture 2" descr="쿠버네티스 배포 방식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12" y="2888940"/>
            <a:ext cx="8686288" cy="334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71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26233"/>
            <a:ext cx="1421031" cy="304699"/>
            <a:chOff x="802399" y="1044402"/>
            <a:chExt cx="1421031" cy="3046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44402"/>
              <a:ext cx="1421031" cy="3046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Ingress</a:t>
              </a:r>
              <a:endParaRPr lang="en-US" altLang="ko-KR" sz="22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noProof="0" dirty="0">
                <a:solidFill>
                  <a:srgbClr val="000000"/>
                </a:solidFill>
                <a:latin typeface="+mj-ea"/>
              </a:rPr>
              <a:t>Ⅲ</a:t>
            </a: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r>
              <a:rPr kumimoji="0"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Kubernetes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13" name="내용 개체 틀 73">
            <a:extLst>
              <a:ext uri="{FF2B5EF4-FFF2-40B4-BE49-F238E27FC236}">
                <a16:creationId xmlns:a16="http://schemas.microsoft.com/office/drawing/2014/main" id="{5BA5F433-D094-4F65-A930-B8B7374C360E}"/>
              </a:ext>
            </a:extLst>
          </p:cNvPr>
          <p:cNvSpPr txBox="1">
            <a:spLocks/>
          </p:cNvSpPr>
          <p:nvPr/>
        </p:nvSpPr>
        <p:spPr>
          <a:xfrm>
            <a:off x="489035" y="1412776"/>
            <a:ext cx="9060336" cy="147732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sz="12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웹 애플리케이션을 </a:t>
            </a:r>
            <a:r>
              <a:rPr lang="ko-KR" altLang="en-US" dirty="0" smtClean="0"/>
              <a:t>외부에서 </a:t>
            </a:r>
            <a:r>
              <a:rPr lang="ko-KR" altLang="en-US" dirty="0"/>
              <a:t>직접 접근할 수 없도록 애플리케이션을 </a:t>
            </a:r>
            <a:r>
              <a:rPr lang="ko-KR" altLang="en-US" dirty="0" err="1"/>
              <a:t>내부망에</a:t>
            </a:r>
            <a:r>
              <a:rPr lang="ko-KR" altLang="en-US" dirty="0"/>
              <a:t> 설치하고 외부에서 접근이 가능한 </a:t>
            </a:r>
            <a:r>
              <a:rPr lang="en-US" altLang="ko-KR" dirty="0"/>
              <a:t>ALB</a:t>
            </a:r>
            <a:r>
              <a:rPr lang="ko-KR" altLang="en-US" dirty="0"/>
              <a:t>나 </a:t>
            </a:r>
            <a:r>
              <a:rPr lang="en-US" altLang="ko-KR" dirty="0"/>
              <a:t>Nginx, Apache</a:t>
            </a:r>
            <a:r>
              <a:rPr lang="ko-KR" altLang="en-US" dirty="0"/>
              <a:t>를 프록시 서버로 </a:t>
            </a:r>
            <a:r>
              <a:rPr lang="ko-KR" altLang="en-US" dirty="0" smtClean="0"/>
              <a:t>활용</a:t>
            </a:r>
            <a:endParaRPr lang="en-US" altLang="ko-KR" dirty="0" smtClean="0"/>
          </a:p>
          <a:p>
            <a:r>
              <a:rPr lang="ko-KR" altLang="en-US" dirty="0"/>
              <a:t>프록시 서버는 도메인과 </a:t>
            </a:r>
            <a:r>
              <a:rPr lang="en-US" altLang="ko-KR" dirty="0"/>
              <a:t>Path </a:t>
            </a:r>
            <a:r>
              <a:rPr lang="ko-KR" altLang="en-US" dirty="0"/>
              <a:t>조건에 따라 등록된 서버로 요청을 전달하는데 서버가 바뀌거나 </a:t>
            </a:r>
            <a:r>
              <a:rPr lang="en-US" altLang="ko-KR" dirty="0"/>
              <a:t>IP</a:t>
            </a:r>
            <a:r>
              <a:rPr lang="ko-KR" altLang="en-US" dirty="0"/>
              <a:t>가 변경되면 매번 설정을 수정해야하는데 </a:t>
            </a:r>
            <a:r>
              <a:rPr lang="ko-KR" altLang="en-US" dirty="0" err="1"/>
              <a:t>쿠버네티스의</a:t>
            </a:r>
            <a:r>
              <a:rPr lang="ko-KR" altLang="en-US" dirty="0"/>
              <a:t> </a:t>
            </a:r>
            <a:r>
              <a:rPr lang="en-US" altLang="ko-KR" dirty="0"/>
              <a:t>Ingress</a:t>
            </a:r>
            <a:r>
              <a:rPr lang="ko-KR" altLang="en-US" dirty="0"/>
              <a:t>는 이를 자동화하면서 기존 프록시 서버에서 사용하는 설정을 거의 그대로 사용할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r>
              <a:rPr lang="ko-KR" altLang="en-US" dirty="0"/>
              <a:t>하나의 클러스터에 여러 개의 </a:t>
            </a:r>
            <a:r>
              <a:rPr lang="en-US" altLang="ko-KR" dirty="0"/>
              <a:t>Ingress </a:t>
            </a:r>
            <a:r>
              <a:rPr lang="ko-KR" altLang="en-US" dirty="0"/>
              <a:t>설정을 할 수 있어 관리자 접속용 </a:t>
            </a:r>
            <a:r>
              <a:rPr lang="en-US" altLang="ko-KR" dirty="0"/>
              <a:t>Ingress</a:t>
            </a:r>
            <a:r>
              <a:rPr lang="ko-KR" altLang="en-US" dirty="0"/>
              <a:t>와 일반 접속용 </a:t>
            </a:r>
            <a:r>
              <a:rPr lang="en-US" altLang="ko-KR" dirty="0"/>
              <a:t>Ingress</a:t>
            </a:r>
            <a:r>
              <a:rPr lang="ko-KR" altLang="en-US" dirty="0"/>
              <a:t>를 따로 </a:t>
            </a:r>
            <a:r>
              <a:rPr lang="ko-KR" altLang="en-US" dirty="0" smtClean="0"/>
              <a:t>관리가 가능함</a:t>
            </a:r>
            <a:endParaRPr lang="en-US" altLang="ko-KR" sz="1200" dirty="0">
              <a:latin typeface="+mn-ea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8504" y="1124744"/>
            <a:ext cx="7771038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다양한 웹 어플리케이션을 하나의 로드 </a:t>
            </a:r>
            <a:r>
              <a:rPr lang="ko-KR" alt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밸런서로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서비스하기 위해 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Ingress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기능 제공</a:t>
            </a:r>
            <a:endParaRPr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2050" name="Picture 2" descr="Ingress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801" y="2931915"/>
            <a:ext cx="4600610" cy="353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74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26233"/>
            <a:ext cx="3078536" cy="304699"/>
            <a:chOff x="802399" y="1044402"/>
            <a:chExt cx="3078536" cy="3046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44402"/>
              <a:ext cx="3078536" cy="3046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Namespace &amp; Label</a:t>
              </a:r>
              <a:endParaRPr lang="en-US" altLang="ko-KR" sz="22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noProof="0" dirty="0">
                <a:solidFill>
                  <a:srgbClr val="000000"/>
                </a:solidFill>
                <a:latin typeface="+mj-ea"/>
              </a:rPr>
              <a:t>Ⅲ</a:t>
            </a: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r>
              <a:rPr kumimoji="0"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Kubernetes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13" name="내용 개체 틀 73">
            <a:extLst>
              <a:ext uri="{FF2B5EF4-FFF2-40B4-BE49-F238E27FC236}">
                <a16:creationId xmlns:a16="http://schemas.microsoft.com/office/drawing/2014/main" id="{5BA5F433-D094-4F65-A930-B8B7374C360E}"/>
              </a:ext>
            </a:extLst>
          </p:cNvPr>
          <p:cNvSpPr txBox="1">
            <a:spLocks/>
          </p:cNvSpPr>
          <p:nvPr/>
        </p:nvSpPr>
        <p:spPr>
          <a:xfrm>
            <a:off x="489035" y="1412776"/>
            <a:ext cx="9060336" cy="11079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sz="12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하나의 클러스터에 다양한 프레임워크와 애플리케이션을 설치하기 때문에 기본</a:t>
            </a:r>
            <a:r>
              <a:rPr lang="en-US" altLang="ko-KR" dirty="0"/>
              <a:t>(system, default)</a:t>
            </a:r>
            <a:r>
              <a:rPr lang="ko-KR" altLang="en-US" dirty="0"/>
              <a:t>외에 여러 개의 네임스페이스를 만들어서 </a:t>
            </a:r>
            <a:r>
              <a:rPr lang="ko-KR" altLang="en-US" dirty="0" smtClean="0"/>
              <a:t>사용함</a:t>
            </a:r>
            <a:endParaRPr lang="en-US" altLang="ko-KR" dirty="0" smtClean="0"/>
          </a:p>
          <a:p>
            <a:r>
              <a:rPr lang="en-US" altLang="ko-KR" sz="1200" dirty="0" smtClean="0">
                <a:latin typeface="+mn-ea"/>
              </a:rPr>
              <a:t>Node</a:t>
            </a:r>
            <a:r>
              <a:rPr lang="ko-KR" altLang="en-US" sz="1200" dirty="0" smtClean="0">
                <a:latin typeface="+mn-ea"/>
              </a:rPr>
              <a:t>에 </a:t>
            </a:r>
            <a:r>
              <a:rPr lang="en-US" altLang="ko-KR" sz="1200" dirty="0" smtClean="0">
                <a:latin typeface="+mn-ea"/>
              </a:rPr>
              <a:t>Label</a:t>
            </a:r>
            <a:r>
              <a:rPr lang="ko-KR" altLang="en-US" sz="1200" dirty="0" smtClean="0">
                <a:latin typeface="+mn-ea"/>
              </a:rPr>
              <a:t>을 주고 </a:t>
            </a:r>
            <a:r>
              <a:rPr lang="en-US" altLang="ko-KR" sz="1200" dirty="0" smtClean="0">
                <a:latin typeface="+mn-ea"/>
              </a:rPr>
              <a:t>Pod </a:t>
            </a:r>
            <a:r>
              <a:rPr lang="ko-KR" altLang="en-US" sz="1200" dirty="0" smtClean="0">
                <a:latin typeface="+mn-ea"/>
              </a:rPr>
              <a:t>에 해당 </a:t>
            </a:r>
            <a:r>
              <a:rPr lang="en-US" altLang="ko-KR" sz="1200" dirty="0" smtClean="0">
                <a:latin typeface="+mn-ea"/>
              </a:rPr>
              <a:t>Label</a:t>
            </a:r>
            <a:r>
              <a:rPr lang="ko-KR" altLang="en-US" sz="1200" dirty="0" smtClean="0">
                <a:latin typeface="+mn-ea"/>
              </a:rPr>
              <a:t>을 </a:t>
            </a:r>
            <a:r>
              <a:rPr lang="en-US" altLang="ko-KR" sz="1200" dirty="0" smtClean="0">
                <a:latin typeface="+mn-ea"/>
              </a:rPr>
              <a:t>node selector</a:t>
            </a:r>
            <a:r>
              <a:rPr lang="ko-KR" altLang="en-US" sz="1200" dirty="0" smtClean="0">
                <a:latin typeface="+mn-ea"/>
              </a:rPr>
              <a:t>를 주고 구동하면 </a:t>
            </a:r>
            <a:r>
              <a:rPr lang="en-US" altLang="ko-KR" dirty="0" smtClean="0"/>
              <a:t>Pod </a:t>
            </a:r>
            <a:r>
              <a:rPr lang="ko-KR" altLang="en-US" dirty="0" smtClean="0"/>
              <a:t>를 특정 </a:t>
            </a:r>
            <a:r>
              <a:rPr lang="en-US" altLang="ko-KR" dirty="0" smtClean="0"/>
              <a:t>Node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배포가능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Production, Staging, Dev, Infra </a:t>
            </a:r>
            <a:r>
              <a:rPr lang="ko-KR" altLang="en-US" sz="1200" dirty="0" smtClean="0"/>
              <a:t>영역으로</a:t>
            </a:r>
            <a:r>
              <a:rPr lang="en-US" altLang="ko-KR" sz="1200" dirty="0" smtClean="0"/>
              <a:t> Node</a:t>
            </a:r>
            <a:r>
              <a:rPr lang="ko-KR" altLang="en-US" sz="1200" dirty="0" smtClean="0"/>
              <a:t>를 분리하여 리소스를 관리</a:t>
            </a:r>
            <a:endParaRPr lang="en-US" altLang="ko-KR" sz="12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8504" y="1124744"/>
            <a:ext cx="4268476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하나의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클러스터를 논리적으로 구분하여 사용</a:t>
            </a:r>
            <a:endParaRPr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3074" name="Picture 2" descr="Namespace &amp; Label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648" y="2562583"/>
            <a:ext cx="6087242" cy="396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43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26233"/>
            <a:ext cx="4763292" cy="304699"/>
            <a:chOff x="802399" y="1044402"/>
            <a:chExt cx="4763292" cy="3046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44402"/>
              <a:ext cx="4763292" cy="3046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RBAC(role-based access control)</a:t>
              </a:r>
              <a:endParaRPr lang="en-US" altLang="ko-KR" sz="22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noProof="0" dirty="0">
                <a:solidFill>
                  <a:srgbClr val="000000"/>
                </a:solidFill>
                <a:latin typeface="+mj-ea"/>
              </a:rPr>
              <a:t>Ⅲ</a:t>
            </a: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r>
              <a:rPr kumimoji="0"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Kubernetes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13" name="내용 개체 틀 73">
            <a:extLst>
              <a:ext uri="{FF2B5EF4-FFF2-40B4-BE49-F238E27FC236}">
                <a16:creationId xmlns:a16="http://schemas.microsoft.com/office/drawing/2014/main" id="{5BA5F433-D094-4F65-A930-B8B7374C360E}"/>
              </a:ext>
            </a:extLst>
          </p:cNvPr>
          <p:cNvSpPr txBox="1">
            <a:spLocks/>
          </p:cNvSpPr>
          <p:nvPr/>
        </p:nvSpPr>
        <p:spPr>
          <a:xfrm>
            <a:off x="489035" y="1412776"/>
            <a:ext cx="9060336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sz="12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각각의 리소스에 대해 </a:t>
            </a:r>
            <a:r>
              <a:rPr lang="ko-KR" altLang="en-US" dirty="0" err="1"/>
              <a:t>유저별로</a:t>
            </a:r>
            <a:r>
              <a:rPr lang="ko-KR" altLang="en-US" dirty="0"/>
              <a:t> </a:t>
            </a:r>
            <a:r>
              <a:rPr lang="en-US" altLang="ko-KR" dirty="0"/>
              <a:t>CRUD</a:t>
            </a:r>
            <a:r>
              <a:rPr lang="ko-KR" altLang="en-US" dirty="0"/>
              <a:t>스런 권한을 손쉽게 지정할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r>
              <a:rPr lang="ko-KR" altLang="en-US" sz="1200" dirty="0" smtClean="0"/>
              <a:t>클러스터 전체에 적용하거나 특정 네임스페이스에 적용이 가능</a:t>
            </a:r>
            <a:endParaRPr lang="en-US" altLang="ko-KR" sz="12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8504" y="1124744"/>
            <a:ext cx="1644361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ko-KR" alt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접근제어를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담당</a:t>
            </a:r>
            <a:endParaRPr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4098" name="Picture 2" descr="Role based access control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716" y="2132856"/>
            <a:ext cx="6486632" cy="434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27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26233"/>
            <a:ext cx="3216394" cy="304699"/>
            <a:chOff x="802399" y="1044402"/>
            <a:chExt cx="3216394" cy="3046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44402"/>
              <a:ext cx="3216394" cy="3046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Kubernetes </a:t>
              </a:r>
              <a:r>
                <a:rPr lang="ko-KR" altLang="en-US" sz="2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권고사항</a:t>
              </a:r>
              <a:endParaRPr lang="en-US" altLang="ko-KR" sz="22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noProof="0" dirty="0">
                <a:solidFill>
                  <a:srgbClr val="000000"/>
                </a:solidFill>
                <a:latin typeface="+mj-ea"/>
              </a:rPr>
              <a:t>Ⅲ</a:t>
            </a: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r>
              <a:rPr kumimoji="0"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Kubernetes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88504" y="1124744"/>
            <a:ext cx="1375056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K8s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지원 사양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6623" y="1454588"/>
            <a:ext cx="88780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ko-KR" altLang="en-US" sz="14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최대 </a:t>
            </a:r>
            <a:r>
              <a:rPr lang="en-US" altLang="ko-KR" sz="14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5000 </a:t>
            </a:r>
            <a:r>
              <a:rPr lang="ko-KR" altLang="en-US" sz="14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노드</a:t>
            </a:r>
            <a:endParaRPr lang="en-US" altLang="ko-KR" sz="1400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ko-KR" altLang="en-US" sz="14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클러스터에서 최대 </a:t>
            </a:r>
            <a:r>
              <a:rPr lang="en-US" altLang="ko-KR" sz="14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150,000 POD </a:t>
            </a:r>
            <a:r>
              <a:rPr lang="ko-KR" altLang="en-US" sz="14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지원</a:t>
            </a:r>
            <a:endParaRPr lang="en-US" altLang="ko-KR" sz="1400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ko-KR" altLang="en-US" sz="14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최대 </a:t>
            </a:r>
            <a:r>
              <a:rPr lang="en-US" altLang="ko-KR" sz="14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300,000 </a:t>
            </a:r>
            <a:r>
              <a:rPr lang="ko-KR" altLang="en-US" sz="14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개의 총 컨테이너 지원</a:t>
            </a:r>
            <a:endParaRPr lang="en-US" altLang="ko-KR" sz="1400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ko-KR" altLang="en-US" sz="14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노드 당 최대 </a:t>
            </a:r>
            <a:r>
              <a:rPr lang="en-US" altLang="ko-KR" sz="14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100</a:t>
            </a:r>
            <a:r>
              <a:rPr lang="ko-KR" altLang="en-US" sz="14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개의 </a:t>
            </a:r>
            <a:r>
              <a:rPr lang="en-US" altLang="ko-KR" sz="14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POD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88504" y="2674404"/>
            <a:ext cx="2229456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Master Node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사양 체크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6623" y="3004248"/>
            <a:ext cx="88780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en-US" altLang="ko-KR" sz="14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Worker </a:t>
            </a:r>
            <a:r>
              <a:rPr lang="ko-KR" altLang="en-US" sz="14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노드의 수에 따라 </a:t>
            </a:r>
            <a:r>
              <a:rPr lang="en-US" altLang="ko-KR" sz="14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Master Node </a:t>
            </a:r>
            <a:r>
              <a:rPr lang="ko-KR" altLang="en-US" sz="14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의 사양을 </a:t>
            </a:r>
            <a:r>
              <a:rPr lang="en-US" altLang="ko-KR" sz="14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Scale UP </a:t>
            </a:r>
            <a:r>
              <a:rPr lang="ko-KR" altLang="en-US" sz="14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해야한다</a:t>
            </a:r>
            <a:r>
              <a:rPr lang="en-US" altLang="ko-KR" sz="14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 Node </a:t>
            </a:r>
            <a:r>
              <a:rPr lang="ko-KR" altLang="en-US" sz="14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의 수에 따른 </a:t>
            </a:r>
            <a:r>
              <a:rPr lang="en-US" altLang="ko-KR" sz="14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Master Node VM </a:t>
            </a:r>
            <a:r>
              <a:rPr lang="ko-KR" altLang="en-US" sz="14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사양을 체크한다</a:t>
            </a:r>
            <a:r>
              <a:rPr lang="en-US" altLang="ko-KR" sz="14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648915"/>
              </p:ext>
            </p:extLst>
          </p:nvPr>
        </p:nvGraphicFramePr>
        <p:xfrm>
          <a:off x="884548" y="3717032"/>
          <a:ext cx="8028892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4842">
                  <a:extLst>
                    <a:ext uri="{9D8B030D-6E8A-4147-A177-3AD203B41FA5}">
                      <a16:colId xmlns:a16="http://schemas.microsoft.com/office/drawing/2014/main" val="4231616521"/>
                    </a:ext>
                  </a:extLst>
                </a:gridCol>
                <a:gridCol w="5884050">
                  <a:extLst>
                    <a:ext uri="{9D8B030D-6E8A-4147-A177-3AD203B41FA5}">
                      <a16:colId xmlns:a16="http://schemas.microsoft.com/office/drawing/2014/main" val="19160094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Nodes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VM </a:t>
                      </a:r>
                      <a:r>
                        <a:rPr lang="ko-KR" altLang="en-US" dirty="0" smtClean="0"/>
                        <a:t>사양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191639"/>
                  </a:ext>
                </a:extLst>
              </a:tr>
              <a:tr h="3492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1-5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1vCPU 3.75</a:t>
                      </a:r>
                      <a:r>
                        <a:rPr lang="en-US" altLang="ko-KR" baseline="0" dirty="0" smtClean="0"/>
                        <a:t> GB   (AWS M3.medium)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047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6-10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2vCPU 7.5</a:t>
                      </a:r>
                      <a:r>
                        <a:rPr lang="en-US" altLang="ko-KR" baseline="0" dirty="0" smtClean="0"/>
                        <a:t> GB     (AWS M3.large)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772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11-100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4vCPU 15</a:t>
                      </a:r>
                      <a:r>
                        <a:rPr lang="en-US" altLang="ko-KR" baseline="0" dirty="0" smtClean="0"/>
                        <a:t> GB      (AWS M3.xlarge)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1756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101-250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8vCPU 30</a:t>
                      </a:r>
                      <a:r>
                        <a:rPr lang="en-US" altLang="ko-KR" baseline="0" dirty="0" smtClean="0"/>
                        <a:t> GB      (AWS M3.2xlarge)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2251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251-500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16vCPU 60</a:t>
                      </a:r>
                      <a:r>
                        <a:rPr lang="en-US" altLang="ko-KR" baseline="0" dirty="0" smtClean="0"/>
                        <a:t> GB    (AWS C4.4xlarge)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89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500 </a:t>
                      </a:r>
                      <a:r>
                        <a:rPr lang="ko-KR" altLang="en-US" dirty="0" smtClean="0"/>
                        <a:t>이상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32vCPU 120</a:t>
                      </a:r>
                      <a:r>
                        <a:rPr lang="en-US" altLang="ko-KR" baseline="0" dirty="0" smtClean="0"/>
                        <a:t> GB  (AWS C4.8xlarge)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9368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104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26233"/>
            <a:ext cx="3200364" cy="304699"/>
            <a:chOff x="802399" y="1044402"/>
            <a:chExt cx="3200364" cy="3046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44402"/>
              <a:ext cx="3200364" cy="3046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2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유의사항</a:t>
              </a:r>
              <a:r>
                <a:rPr lang="en-US" altLang="ko-KR" sz="2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ko-KR" altLang="en-US" sz="2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및 고려사항</a:t>
              </a:r>
              <a:endParaRPr lang="en-US" altLang="ko-KR" sz="22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noProof="0" dirty="0">
                <a:solidFill>
                  <a:srgbClr val="000000"/>
                </a:solidFill>
                <a:latin typeface="+mj-ea"/>
              </a:rPr>
              <a:t>Ⅲ</a:t>
            </a: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r>
              <a:rPr kumimoji="0"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Kubernetes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8504" y="1124744"/>
            <a:ext cx="3315780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적당한 사양의 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Worker Node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로 구성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46623" y="1454588"/>
            <a:ext cx="887803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ko-KR" altLang="en-US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로그 수집</a:t>
            </a:r>
            <a:r>
              <a:rPr lang="en-US" altLang="ko-KR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모니터링 등의 서비스는 보통 </a:t>
            </a:r>
            <a:r>
              <a:rPr lang="en-US" altLang="ko-KR" kern="0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DaemonSet</a:t>
            </a:r>
            <a:r>
              <a:rPr lang="ko-KR" altLang="en-US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으로 설정한다</a:t>
            </a:r>
            <a:r>
              <a:rPr lang="en-US" altLang="ko-KR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즉</a:t>
            </a:r>
            <a:r>
              <a:rPr lang="en-US" altLang="ko-KR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전체 노드에 똑같은 </a:t>
            </a:r>
            <a:r>
              <a:rPr lang="en-US" altLang="ko-KR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Pod</a:t>
            </a:r>
            <a:r>
              <a:rPr lang="ko-KR" altLang="en-US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하나씩 띄운다</a:t>
            </a:r>
            <a:r>
              <a:rPr lang="en-US" altLang="ko-KR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이렇게 </a:t>
            </a:r>
            <a:r>
              <a:rPr lang="en-US" altLang="ko-KR" kern="0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DaemonSet</a:t>
            </a:r>
            <a:r>
              <a:rPr lang="ko-KR" altLang="en-US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을 하나 둘 늘려가다 보면 각 노드에 띄울 수 있는 컨테이너 숫자가 급격히 줄어든다</a:t>
            </a:r>
            <a:r>
              <a:rPr lang="en-US" altLang="ko-KR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kern="0" dirty="0" err="1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운영시</a:t>
            </a:r>
            <a:r>
              <a:rPr lang="ko-KR" altLang="en-US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필요한 </a:t>
            </a:r>
            <a:r>
              <a:rPr lang="en-US" altLang="ko-KR" kern="0" dirty="0" err="1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DaemonSet</a:t>
            </a:r>
            <a:r>
              <a:rPr lang="en-US" altLang="ko-KR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사이즈에 맞게 적당한 </a:t>
            </a:r>
            <a:r>
              <a:rPr lang="en-US" altLang="ko-KR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Worker Node </a:t>
            </a:r>
            <a:r>
              <a:rPr lang="ko-KR" altLang="en-US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 구성하여 운영한다</a:t>
            </a:r>
            <a:r>
              <a:rPr lang="en-US" altLang="ko-KR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488504" y="3422028"/>
            <a:ext cx="2027478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롤링 업데이트 주의점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46623" y="3751872"/>
            <a:ext cx="88780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ko-KR" altLang="en-US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새 버전의 애플리케이션이 배포될 때 아직 초기화가 덜 끝나서 트래픽을 받으면 안 되는 시점에 롤링 업데이트가 진행 되었을 때 문제 발생함</a:t>
            </a:r>
            <a:r>
              <a:rPr lang="en-US" altLang="ko-KR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 Kubernetes </a:t>
            </a:r>
            <a:r>
              <a:rPr lang="ko-KR" altLang="en-US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kern="0" dirty="0" err="1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readliness</a:t>
            </a:r>
            <a:r>
              <a:rPr lang="en-US" altLang="ko-KR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설정을 이용해 애플리케이션에 트래픽을 넘겨도 되는 시점을 지정하여 문제 해결함</a:t>
            </a:r>
            <a:endParaRPr lang="en-US" altLang="ko-KR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701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3806299" cy="332399"/>
            <a:chOff x="802399" y="1030552"/>
            <a:chExt cx="3806299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3806299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24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클라우드</a:t>
              </a:r>
              <a:r>
                <a:rPr lang="ko-KR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산업 개요 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(1/2)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6533520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4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차 산업혁명 시대에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클라우드는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마치 전기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·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수도와 같은 필수 요소로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부각</a:t>
            </a:r>
            <a:endParaRPr lang="ko-KR" altLang="en-US" sz="1600" b="1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4041" y="1558531"/>
            <a:ext cx="90774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ko-KR" altLang="en-US" kern="0" dirty="0" smtClean="0">
                <a:solidFill>
                  <a:prstClr val="black"/>
                </a:solidFill>
                <a:latin typeface="+mn-ea"/>
              </a:rPr>
              <a:t>데이터가 </a:t>
            </a:r>
            <a:r>
              <a:rPr lang="ko-KR" altLang="en-US" kern="0" dirty="0">
                <a:solidFill>
                  <a:prstClr val="black"/>
                </a:solidFill>
                <a:latin typeface="+mn-ea"/>
              </a:rPr>
              <a:t>새로운 가치창출의 원천이 되는 데이터 혁명 시대로의 진입에 </a:t>
            </a:r>
            <a:r>
              <a:rPr lang="ko-KR" altLang="en-US" kern="0" dirty="0" smtClean="0">
                <a:solidFill>
                  <a:prstClr val="black"/>
                </a:solidFill>
                <a:latin typeface="+mn-ea"/>
              </a:rPr>
              <a:t>따라 </a:t>
            </a:r>
            <a:r>
              <a:rPr lang="ko-KR" altLang="en-US" b="1" kern="0" dirty="0" smtClean="0">
                <a:solidFill>
                  <a:schemeClr val="tx2"/>
                </a:solidFill>
                <a:latin typeface="+mn-ea"/>
              </a:rPr>
              <a:t>‘</a:t>
            </a:r>
            <a:r>
              <a:rPr lang="en-US" altLang="ko-KR" b="1" kern="0" dirty="0">
                <a:solidFill>
                  <a:schemeClr val="tx2"/>
                </a:solidFill>
                <a:latin typeface="+mn-ea"/>
              </a:rPr>
              <a:t>21</a:t>
            </a:r>
            <a:r>
              <a:rPr lang="ko-KR" altLang="en-US" b="1" kern="0" dirty="0">
                <a:solidFill>
                  <a:schemeClr val="tx2"/>
                </a:solidFill>
                <a:latin typeface="+mn-ea"/>
              </a:rPr>
              <a:t>년 </a:t>
            </a:r>
            <a:r>
              <a:rPr lang="ko-KR" altLang="en-US" b="1" kern="0" dirty="0" err="1">
                <a:solidFill>
                  <a:schemeClr val="tx2"/>
                </a:solidFill>
                <a:latin typeface="+mn-ea"/>
              </a:rPr>
              <a:t>클라우드</a:t>
            </a:r>
            <a:r>
              <a:rPr lang="ko-KR" altLang="en-US" b="1" kern="0" dirty="0">
                <a:solidFill>
                  <a:schemeClr val="tx2"/>
                </a:solidFill>
                <a:latin typeface="+mn-ea"/>
              </a:rPr>
              <a:t> 트래픽이 전체 데이터센터의 </a:t>
            </a:r>
            <a:r>
              <a:rPr lang="en-US" altLang="ko-KR" b="1" kern="0" dirty="0">
                <a:solidFill>
                  <a:schemeClr val="tx2"/>
                </a:solidFill>
                <a:latin typeface="+mn-ea"/>
              </a:rPr>
              <a:t>95%</a:t>
            </a:r>
            <a:r>
              <a:rPr lang="ko-KR" altLang="en-US" b="1" kern="0" dirty="0">
                <a:solidFill>
                  <a:schemeClr val="tx2"/>
                </a:solidFill>
                <a:latin typeface="+mn-ea"/>
              </a:rPr>
              <a:t>를 </a:t>
            </a:r>
            <a:r>
              <a:rPr lang="ko-KR" altLang="en-US" b="1" kern="0" dirty="0" smtClean="0">
                <a:solidFill>
                  <a:schemeClr val="tx2"/>
                </a:solidFill>
                <a:latin typeface="+mn-ea"/>
              </a:rPr>
              <a:t>차지</a:t>
            </a:r>
            <a:r>
              <a:rPr lang="en-US" altLang="ko-KR" b="1" kern="0" dirty="0" smtClean="0">
                <a:solidFill>
                  <a:schemeClr val="tx2"/>
                </a:solidFill>
                <a:latin typeface="+mn-ea"/>
              </a:rPr>
              <a:t>’</a:t>
            </a:r>
            <a:r>
              <a:rPr lang="ko-KR" altLang="en-US" kern="0" dirty="0" smtClean="0">
                <a:solidFill>
                  <a:prstClr val="black"/>
                </a:solidFill>
                <a:latin typeface="+mn-ea"/>
              </a:rPr>
              <a:t>할 </a:t>
            </a:r>
            <a:r>
              <a:rPr lang="ko-KR" altLang="en-US" kern="0" dirty="0">
                <a:solidFill>
                  <a:prstClr val="black"/>
                </a:solidFill>
                <a:latin typeface="+mn-ea"/>
              </a:rPr>
              <a:t>것으로 전망</a:t>
            </a:r>
            <a:endParaRPr lang="en-US" altLang="ko-KR" kern="0" dirty="0" smtClean="0">
              <a:solidFill>
                <a:prstClr val="black"/>
              </a:solidFill>
              <a:latin typeface="+mn-ea"/>
            </a:endParaRPr>
          </a:p>
          <a:p>
            <a:pPr marL="742950" lvl="1" indent="-285750" latinLnBrk="0">
              <a:buFont typeface="Arial" panose="020B0604020202020204" pitchFamily="34" charset="0"/>
              <a:buChar char="•"/>
              <a:defRPr/>
            </a:pPr>
            <a:r>
              <a:rPr lang="ko-KR" altLang="en-US" sz="1600" kern="0" dirty="0" err="1">
                <a:solidFill>
                  <a:prstClr val="black"/>
                </a:solidFill>
                <a:latin typeface="+mn-ea"/>
              </a:rPr>
              <a:t>클라우드</a:t>
            </a:r>
            <a:r>
              <a:rPr lang="ko-KR" altLang="en-US" sz="1600" kern="0" dirty="0">
                <a:solidFill>
                  <a:prstClr val="black"/>
                </a:solidFill>
                <a:latin typeface="+mn-ea"/>
              </a:rPr>
              <a:t> 트래픽 </a:t>
            </a:r>
            <a:r>
              <a:rPr lang="en-US" altLang="ko-KR" sz="1600" kern="0" dirty="0">
                <a:solidFill>
                  <a:prstClr val="black"/>
                </a:solidFill>
                <a:latin typeface="+mn-ea"/>
              </a:rPr>
              <a:t>: (‘15</a:t>
            </a:r>
            <a:r>
              <a:rPr lang="ko-KR" altLang="en-US" sz="1600" kern="0" dirty="0">
                <a:solidFill>
                  <a:prstClr val="black"/>
                </a:solidFill>
                <a:latin typeface="+mn-ea"/>
              </a:rPr>
              <a:t>년</a:t>
            </a:r>
            <a:r>
              <a:rPr lang="en-US" altLang="ko-KR" sz="1600" kern="0" dirty="0">
                <a:solidFill>
                  <a:prstClr val="black"/>
                </a:solidFill>
                <a:latin typeface="+mn-ea"/>
              </a:rPr>
              <a:t>) 3.9ZB → (‘20) 14.1ZB / 3.7</a:t>
            </a:r>
            <a:r>
              <a:rPr lang="ko-KR" altLang="en-US" sz="1600" kern="0" dirty="0">
                <a:solidFill>
                  <a:prstClr val="black"/>
                </a:solidFill>
                <a:latin typeface="+mn-ea"/>
              </a:rPr>
              <a:t>배 증가 전망 </a:t>
            </a:r>
            <a:r>
              <a:rPr lang="en-US" altLang="ko-KR" sz="1600" kern="0" dirty="0">
                <a:solidFill>
                  <a:prstClr val="black"/>
                </a:solidFill>
                <a:latin typeface="+mn-ea"/>
              </a:rPr>
              <a:t>(CISCO, ‘18</a:t>
            </a:r>
            <a:r>
              <a:rPr lang="ko-KR" altLang="en-US" sz="1600" kern="0" dirty="0" smtClean="0">
                <a:solidFill>
                  <a:prstClr val="black"/>
                </a:solidFill>
                <a:latin typeface="+mn-ea"/>
              </a:rPr>
              <a:t>년</a:t>
            </a:r>
            <a:r>
              <a:rPr lang="en-US" altLang="ko-KR" sz="1600" kern="0" dirty="0" smtClean="0">
                <a:solidFill>
                  <a:prstClr val="black"/>
                </a:solidFill>
                <a:latin typeface="+mn-ea"/>
              </a:rPr>
              <a:t>)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90193" y="2564904"/>
            <a:ext cx="90774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ko-KR" altLang="en-US" kern="0" dirty="0" err="1" smtClean="0">
                <a:solidFill>
                  <a:prstClr val="black"/>
                </a:solidFill>
                <a:latin typeface="+mn-ea"/>
              </a:rPr>
              <a:t>클라우드는</a:t>
            </a:r>
            <a:r>
              <a:rPr lang="ko-KR" altLang="en-US" kern="0" dirty="0" smtClean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kern="0" dirty="0" smtClean="0">
                <a:solidFill>
                  <a:prstClr val="black"/>
                </a:solidFill>
                <a:latin typeface="+mn-ea"/>
              </a:rPr>
              <a:t>IT</a:t>
            </a:r>
            <a:r>
              <a:rPr lang="ko-KR" altLang="en-US" kern="0" dirty="0" smtClean="0">
                <a:solidFill>
                  <a:prstClr val="black"/>
                </a:solidFill>
                <a:latin typeface="+mn-ea"/>
              </a:rPr>
              <a:t>관리 효율성 및 비용절감을 넘어</a:t>
            </a:r>
            <a:r>
              <a:rPr lang="en-US" altLang="ko-KR" kern="0" dirty="0">
                <a:solidFill>
                  <a:prstClr val="black"/>
                </a:solidFill>
                <a:latin typeface="+mn-ea"/>
              </a:rPr>
              <a:t>, AI, </a:t>
            </a:r>
            <a:r>
              <a:rPr lang="en-US" altLang="ko-KR" kern="0" dirty="0" err="1">
                <a:solidFill>
                  <a:prstClr val="black"/>
                </a:solidFill>
                <a:latin typeface="+mn-ea"/>
              </a:rPr>
              <a:t>IoT</a:t>
            </a:r>
            <a:r>
              <a:rPr lang="en-US" altLang="ko-KR" kern="0" dirty="0">
                <a:solidFill>
                  <a:prstClr val="black"/>
                </a:solidFill>
                <a:latin typeface="+mn-ea"/>
              </a:rPr>
              <a:t>, </a:t>
            </a:r>
            <a:r>
              <a:rPr lang="en-US" altLang="ko-KR" kern="0" dirty="0" err="1">
                <a:solidFill>
                  <a:prstClr val="black"/>
                </a:solidFill>
                <a:latin typeface="+mn-ea"/>
              </a:rPr>
              <a:t>BigData</a:t>
            </a:r>
            <a:r>
              <a:rPr lang="en-US" altLang="ko-KR" kern="0" dirty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kern="0" dirty="0" smtClean="0">
                <a:solidFill>
                  <a:prstClr val="black"/>
                </a:solidFill>
                <a:latin typeface="+mn-ea"/>
              </a:rPr>
              <a:t>등 </a:t>
            </a:r>
            <a:r>
              <a:rPr lang="en-US" altLang="ko-KR" b="1" kern="0" dirty="0" smtClean="0">
                <a:solidFill>
                  <a:schemeClr val="tx2"/>
                </a:solidFill>
                <a:latin typeface="+mn-ea"/>
              </a:rPr>
              <a:t>SW</a:t>
            </a:r>
            <a:r>
              <a:rPr lang="ko-KR" altLang="en-US" b="1" kern="0" dirty="0">
                <a:solidFill>
                  <a:schemeClr val="tx2"/>
                </a:solidFill>
                <a:latin typeface="+mn-ea"/>
              </a:rPr>
              <a:t>와 융합하여 새로운 가치를 창출</a:t>
            </a:r>
            <a:r>
              <a:rPr lang="ko-KR" altLang="en-US" kern="0" dirty="0">
                <a:solidFill>
                  <a:prstClr val="black"/>
                </a:solidFill>
                <a:latin typeface="+mn-ea"/>
              </a:rPr>
              <a:t>하는 </a:t>
            </a:r>
            <a:r>
              <a:rPr lang="ko-KR" altLang="en-US" b="1" kern="0" dirty="0" err="1">
                <a:solidFill>
                  <a:schemeClr val="tx2"/>
                </a:solidFill>
                <a:latin typeface="+mn-ea"/>
              </a:rPr>
              <a:t>클라우드</a:t>
            </a:r>
            <a:r>
              <a:rPr lang="ko-KR" altLang="en-US" b="1" kern="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ko-KR" b="1" kern="0" dirty="0">
                <a:solidFill>
                  <a:schemeClr val="tx2"/>
                </a:solidFill>
                <a:latin typeface="+mn-ea"/>
              </a:rPr>
              <a:t>2.0</a:t>
            </a:r>
            <a:r>
              <a:rPr lang="ko-KR" altLang="en-US" kern="0" dirty="0">
                <a:solidFill>
                  <a:prstClr val="black"/>
                </a:solidFill>
                <a:latin typeface="+mn-ea"/>
              </a:rPr>
              <a:t>으로 </a:t>
            </a:r>
            <a:r>
              <a:rPr lang="ko-KR" altLang="en-US" kern="0" dirty="0" smtClean="0">
                <a:solidFill>
                  <a:prstClr val="black"/>
                </a:solidFill>
                <a:latin typeface="+mn-ea"/>
              </a:rPr>
              <a:t>진화</a:t>
            </a:r>
            <a:endParaRPr lang="en-US" altLang="ko-KR" kern="0" dirty="0" smtClean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60512" y="3284984"/>
            <a:ext cx="8856984" cy="316835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080792" y="3358154"/>
            <a:ext cx="33938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 smtClean="0">
                <a:solidFill>
                  <a:prstClr val="black"/>
                </a:solidFill>
                <a:latin typeface="+mn-ea"/>
              </a:rPr>
              <a:t>&lt;</a:t>
            </a:r>
            <a:r>
              <a:rPr lang="ko-KR" altLang="en-US" sz="1600" kern="0" dirty="0" err="1" smtClean="0">
                <a:solidFill>
                  <a:prstClr val="black"/>
                </a:solidFill>
                <a:latin typeface="+mn-ea"/>
              </a:rPr>
              <a:t>클라우드</a:t>
            </a:r>
            <a:r>
              <a:rPr lang="ko-KR" altLang="en-US" sz="1600" kern="0" dirty="0" smtClean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sz="1600" kern="0" dirty="0" smtClean="0">
                <a:solidFill>
                  <a:prstClr val="black"/>
                </a:solidFill>
                <a:latin typeface="+mn-ea"/>
              </a:rPr>
              <a:t>1.0</a:t>
            </a:r>
            <a:r>
              <a:rPr lang="ko-KR" altLang="en-US" sz="1600" kern="0" dirty="0" smtClean="0">
                <a:solidFill>
                  <a:prstClr val="black"/>
                </a:solidFill>
                <a:latin typeface="+mn-ea"/>
              </a:rPr>
              <a:t>과 </a:t>
            </a:r>
            <a:r>
              <a:rPr lang="ko-KR" altLang="en-US" sz="1600" kern="0" dirty="0" err="1" smtClean="0">
                <a:solidFill>
                  <a:prstClr val="black"/>
                </a:solidFill>
                <a:latin typeface="+mn-ea"/>
              </a:rPr>
              <a:t>클라우드</a:t>
            </a:r>
            <a:r>
              <a:rPr lang="ko-KR" altLang="en-US" sz="1600" kern="0" dirty="0" smtClean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sz="1600" kern="0" dirty="0" smtClean="0">
                <a:solidFill>
                  <a:prstClr val="black"/>
                </a:solidFill>
                <a:latin typeface="+mn-ea"/>
              </a:rPr>
              <a:t>2.0 </a:t>
            </a:r>
            <a:r>
              <a:rPr lang="ko-KR" altLang="en-US" sz="1600" kern="0" dirty="0" smtClean="0">
                <a:solidFill>
                  <a:prstClr val="black"/>
                </a:solidFill>
                <a:latin typeface="+mn-ea"/>
              </a:rPr>
              <a:t>비교</a:t>
            </a:r>
            <a:r>
              <a:rPr lang="en-US" altLang="ko-KR" sz="1600" kern="0" dirty="0" smtClean="0">
                <a:solidFill>
                  <a:prstClr val="black"/>
                </a:solidFill>
                <a:latin typeface="+mn-ea"/>
              </a:rPr>
              <a:t>&gt;</a:t>
            </a:r>
            <a:endParaRPr lang="ko-KR" altLang="en-US" sz="1600" dirty="0">
              <a:latin typeface="+mn-ea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920552" y="3790202"/>
          <a:ext cx="8172908" cy="95510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84310">
                  <a:extLst>
                    <a:ext uri="{9D8B030D-6E8A-4147-A177-3AD203B41FA5}">
                      <a16:colId xmlns:a16="http://schemas.microsoft.com/office/drawing/2014/main" val="20944608"/>
                    </a:ext>
                  </a:extLst>
                </a:gridCol>
                <a:gridCol w="4088598">
                  <a:extLst>
                    <a:ext uri="{9D8B030D-6E8A-4147-A177-3AD203B41FA5}">
                      <a16:colId xmlns:a16="http://schemas.microsoft.com/office/drawing/2014/main" val="958388308"/>
                    </a:ext>
                  </a:extLst>
                </a:gridCol>
              </a:tblGrid>
              <a:tr h="4369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645867"/>
                  </a:ext>
                </a:extLst>
              </a:tr>
              <a:tr h="417012"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기업 업무에 </a:t>
                      </a:r>
                      <a:r>
                        <a:rPr lang="ko-KR" altLang="en-US" sz="1400" b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</a:t>
                      </a:r>
                      <a:r>
                        <a:rPr lang="ko-KR" altLang="en-US" sz="14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서비스를 도입하여 </a:t>
                      </a:r>
                      <a:r>
                        <a:rPr lang="en-US" altLang="ko-KR" sz="14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</a:t>
                      </a:r>
                      <a:r>
                        <a:rPr lang="ko-KR" altLang="en-US" sz="14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효율향상</a:t>
                      </a:r>
                      <a:r>
                        <a:rPr lang="en-US" altLang="ko-KR" sz="14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비용절감 도모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AI, </a:t>
                      </a:r>
                      <a:r>
                        <a:rPr lang="en-US" altLang="ko-KR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IoT</a:t>
                      </a: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BigData</a:t>
                      </a: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등을 융합하여 新서비스를 창출하는 기본 인프라 요소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027" marR="99027" anchor="ctr">
                    <a:solidFill>
                      <a:schemeClr val="bg1">
                        <a:lumMod val="95000"/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587376"/>
                  </a:ext>
                </a:extLst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010" y="4819057"/>
            <a:ext cx="4667250" cy="12954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964668" y="6114782"/>
            <a:ext cx="60276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kern="0" dirty="0">
                <a:solidFill>
                  <a:prstClr val="black"/>
                </a:solidFill>
                <a:latin typeface="+mn-ea"/>
              </a:rPr>
              <a:t>(</a:t>
            </a:r>
            <a:r>
              <a:rPr lang="ko-KR" altLang="en-US" sz="1200" kern="0" dirty="0">
                <a:solidFill>
                  <a:prstClr val="black"/>
                </a:solidFill>
                <a:latin typeface="+mn-ea"/>
              </a:rPr>
              <a:t>출처 </a:t>
            </a:r>
            <a:r>
              <a:rPr lang="en-US" altLang="ko-KR" sz="1200" kern="0" dirty="0">
                <a:solidFill>
                  <a:prstClr val="black"/>
                </a:solidFill>
                <a:latin typeface="+mn-ea"/>
              </a:rPr>
              <a:t>: Develop an Enterprise-wide Cloud Adoption Strategy, Chris </a:t>
            </a:r>
            <a:r>
              <a:rPr lang="en-US" altLang="ko-KR" sz="1200" kern="0" dirty="0" err="1">
                <a:solidFill>
                  <a:prstClr val="black"/>
                </a:solidFill>
                <a:latin typeface="+mn-ea"/>
              </a:rPr>
              <a:t>Merigan</a:t>
            </a:r>
            <a:r>
              <a:rPr lang="en-US" altLang="ko-KR" sz="1200" kern="0" dirty="0">
                <a:solidFill>
                  <a:prstClr val="black"/>
                </a:solidFill>
                <a:latin typeface="+mn-ea"/>
              </a:rPr>
              <a:t>, </a:t>
            </a:r>
            <a:r>
              <a:rPr lang="en-US" altLang="ko-KR" sz="1200" kern="0" dirty="0" smtClean="0">
                <a:solidFill>
                  <a:prstClr val="black"/>
                </a:solidFill>
                <a:latin typeface="+mn-ea"/>
              </a:rPr>
              <a:t>AWS)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Ⅰ.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글로벌 기술 및 산업 동향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7014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26233"/>
            <a:ext cx="4057970" cy="304699"/>
            <a:chOff x="802399" y="1044402"/>
            <a:chExt cx="4057970" cy="3046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44402"/>
              <a:ext cx="4057970" cy="3046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2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유의사항</a:t>
              </a:r>
              <a:r>
                <a:rPr lang="en-US" altLang="ko-KR" sz="2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ko-KR" altLang="en-US" sz="2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및 고려사항 </a:t>
              </a:r>
              <a:r>
                <a:rPr lang="en-US" altLang="ko-KR" sz="2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ko-KR" altLang="en-US" sz="2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계속</a:t>
              </a:r>
              <a:r>
                <a:rPr lang="en-US" altLang="ko-KR" sz="2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</a:t>
              </a:r>
              <a:endParaRPr lang="en-US" altLang="ko-KR" sz="22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noProof="0" dirty="0">
                <a:solidFill>
                  <a:srgbClr val="000000"/>
                </a:solidFill>
                <a:latin typeface="+mj-ea"/>
              </a:rPr>
              <a:t>Ⅲ</a:t>
            </a: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r>
              <a:rPr kumimoji="0"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Kubernetes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88504" y="1124744"/>
            <a:ext cx="2291974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Pod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에 리소스 제한 설정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46623" y="1454588"/>
            <a:ext cx="887803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ko-KR" altLang="en-US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하나의 </a:t>
            </a:r>
            <a:r>
              <a:rPr lang="en-US" altLang="ko-KR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Node</a:t>
            </a:r>
            <a:r>
              <a:rPr lang="ko-KR" altLang="en-US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에 여러 개의 </a:t>
            </a:r>
            <a:r>
              <a:rPr lang="en-US" altLang="ko-KR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Pod</a:t>
            </a:r>
            <a:r>
              <a:rPr lang="ko-KR" altLang="en-US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가 구동 중일 때 특정 </a:t>
            </a:r>
            <a:r>
              <a:rPr lang="en-US" altLang="ko-KR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Pod </a:t>
            </a:r>
            <a:r>
              <a:rPr lang="ko-KR" altLang="en-US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의 애플리케이션 때문에 다른 애플리케이션까지 문제가 발생할 수 있음</a:t>
            </a:r>
            <a:r>
              <a:rPr lang="en-US" altLang="ko-KR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즉 특정 애플리케이션에서 </a:t>
            </a:r>
            <a:r>
              <a:rPr lang="en-US" altLang="ko-KR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CPU </a:t>
            </a:r>
            <a:r>
              <a:rPr lang="ko-KR" altLang="en-US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를 거의 독점하여 다른 애플리케이션이 정상 작동이 안됨</a:t>
            </a:r>
            <a:r>
              <a:rPr lang="en-US" altLang="ko-KR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이러한 문제는 </a:t>
            </a:r>
            <a:r>
              <a:rPr lang="en-US" altLang="ko-KR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limits</a:t>
            </a:r>
            <a:r>
              <a:rPr lang="ko-KR" altLang="en-US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를 설정하여 해결함</a:t>
            </a:r>
            <a:endParaRPr lang="en-US" altLang="ko-KR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en-US" altLang="ko-KR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Pod </a:t>
            </a:r>
            <a:r>
              <a:rPr lang="ko-KR" altLang="en-US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별로 적정한 </a:t>
            </a:r>
            <a:r>
              <a:rPr lang="en-US" altLang="ko-KR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CPU</a:t>
            </a:r>
            <a:r>
              <a:rPr lang="ko-KR" altLang="en-US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양을 계산하기 위해서는 개발</a:t>
            </a:r>
            <a:r>
              <a:rPr lang="en-US" altLang="ko-KR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테스트 환경에서 </a:t>
            </a:r>
            <a:r>
              <a:rPr lang="en-US" altLang="ko-KR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request/limit </a:t>
            </a:r>
            <a:r>
              <a:rPr lang="ko-KR" altLang="en-US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값을 서로 다르게 준 상태에서 부하 테스트를 통해서 적정 </a:t>
            </a:r>
            <a:r>
              <a:rPr lang="en-US" altLang="ko-KR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CPU </a:t>
            </a:r>
            <a:r>
              <a:rPr lang="ko-KR" altLang="en-US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양을 찾아낸 후에 그 값을 적용하는 것이 좋다</a:t>
            </a:r>
            <a:r>
              <a:rPr lang="en-US" altLang="ko-KR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488504" y="3926084"/>
            <a:ext cx="3981539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Pod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가 여러 노드에 골고루 배포되도록 설정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46623" y="4255928"/>
            <a:ext cx="887803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ko-KR" altLang="en-US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고 가용성을 유지 하기 위해서 애플리케이션 </a:t>
            </a:r>
            <a:r>
              <a:rPr lang="en-US" altLang="ko-KR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POD</a:t>
            </a:r>
            <a:r>
              <a:rPr lang="ko-KR" altLang="en-US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대 이상으로 구성하였지만 해당 </a:t>
            </a:r>
            <a:r>
              <a:rPr lang="en-US" altLang="ko-KR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POD </a:t>
            </a:r>
            <a:r>
              <a:rPr lang="ko-KR" altLang="en-US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가 서로 다른 </a:t>
            </a:r>
            <a:r>
              <a:rPr lang="en-US" altLang="ko-KR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Worker Node </a:t>
            </a:r>
            <a:r>
              <a:rPr lang="ko-KR" altLang="en-US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에 배포되어야 하지만 같은 </a:t>
            </a:r>
            <a:r>
              <a:rPr lang="en-US" altLang="ko-KR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Node </a:t>
            </a:r>
            <a:r>
              <a:rPr lang="ko-KR" altLang="en-US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에 배포되어서 배포된 </a:t>
            </a:r>
            <a:r>
              <a:rPr lang="en-US" altLang="ko-KR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VM </a:t>
            </a:r>
            <a:r>
              <a:rPr lang="ko-KR" altLang="en-US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장애 발생시 서비스가 중지가 됨</a:t>
            </a:r>
            <a:r>
              <a:rPr lang="en-US" altLang="ko-KR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이런 부분을 해결하기 위해 </a:t>
            </a:r>
            <a:r>
              <a:rPr lang="en-US" altLang="ko-KR" kern="0" dirty="0" err="1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podAntiAffinity</a:t>
            </a:r>
            <a:r>
              <a:rPr lang="ko-KR" altLang="en-US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를 이용해 서로 다른 노드에 배포되게 유도한다</a:t>
            </a:r>
            <a:r>
              <a:rPr lang="en-US" altLang="ko-KR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185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26233"/>
            <a:ext cx="3028842" cy="304699"/>
            <a:chOff x="802399" y="1044402"/>
            <a:chExt cx="3028842" cy="3046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44402"/>
              <a:ext cx="3028842" cy="3046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Container Platform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noProof="0" dirty="0">
                <a:solidFill>
                  <a:srgbClr val="000000"/>
                </a:solidFill>
                <a:latin typeface="+mj-ea"/>
              </a:rPr>
              <a:t>Ⅲ</a:t>
            </a: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r>
              <a:rPr kumimoji="0"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Kubernetes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8504" y="1124744"/>
            <a:ext cx="5033109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Kubernetes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를 활용한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Container Platform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특징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(1/2)</a:t>
            </a:r>
            <a:endParaRPr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0" name="AutoShape 2"/>
          <p:cNvSpPr>
            <a:spLocks noChangeArrowheads="1"/>
          </p:cNvSpPr>
          <p:nvPr/>
        </p:nvSpPr>
        <p:spPr bwMode="gray">
          <a:xfrm>
            <a:off x="308746" y="1498998"/>
            <a:ext cx="4444238" cy="481862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 algn="ctr">
            <a:solidFill>
              <a:sysClr val="window" lastClr="FFFFFF">
                <a:lumMod val="75000"/>
              </a:sysClr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ko-KR" sz="1800" kern="0" spc="-50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11" name="모서리가 둥근 직사각형 10"/>
          <p:cNvSpPr/>
          <p:nvPr/>
        </p:nvSpPr>
        <p:spPr bwMode="gray">
          <a:xfrm>
            <a:off x="308746" y="1484784"/>
            <a:ext cx="4444238" cy="380539"/>
          </a:xfrm>
          <a:prstGeom prst="roundRect">
            <a:avLst>
              <a:gd name="adj" fmla="val 0"/>
            </a:avLst>
          </a:prstGeom>
          <a:solidFill>
            <a:srgbClr val="1F497D">
              <a:lumMod val="20000"/>
              <a:lumOff val="80000"/>
            </a:srgbClr>
          </a:solidFill>
          <a:ln w="6350" algn="ctr">
            <a:solidFill>
              <a:srgbClr val="4BACC6">
                <a:lumMod val="60000"/>
                <a:lumOff val="40000"/>
              </a:srgbClr>
            </a:solidFill>
            <a:round/>
            <a:headEnd/>
            <a:tailEnd/>
          </a:ln>
          <a:effectLst/>
        </p:spPr>
        <p:txBody>
          <a:bodyPr vert="horz" wrap="none" lIns="72000" tIns="72000" rIns="72000" bIns="90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kern="0" spc="-50" dirty="0" smtClean="0">
                <a:solidFill>
                  <a:prstClr val="black"/>
                </a:solidFill>
                <a:cs typeface="Arial" pitchFamily="34" charset="0"/>
              </a:rPr>
              <a:t>Pivotal Container Service</a:t>
            </a:r>
            <a:endParaRPr lang="en-US" altLang="ko-KR" b="1" kern="0" spc="-50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15" name="AutoShape 2"/>
          <p:cNvSpPr>
            <a:spLocks noChangeArrowheads="1"/>
          </p:cNvSpPr>
          <p:nvPr/>
        </p:nvSpPr>
        <p:spPr bwMode="gray">
          <a:xfrm>
            <a:off x="5124366" y="1498998"/>
            <a:ext cx="4444238" cy="481862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 algn="ctr">
            <a:solidFill>
              <a:sysClr val="window" lastClr="FFFFFF">
                <a:lumMod val="75000"/>
              </a:sysClr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ko-KR" sz="1800" kern="0" spc="-50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16" name="모서리가 둥근 직사각형 15"/>
          <p:cNvSpPr/>
          <p:nvPr/>
        </p:nvSpPr>
        <p:spPr bwMode="gray">
          <a:xfrm>
            <a:off x="5124366" y="1484784"/>
            <a:ext cx="4444238" cy="380539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4DABF5"/>
              </a:gs>
              <a:gs pos="47000">
                <a:srgbClr val="0173D4"/>
              </a:gs>
              <a:gs pos="100000">
                <a:srgbClr val="0048AC"/>
              </a:gs>
            </a:gsLst>
            <a:lin ang="2700000" scaled="1"/>
          </a:gradFill>
          <a:ln w="6350" algn="ctr">
            <a:solidFill>
              <a:srgbClr val="0173D4"/>
            </a:solidFill>
            <a:round/>
            <a:headEnd/>
            <a:tailEnd/>
          </a:ln>
          <a:effectLst/>
        </p:spPr>
        <p:txBody>
          <a:bodyPr vert="horz" wrap="none" lIns="72000" tIns="72000" rIns="72000" bIns="90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kern="0" spc="-50" dirty="0" err="1" smtClean="0">
                <a:solidFill>
                  <a:prstClr val="white"/>
                </a:solidFill>
                <a:cs typeface="Arial" pitchFamily="34" charset="0"/>
              </a:rPr>
              <a:t>OpenShift</a:t>
            </a:r>
            <a:endParaRPr kumimoji="0" lang="ko-KR" altLang="en-US" b="1" kern="0" spc="-5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7" name="직사각형 16"/>
          <p:cNvSpPr>
            <a:spLocks noChangeArrowheads="1"/>
          </p:cNvSpPr>
          <p:nvPr/>
        </p:nvSpPr>
        <p:spPr bwMode="auto">
          <a:xfrm>
            <a:off x="314591" y="4552865"/>
            <a:ext cx="4444238" cy="1764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0" tIns="36000" anchor="t"/>
          <a:lstStyle/>
          <a:p>
            <a:pPr marL="182563" indent="-182563" fontAlgn="auto" latinLnBrk="0">
              <a:spcBef>
                <a:spcPts val="400"/>
              </a:spcBef>
              <a:spcAft>
                <a:spcPts val="0"/>
              </a:spcAft>
              <a:buClr>
                <a:prstClr val="black">
                  <a:lumMod val="50000"/>
                  <a:lumOff val="50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kumimoji="0" lang="ko-KR" altLang="en-US" sz="1100" b="1" kern="0" dirty="0">
                <a:solidFill>
                  <a:srgbClr val="002060"/>
                </a:solidFill>
                <a:latin typeface="+mn-ea"/>
                <a:ea typeface="+mn-ea"/>
              </a:rPr>
              <a:t>오픈 소스 </a:t>
            </a:r>
            <a:r>
              <a:rPr kumimoji="0" lang="en-US" altLang="ko-KR" sz="1100" b="1" kern="0" dirty="0">
                <a:solidFill>
                  <a:srgbClr val="002060"/>
                </a:solidFill>
                <a:latin typeface="+mn-ea"/>
                <a:ea typeface="+mn-ea"/>
              </a:rPr>
              <a:t>Kubernetes</a:t>
            </a:r>
            <a:r>
              <a:rPr kumimoji="0" lang="ko-KR" altLang="en-US" sz="1100" b="1" kern="0" dirty="0">
                <a:solidFill>
                  <a:srgbClr val="002060"/>
                </a:solidFill>
                <a:latin typeface="+mn-ea"/>
                <a:ea typeface="+mn-ea"/>
              </a:rPr>
              <a:t>로 </a:t>
            </a:r>
            <a:r>
              <a:rPr kumimoji="0" lang="ko-KR" altLang="en-US" sz="1100" b="1" kern="0" dirty="0" smtClean="0">
                <a:solidFill>
                  <a:srgbClr val="002060"/>
                </a:solidFill>
                <a:latin typeface="+mn-ea"/>
                <a:ea typeface="+mn-ea"/>
              </a:rPr>
              <a:t>구축</a:t>
            </a:r>
            <a:r>
              <a:rPr kumimoji="0" lang="ko-KR" altLang="en-US" sz="1100" kern="0" dirty="0" smtClean="0">
                <a:solidFill>
                  <a:srgbClr val="002060"/>
                </a:solidFill>
                <a:latin typeface="+mn-ea"/>
                <a:ea typeface="+mn-ea"/>
              </a:rPr>
              <a:t> </a:t>
            </a:r>
            <a:r>
              <a:rPr kumimoji="0" lang="en-US" altLang="ko-KR" sz="1100" kern="0" dirty="0">
                <a:solidFill>
                  <a:srgbClr val="002060"/>
                </a:solidFill>
                <a:latin typeface="+mn-ea"/>
                <a:ea typeface="+mn-ea"/>
              </a:rPr>
              <a:t>(BOSH </a:t>
            </a:r>
            <a:r>
              <a:rPr kumimoji="0" lang="ko-KR" altLang="en-US" sz="1100" kern="0" dirty="0">
                <a:solidFill>
                  <a:srgbClr val="002060"/>
                </a:solidFill>
                <a:latin typeface="+mn-ea"/>
                <a:ea typeface="+mn-ea"/>
              </a:rPr>
              <a:t>로 배포 및 운영하여 안정적인 </a:t>
            </a:r>
            <a:r>
              <a:rPr kumimoji="0" lang="ko-KR" altLang="en-US" sz="1100" kern="0" dirty="0" err="1">
                <a:solidFill>
                  <a:srgbClr val="002060"/>
                </a:solidFill>
                <a:latin typeface="+mn-ea"/>
                <a:ea typeface="+mn-ea"/>
              </a:rPr>
              <a:t>릴리즈와</a:t>
            </a:r>
            <a:r>
              <a:rPr kumimoji="0" lang="ko-KR" altLang="en-US" sz="1100" kern="0" dirty="0">
                <a:solidFill>
                  <a:srgbClr val="002060"/>
                </a:solidFill>
                <a:latin typeface="+mn-ea"/>
                <a:ea typeface="+mn-ea"/>
              </a:rPr>
              <a:t> 지속적인 호환성 </a:t>
            </a:r>
            <a:r>
              <a:rPr kumimoji="0" lang="ko-KR" altLang="en-US" sz="1100" kern="0" dirty="0" smtClean="0">
                <a:solidFill>
                  <a:srgbClr val="002060"/>
                </a:solidFill>
                <a:latin typeface="+mn-ea"/>
                <a:ea typeface="+mn-ea"/>
              </a:rPr>
              <a:t>제공</a:t>
            </a:r>
            <a:r>
              <a:rPr kumimoji="0" lang="en-US" altLang="ko-KR" sz="1100" kern="0" dirty="0" smtClean="0">
                <a:solidFill>
                  <a:srgbClr val="002060"/>
                </a:solidFill>
                <a:latin typeface="+mn-ea"/>
                <a:ea typeface="+mn-ea"/>
              </a:rPr>
              <a:t>)</a:t>
            </a:r>
          </a:p>
          <a:p>
            <a:pPr marL="182563" indent="-182563" fontAlgn="auto" latinLnBrk="0">
              <a:spcBef>
                <a:spcPts val="400"/>
              </a:spcBef>
              <a:spcAft>
                <a:spcPts val="0"/>
              </a:spcAft>
              <a:buClr>
                <a:prstClr val="black">
                  <a:lumMod val="50000"/>
                  <a:lumOff val="50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kumimoji="0" lang="ko-KR" altLang="en-US" sz="1100" kern="0" dirty="0" smtClean="0">
                <a:solidFill>
                  <a:srgbClr val="002060"/>
                </a:solidFill>
                <a:latin typeface="+mn-ea"/>
                <a:ea typeface="+mn-ea"/>
              </a:rPr>
              <a:t>고 </a:t>
            </a:r>
            <a:r>
              <a:rPr kumimoji="0" lang="ko-KR" altLang="en-US" sz="1100" kern="0" dirty="0">
                <a:solidFill>
                  <a:srgbClr val="002060"/>
                </a:solidFill>
                <a:latin typeface="+mn-ea"/>
                <a:ea typeface="+mn-ea"/>
              </a:rPr>
              <a:t>가용성 제공 </a:t>
            </a:r>
            <a:r>
              <a:rPr kumimoji="0" lang="en-US" altLang="ko-KR" sz="1100" kern="0" dirty="0">
                <a:solidFill>
                  <a:srgbClr val="002060"/>
                </a:solidFill>
                <a:latin typeface="+mn-ea"/>
                <a:ea typeface="+mn-ea"/>
              </a:rPr>
              <a:t>, Built-in health checks, scaling, auto-healing and rolling </a:t>
            </a:r>
            <a:r>
              <a:rPr kumimoji="0" lang="en-US" altLang="ko-KR" sz="1100" kern="0" dirty="0" smtClean="0">
                <a:solidFill>
                  <a:srgbClr val="002060"/>
                </a:solidFill>
                <a:latin typeface="+mn-ea"/>
                <a:ea typeface="+mn-ea"/>
              </a:rPr>
              <a:t>upgrade</a:t>
            </a:r>
          </a:p>
          <a:p>
            <a:pPr marL="182563" indent="-182563" fontAlgn="auto" latinLnBrk="0">
              <a:spcBef>
                <a:spcPts val="400"/>
              </a:spcBef>
              <a:spcAft>
                <a:spcPts val="0"/>
              </a:spcAft>
              <a:buClr>
                <a:prstClr val="black">
                  <a:lumMod val="50000"/>
                  <a:lumOff val="50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kumimoji="0" lang="en-US" altLang="ko-KR" sz="1100" b="1" kern="0" dirty="0" err="1" smtClean="0">
                <a:solidFill>
                  <a:srgbClr val="002060"/>
                </a:solidFill>
                <a:latin typeface="+mn-ea"/>
                <a:ea typeface="+mn-ea"/>
              </a:rPr>
              <a:t>Multicloud</a:t>
            </a:r>
            <a:endParaRPr kumimoji="0" lang="en-US" altLang="ko-KR" sz="1100" b="1" kern="0" dirty="0" smtClean="0">
              <a:solidFill>
                <a:srgbClr val="002060"/>
              </a:solidFill>
              <a:latin typeface="+mn-ea"/>
              <a:ea typeface="+mn-ea"/>
            </a:endParaRPr>
          </a:p>
          <a:p>
            <a:pPr marL="182563" indent="-182563" fontAlgn="auto" latinLnBrk="0">
              <a:spcBef>
                <a:spcPts val="400"/>
              </a:spcBef>
              <a:spcAft>
                <a:spcPts val="0"/>
              </a:spcAft>
              <a:buClr>
                <a:prstClr val="black">
                  <a:lumMod val="50000"/>
                  <a:lumOff val="50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kumimoji="0" lang="en-US" altLang="ko-KR" sz="1100" b="1" kern="0" dirty="0">
                <a:solidFill>
                  <a:srgbClr val="002060"/>
                </a:solidFill>
                <a:latin typeface="+mn-ea"/>
                <a:ea typeface="+mn-ea"/>
              </a:rPr>
              <a:t>GCP APIs access</a:t>
            </a:r>
            <a:r>
              <a:rPr kumimoji="0" lang="en-US" altLang="ko-KR" sz="1100" kern="0" dirty="0">
                <a:solidFill>
                  <a:srgbClr val="002060"/>
                </a:solidFill>
                <a:latin typeface="+mn-ea"/>
                <a:ea typeface="+mn-ea"/>
              </a:rPr>
              <a:t> (GCP Service Broker</a:t>
            </a:r>
            <a:r>
              <a:rPr kumimoji="0" lang="ko-KR" altLang="en-US" sz="1100" kern="0" dirty="0">
                <a:solidFill>
                  <a:srgbClr val="002060"/>
                </a:solidFill>
                <a:latin typeface="+mn-ea"/>
                <a:ea typeface="+mn-ea"/>
              </a:rPr>
              <a:t>를 사용하여 </a:t>
            </a:r>
            <a:r>
              <a:rPr kumimoji="0" lang="en-US" altLang="ko-KR" sz="1100" kern="0" dirty="0">
                <a:solidFill>
                  <a:srgbClr val="002060"/>
                </a:solidFill>
                <a:latin typeface="+mn-ea"/>
                <a:ea typeface="+mn-ea"/>
              </a:rPr>
              <a:t>Google Cloud API</a:t>
            </a:r>
            <a:r>
              <a:rPr kumimoji="0" lang="ko-KR" altLang="en-US" sz="1100" kern="0" dirty="0">
                <a:solidFill>
                  <a:srgbClr val="002060"/>
                </a:solidFill>
                <a:latin typeface="+mn-ea"/>
                <a:ea typeface="+mn-ea"/>
              </a:rPr>
              <a:t>를 </a:t>
            </a:r>
            <a:r>
              <a:rPr kumimoji="0" lang="ko-KR" altLang="en-US" sz="1100" kern="0" dirty="0" err="1" smtClean="0">
                <a:solidFill>
                  <a:srgbClr val="002060"/>
                </a:solidFill>
                <a:latin typeface="+mn-ea"/>
                <a:ea typeface="+mn-ea"/>
              </a:rPr>
              <a:t>엑세스</a:t>
            </a:r>
            <a:r>
              <a:rPr kumimoji="0" lang="en-US" altLang="ko-KR" sz="1100" kern="0" dirty="0" smtClean="0">
                <a:solidFill>
                  <a:srgbClr val="002060"/>
                </a:solidFill>
                <a:latin typeface="+mn-ea"/>
                <a:ea typeface="+mn-ea"/>
              </a:rPr>
              <a:t>)</a:t>
            </a:r>
          </a:p>
          <a:p>
            <a:pPr marL="182563" indent="-182563" fontAlgn="auto" latinLnBrk="0">
              <a:spcBef>
                <a:spcPts val="400"/>
              </a:spcBef>
              <a:spcAft>
                <a:spcPts val="0"/>
              </a:spcAft>
              <a:buClr>
                <a:prstClr val="black">
                  <a:lumMod val="50000"/>
                  <a:lumOff val="50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kumimoji="0" lang="en-US" altLang="ko-KR" sz="1100" b="1" kern="0" dirty="0">
                <a:solidFill>
                  <a:srgbClr val="002060"/>
                </a:solidFill>
                <a:latin typeface="+mn-ea"/>
              </a:rPr>
              <a:t>Fully automated Ops</a:t>
            </a:r>
            <a:r>
              <a:rPr kumimoji="0" lang="en-US" altLang="ko-KR" sz="1100" kern="0" dirty="0">
                <a:solidFill>
                  <a:srgbClr val="002060"/>
                </a:solidFill>
                <a:latin typeface="+mn-ea"/>
              </a:rPr>
              <a:t> (Fully automated deploy, scale, patch, upgrade. No downtime, CD </a:t>
            </a:r>
            <a:r>
              <a:rPr kumimoji="0" lang="ko-KR" altLang="en-US" sz="1100" kern="0" dirty="0">
                <a:solidFill>
                  <a:srgbClr val="002060"/>
                </a:solidFill>
                <a:latin typeface="+mn-ea"/>
              </a:rPr>
              <a:t>파이프 라인 제공</a:t>
            </a:r>
            <a:r>
              <a:rPr kumimoji="0" lang="en-US" altLang="ko-KR" sz="1100" kern="0" dirty="0" smtClean="0">
                <a:solidFill>
                  <a:srgbClr val="002060"/>
                </a:solidFill>
                <a:latin typeface="+mn-ea"/>
              </a:rPr>
              <a:t>)</a:t>
            </a:r>
            <a:endParaRPr kumimoji="0" lang="ko-KR" altLang="en-US" sz="1100" kern="0" dirty="0">
              <a:solidFill>
                <a:srgbClr val="002060"/>
              </a:solidFill>
              <a:latin typeface="+mn-ea"/>
              <a:ea typeface="+mn-ea"/>
            </a:endParaRPr>
          </a:p>
          <a:p>
            <a:pPr fontAlgn="auto" latinLnBrk="0">
              <a:spcBef>
                <a:spcPts val="400"/>
              </a:spcBef>
              <a:spcAft>
                <a:spcPts val="0"/>
              </a:spcAft>
              <a:buClr>
                <a:prstClr val="black">
                  <a:lumMod val="50000"/>
                  <a:lumOff val="50000"/>
                </a:prstClr>
              </a:buClr>
              <a:defRPr/>
            </a:pPr>
            <a:endParaRPr kumimoji="0" lang="en-US" altLang="ko-KR" sz="1100" b="1" kern="0" dirty="0" smtClean="0">
              <a:solidFill>
                <a:srgbClr val="002060"/>
              </a:solidFill>
              <a:latin typeface="Calibri" panose="020F0502020204030204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99BA2D7-BECB-4F67-8C79-F2E4B19C958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50" y="1915584"/>
            <a:ext cx="4236871" cy="244674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C4383CF-28A5-4B74-BE18-08211A2DAB2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900" y="1915585"/>
            <a:ext cx="4264077" cy="2446745"/>
          </a:xfrm>
          <a:prstGeom prst="rect">
            <a:avLst/>
          </a:prstGeom>
        </p:spPr>
      </p:pic>
      <p:sp>
        <p:nvSpPr>
          <p:cNvPr id="20" name="직사각형 19"/>
          <p:cNvSpPr>
            <a:spLocks noChangeArrowheads="1"/>
          </p:cNvSpPr>
          <p:nvPr/>
        </p:nvSpPr>
        <p:spPr bwMode="auto">
          <a:xfrm>
            <a:off x="5214900" y="4533662"/>
            <a:ext cx="4444238" cy="1764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0" tIns="36000" anchor="t"/>
          <a:lstStyle/>
          <a:p>
            <a:pPr marL="182563" indent="-182563" fontAlgn="auto" latinLnBrk="0">
              <a:spcBef>
                <a:spcPts val="400"/>
              </a:spcBef>
              <a:spcAft>
                <a:spcPts val="0"/>
              </a:spcAft>
              <a:buClr>
                <a:prstClr val="black">
                  <a:lumMod val="50000"/>
                  <a:lumOff val="50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kumimoji="0" lang="en-US" altLang="ko-KR" sz="1100" b="1" kern="0" dirty="0">
                <a:solidFill>
                  <a:srgbClr val="002060"/>
                </a:solidFill>
                <a:latin typeface="+mn-ea"/>
                <a:ea typeface="+mn-ea"/>
              </a:rPr>
              <a:t>Bare-Metal, VM(vSphere, Hyper-V, RHEV </a:t>
            </a:r>
            <a:r>
              <a:rPr kumimoji="0" lang="ko-KR" altLang="en-US" sz="1100" b="1" kern="0" dirty="0">
                <a:solidFill>
                  <a:srgbClr val="002060"/>
                </a:solidFill>
                <a:latin typeface="+mn-ea"/>
                <a:ea typeface="+mn-ea"/>
              </a:rPr>
              <a:t>등</a:t>
            </a:r>
            <a:r>
              <a:rPr kumimoji="0" lang="en-US" altLang="ko-KR" sz="1100" b="1" kern="0" dirty="0">
                <a:solidFill>
                  <a:srgbClr val="002060"/>
                </a:solidFill>
                <a:latin typeface="+mn-ea"/>
                <a:ea typeface="+mn-ea"/>
              </a:rPr>
              <a:t>), Public/Private IaaS </a:t>
            </a:r>
            <a:r>
              <a:rPr kumimoji="0" lang="ko-KR" altLang="en-US" sz="1100" b="1" kern="0" dirty="0" err="1" smtClean="0">
                <a:solidFill>
                  <a:srgbClr val="002060"/>
                </a:solidFill>
                <a:latin typeface="+mn-ea"/>
                <a:ea typeface="+mn-ea"/>
              </a:rPr>
              <a:t>제약없이</a:t>
            </a:r>
            <a:r>
              <a:rPr kumimoji="0" lang="ko-KR" altLang="en-US" sz="1100" b="1" kern="0" dirty="0" smtClean="0">
                <a:solidFill>
                  <a:srgbClr val="002060"/>
                </a:solidFill>
                <a:latin typeface="+mn-ea"/>
                <a:ea typeface="+mn-ea"/>
              </a:rPr>
              <a:t> </a:t>
            </a:r>
            <a:r>
              <a:rPr kumimoji="0" lang="ko-KR" altLang="en-US" sz="1100" b="1" kern="0" dirty="0">
                <a:solidFill>
                  <a:srgbClr val="002060"/>
                </a:solidFill>
                <a:latin typeface="+mn-ea"/>
                <a:ea typeface="+mn-ea"/>
              </a:rPr>
              <a:t>설치</a:t>
            </a:r>
            <a:endParaRPr kumimoji="0" lang="en-US" altLang="ko-KR" sz="1100" kern="0" dirty="0" smtClean="0">
              <a:solidFill>
                <a:srgbClr val="002060"/>
              </a:solidFill>
              <a:latin typeface="+mn-ea"/>
              <a:ea typeface="+mn-ea"/>
            </a:endParaRPr>
          </a:p>
          <a:p>
            <a:pPr marL="182563" indent="-182563" fontAlgn="auto" latinLnBrk="0">
              <a:spcBef>
                <a:spcPts val="400"/>
              </a:spcBef>
              <a:spcAft>
                <a:spcPts val="0"/>
              </a:spcAft>
              <a:buClr>
                <a:prstClr val="black">
                  <a:lumMod val="50000"/>
                  <a:lumOff val="50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kumimoji="0" lang="en-US" altLang="ko-KR" sz="1100" b="1" kern="0" dirty="0" err="1">
                <a:solidFill>
                  <a:srgbClr val="002060"/>
                </a:solidFill>
                <a:latin typeface="+mn-ea"/>
                <a:ea typeface="+mn-ea"/>
              </a:rPr>
              <a:t>OpenVswitch</a:t>
            </a:r>
            <a:r>
              <a:rPr kumimoji="0" lang="ko-KR" altLang="en-US" sz="1100" b="1" kern="0" dirty="0">
                <a:solidFill>
                  <a:srgbClr val="002060"/>
                </a:solidFill>
                <a:latin typeface="+mn-ea"/>
                <a:ea typeface="+mn-ea"/>
              </a:rPr>
              <a:t>를 통한 자동 </a:t>
            </a:r>
            <a:r>
              <a:rPr kumimoji="0" lang="en-US" altLang="ko-KR" sz="1100" b="1" kern="0" dirty="0">
                <a:solidFill>
                  <a:srgbClr val="002060"/>
                </a:solidFill>
                <a:latin typeface="+mn-ea"/>
                <a:ea typeface="+mn-ea"/>
              </a:rPr>
              <a:t>Networking </a:t>
            </a:r>
            <a:r>
              <a:rPr kumimoji="0" lang="ko-KR" altLang="en-US" sz="1100" b="1" kern="0" dirty="0" smtClean="0">
                <a:solidFill>
                  <a:srgbClr val="002060"/>
                </a:solidFill>
                <a:latin typeface="+mn-ea"/>
                <a:ea typeface="+mn-ea"/>
              </a:rPr>
              <a:t>구성</a:t>
            </a:r>
            <a:endParaRPr kumimoji="0" lang="en-US" altLang="ko-KR" sz="1100" b="1" kern="0" dirty="0" smtClean="0">
              <a:solidFill>
                <a:srgbClr val="002060"/>
              </a:solidFill>
              <a:latin typeface="+mn-ea"/>
              <a:ea typeface="+mn-ea"/>
            </a:endParaRPr>
          </a:p>
          <a:p>
            <a:pPr marL="182563" indent="-182563" fontAlgn="auto" latinLnBrk="0">
              <a:spcBef>
                <a:spcPts val="400"/>
              </a:spcBef>
              <a:spcAft>
                <a:spcPts val="0"/>
              </a:spcAft>
              <a:buClr>
                <a:prstClr val="black">
                  <a:lumMod val="50000"/>
                  <a:lumOff val="50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kumimoji="0" lang="ko-KR" altLang="en-US" sz="1100" b="1" kern="0" dirty="0" smtClean="0">
                <a:solidFill>
                  <a:srgbClr val="002060"/>
                </a:solidFill>
                <a:latin typeface="Calibri" panose="020F0502020204030204"/>
              </a:rPr>
              <a:t>관리 </a:t>
            </a:r>
            <a:r>
              <a:rPr kumimoji="0" lang="ko-KR" altLang="en-US" sz="1100" b="1" kern="0" dirty="0">
                <a:solidFill>
                  <a:srgbClr val="002060"/>
                </a:solidFill>
                <a:latin typeface="Calibri" panose="020F0502020204030204"/>
              </a:rPr>
              <a:t>및 모니터링을 위한 </a:t>
            </a:r>
            <a:r>
              <a:rPr kumimoji="0" lang="en-US" altLang="ko-KR" sz="1100" b="1" kern="0" dirty="0">
                <a:solidFill>
                  <a:srgbClr val="002060"/>
                </a:solidFill>
                <a:latin typeface="Calibri" panose="020F0502020204030204"/>
              </a:rPr>
              <a:t>Web Console, REST API </a:t>
            </a:r>
            <a:r>
              <a:rPr kumimoji="0" lang="ko-KR" altLang="en-US" sz="1100" b="1" kern="0" dirty="0">
                <a:solidFill>
                  <a:srgbClr val="002060"/>
                </a:solidFill>
                <a:latin typeface="Calibri" panose="020F0502020204030204"/>
              </a:rPr>
              <a:t>및 </a:t>
            </a:r>
            <a:r>
              <a:rPr kumimoji="0" lang="en-US" altLang="ko-KR" sz="1100" b="1" kern="0" dirty="0">
                <a:solidFill>
                  <a:srgbClr val="002060"/>
                </a:solidFill>
                <a:latin typeface="Calibri" panose="020F0502020204030204"/>
              </a:rPr>
              <a:t>CLI </a:t>
            </a:r>
            <a:r>
              <a:rPr kumimoji="0" lang="ko-KR" altLang="en-US" sz="1100" b="1" kern="0" dirty="0">
                <a:solidFill>
                  <a:srgbClr val="002060"/>
                </a:solidFill>
                <a:latin typeface="Calibri" panose="020F0502020204030204"/>
              </a:rPr>
              <a:t>제공</a:t>
            </a:r>
            <a:endParaRPr kumimoji="0" lang="en-US" altLang="ko-KR" sz="1100" b="1" kern="0" dirty="0" smtClean="0">
              <a:solidFill>
                <a:srgbClr val="002060"/>
              </a:solidFill>
              <a:latin typeface="Calibri" panose="020F0502020204030204"/>
            </a:endParaRPr>
          </a:p>
          <a:p>
            <a:pPr marL="182563" indent="-182563" fontAlgn="auto" latinLnBrk="0">
              <a:spcBef>
                <a:spcPts val="400"/>
              </a:spcBef>
              <a:spcAft>
                <a:spcPts val="0"/>
              </a:spcAft>
              <a:buClr>
                <a:prstClr val="black">
                  <a:lumMod val="50000"/>
                  <a:lumOff val="50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kumimoji="0" lang="en-US" altLang="ko-KR" sz="1100" b="1" kern="0" dirty="0" err="1" smtClean="0">
                <a:solidFill>
                  <a:srgbClr val="002060"/>
                </a:solidFill>
                <a:latin typeface="Calibri" panose="020F0502020204030204"/>
              </a:rPr>
              <a:t>AutoScaler</a:t>
            </a:r>
            <a:r>
              <a:rPr kumimoji="0" lang="ko-KR" altLang="en-US" sz="1100" b="1" kern="0" dirty="0">
                <a:solidFill>
                  <a:srgbClr val="002060"/>
                </a:solidFill>
                <a:latin typeface="Calibri" panose="020F0502020204030204"/>
              </a:rPr>
              <a:t>를 통한 </a:t>
            </a:r>
            <a:r>
              <a:rPr kumimoji="0" lang="en-US" altLang="ko-KR" sz="1100" b="1" kern="0" dirty="0">
                <a:solidFill>
                  <a:srgbClr val="002060"/>
                </a:solidFill>
                <a:latin typeface="Calibri" panose="020F0502020204030204"/>
              </a:rPr>
              <a:t>Docker </a:t>
            </a:r>
            <a:r>
              <a:rPr kumimoji="0" lang="ko-KR" altLang="en-US" sz="1100" b="1" kern="0" dirty="0">
                <a:solidFill>
                  <a:srgbClr val="002060"/>
                </a:solidFill>
                <a:latin typeface="Calibri" panose="020F0502020204030204"/>
              </a:rPr>
              <a:t>컨테이너 자동 확장</a:t>
            </a:r>
            <a:r>
              <a:rPr kumimoji="0" lang="en-US" altLang="ko-KR" sz="1100" b="1" kern="0" dirty="0">
                <a:solidFill>
                  <a:srgbClr val="002060"/>
                </a:solidFill>
                <a:latin typeface="Calibri" panose="020F0502020204030204"/>
              </a:rPr>
              <a:t>/</a:t>
            </a:r>
            <a:r>
              <a:rPr kumimoji="0" lang="ko-KR" altLang="en-US" sz="1100" b="1" kern="0" dirty="0">
                <a:solidFill>
                  <a:srgbClr val="002060"/>
                </a:solidFill>
                <a:latin typeface="Calibri" panose="020F0502020204030204"/>
              </a:rPr>
              <a:t>축소</a:t>
            </a:r>
            <a:r>
              <a:rPr kumimoji="0" lang="en-US" altLang="ko-KR" sz="1100" b="1" kern="0" dirty="0">
                <a:solidFill>
                  <a:srgbClr val="002060"/>
                </a:solidFill>
                <a:latin typeface="Calibri" panose="020F0502020204030204"/>
              </a:rPr>
              <a:t>(Auto-Scaling)</a:t>
            </a:r>
          </a:p>
          <a:p>
            <a:pPr marL="182563" indent="-182563" fontAlgn="auto" latinLnBrk="0">
              <a:spcBef>
                <a:spcPts val="400"/>
              </a:spcBef>
              <a:spcAft>
                <a:spcPts val="0"/>
              </a:spcAft>
              <a:buClr>
                <a:prstClr val="black">
                  <a:lumMod val="50000"/>
                  <a:lumOff val="50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kumimoji="0" lang="en-US" altLang="ko-KR" sz="1100" b="1" kern="0" dirty="0">
                <a:solidFill>
                  <a:srgbClr val="002060"/>
                </a:solidFill>
                <a:latin typeface="Calibri" panose="020F0502020204030204"/>
              </a:rPr>
              <a:t>Router</a:t>
            </a:r>
            <a:r>
              <a:rPr kumimoji="0" lang="ko-KR" altLang="en-US" sz="1100" b="1" kern="0" dirty="0">
                <a:solidFill>
                  <a:srgbClr val="002060"/>
                </a:solidFill>
                <a:latin typeface="Calibri" panose="020F0502020204030204"/>
              </a:rPr>
              <a:t>를 통한 자동 부하 분산</a:t>
            </a:r>
            <a:r>
              <a:rPr kumimoji="0" lang="en-US" altLang="ko-KR" sz="1100" b="1" kern="0" dirty="0">
                <a:solidFill>
                  <a:srgbClr val="002060"/>
                </a:solidFill>
                <a:latin typeface="Calibri" panose="020F0502020204030204"/>
              </a:rPr>
              <a:t>(Load-Balancing)</a:t>
            </a:r>
          </a:p>
          <a:p>
            <a:pPr marL="182563" indent="-182563" fontAlgn="auto" latinLnBrk="0">
              <a:spcBef>
                <a:spcPts val="400"/>
              </a:spcBef>
              <a:spcAft>
                <a:spcPts val="0"/>
              </a:spcAft>
              <a:buClr>
                <a:prstClr val="black">
                  <a:lumMod val="50000"/>
                  <a:lumOff val="50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kumimoji="0" lang="en-US" altLang="ko-KR" sz="1100" b="1" kern="0" dirty="0">
                <a:solidFill>
                  <a:srgbClr val="002060"/>
                </a:solidFill>
                <a:latin typeface="Calibri" panose="020F0502020204030204"/>
              </a:rPr>
              <a:t>Wildcard entry</a:t>
            </a:r>
            <a:r>
              <a:rPr kumimoji="0" lang="ko-KR" altLang="en-US" sz="1100" b="1" kern="0" dirty="0">
                <a:solidFill>
                  <a:srgbClr val="002060"/>
                </a:solidFill>
                <a:latin typeface="Calibri" panose="020F0502020204030204"/>
              </a:rPr>
              <a:t>를 통한 </a:t>
            </a:r>
            <a:r>
              <a:rPr kumimoji="0" lang="en-US" altLang="ko-KR" sz="1100" b="1" kern="0" dirty="0">
                <a:solidFill>
                  <a:srgbClr val="002060"/>
                </a:solidFill>
                <a:latin typeface="Calibri" panose="020F0502020204030204"/>
              </a:rPr>
              <a:t>DNS </a:t>
            </a:r>
            <a:r>
              <a:rPr kumimoji="0" lang="ko-KR" altLang="en-US" sz="1100" b="1" kern="0" dirty="0">
                <a:solidFill>
                  <a:srgbClr val="002060"/>
                </a:solidFill>
                <a:latin typeface="Calibri" panose="020F0502020204030204"/>
              </a:rPr>
              <a:t>연계 제공</a:t>
            </a:r>
          </a:p>
          <a:p>
            <a:pPr marL="182563" indent="-182563" fontAlgn="auto" latinLnBrk="0">
              <a:spcBef>
                <a:spcPts val="400"/>
              </a:spcBef>
              <a:spcAft>
                <a:spcPts val="0"/>
              </a:spcAft>
              <a:buClr>
                <a:prstClr val="black">
                  <a:lumMod val="50000"/>
                  <a:lumOff val="50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kumimoji="0" lang="en-US" altLang="ko-KR" sz="1100" b="1" kern="0" dirty="0" err="1">
                <a:solidFill>
                  <a:srgbClr val="002060"/>
                </a:solidFill>
                <a:latin typeface="Calibri" panose="020F0502020204030204"/>
              </a:rPr>
              <a:t>JBoss</a:t>
            </a:r>
            <a:r>
              <a:rPr kumimoji="0" lang="en-US" altLang="ko-KR" sz="1100" b="1" kern="0" dirty="0">
                <a:solidFill>
                  <a:srgbClr val="002060"/>
                </a:solidFill>
                <a:latin typeface="Calibri" panose="020F0502020204030204"/>
              </a:rPr>
              <a:t> EAP</a:t>
            </a:r>
            <a:r>
              <a:rPr kumimoji="0" lang="ko-KR" altLang="en-US" sz="1100" b="1" kern="0" dirty="0">
                <a:solidFill>
                  <a:srgbClr val="002060"/>
                </a:solidFill>
                <a:latin typeface="Calibri" panose="020F0502020204030204"/>
              </a:rPr>
              <a:t>를 통한 </a:t>
            </a:r>
            <a:r>
              <a:rPr kumimoji="0" lang="en-US" altLang="ko-KR" sz="1100" b="1" kern="0" dirty="0">
                <a:solidFill>
                  <a:srgbClr val="002060"/>
                </a:solidFill>
                <a:latin typeface="Calibri" panose="020F0502020204030204"/>
              </a:rPr>
              <a:t>WAS </a:t>
            </a:r>
            <a:r>
              <a:rPr kumimoji="0" lang="ko-KR" altLang="en-US" sz="1100" b="1" kern="0" dirty="0" err="1">
                <a:solidFill>
                  <a:srgbClr val="002060"/>
                </a:solidFill>
                <a:latin typeface="Calibri" panose="020F0502020204030204"/>
              </a:rPr>
              <a:t>클러스터링</a:t>
            </a:r>
            <a:r>
              <a:rPr kumimoji="0" lang="en-US" altLang="ko-KR" sz="1100" b="1" kern="0" dirty="0">
                <a:solidFill>
                  <a:srgbClr val="002060"/>
                </a:solidFill>
                <a:latin typeface="Calibri" panose="020F0502020204030204"/>
              </a:rPr>
              <a:t>(Session Clustering) </a:t>
            </a:r>
            <a:r>
              <a:rPr kumimoji="0" lang="ko-KR" altLang="en-US" sz="1100" b="1" kern="0" dirty="0">
                <a:solidFill>
                  <a:srgbClr val="002060"/>
                </a:solidFill>
                <a:latin typeface="Calibri" panose="020F0502020204030204"/>
              </a:rPr>
              <a:t>기능</a:t>
            </a:r>
            <a:endParaRPr kumimoji="0" lang="en-US" altLang="ko-KR" sz="1100" b="1" kern="0" dirty="0" smtClean="0">
              <a:solidFill>
                <a:srgbClr val="00206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49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26233"/>
            <a:ext cx="3028842" cy="304699"/>
            <a:chOff x="802399" y="1044402"/>
            <a:chExt cx="3028842" cy="3046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44402"/>
              <a:ext cx="3028842" cy="3046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Container Platform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noProof="0" dirty="0">
                <a:solidFill>
                  <a:srgbClr val="000000"/>
                </a:solidFill>
                <a:latin typeface="+mj-ea"/>
              </a:rPr>
              <a:t>Ⅲ</a:t>
            </a: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r>
              <a:rPr kumimoji="0"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Kubernetes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8504" y="1124744"/>
            <a:ext cx="5033109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Kubernetes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를 활용한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Container Platform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특징 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(2/2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)</a:t>
            </a:r>
            <a:endParaRPr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21" name="AutoShape 2"/>
          <p:cNvSpPr>
            <a:spLocks noChangeArrowheads="1"/>
          </p:cNvSpPr>
          <p:nvPr/>
        </p:nvSpPr>
        <p:spPr bwMode="gray">
          <a:xfrm>
            <a:off x="308746" y="1526695"/>
            <a:ext cx="4444238" cy="481862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 algn="ctr">
            <a:solidFill>
              <a:sysClr val="window" lastClr="FFFFFF">
                <a:lumMod val="75000"/>
              </a:sysClr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ko-KR" sz="1800" kern="0" spc="-50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22" name="모서리가 둥근 직사각형 21"/>
          <p:cNvSpPr/>
          <p:nvPr/>
        </p:nvSpPr>
        <p:spPr bwMode="gray">
          <a:xfrm>
            <a:off x="308746" y="1512481"/>
            <a:ext cx="4444238" cy="380539"/>
          </a:xfrm>
          <a:prstGeom prst="roundRect">
            <a:avLst>
              <a:gd name="adj" fmla="val 0"/>
            </a:avLst>
          </a:prstGeom>
          <a:solidFill>
            <a:srgbClr val="1F497D">
              <a:lumMod val="20000"/>
              <a:lumOff val="80000"/>
            </a:srgbClr>
          </a:solidFill>
          <a:ln w="6350" algn="ctr">
            <a:solidFill>
              <a:srgbClr val="4BACC6">
                <a:lumMod val="60000"/>
                <a:lumOff val="40000"/>
              </a:srgbClr>
            </a:solidFill>
            <a:round/>
            <a:headEnd/>
            <a:tailEnd/>
          </a:ln>
          <a:effectLst/>
        </p:spPr>
        <p:txBody>
          <a:bodyPr vert="horz" wrap="none" lIns="72000" tIns="72000" rIns="72000" bIns="90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kern="0" spc="-50" dirty="0" smtClean="0">
                <a:solidFill>
                  <a:prstClr val="black"/>
                </a:solidFill>
                <a:cs typeface="Arial" pitchFamily="34" charset="0"/>
              </a:rPr>
              <a:t>RANCHER 2.0</a:t>
            </a:r>
            <a:endParaRPr lang="en-US" altLang="ko-KR" b="1" kern="0" spc="-50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23" name="AutoShape 2"/>
          <p:cNvSpPr>
            <a:spLocks noChangeArrowheads="1"/>
          </p:cNvSpPr>
          <p:nvPr/>
        </p:nvSpPr>
        <p:spPr bwMode="gray">
          <a:xfrm>
            <a:off x="5124366" y="1526695"/>
            <a:ext cx="4444238" cy="481862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 algn="ctr">
            <a:solidFill>
              <a:sysClr val="window" lastClr="FFFFFF">
                <a:lumMod val="75000"/>
              </a:sysClr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ko-KR" sz="1800" kern="0" spc="-50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24" name="모서리가 둥근 직사각형 23"/>
          <p:cNvSpPr/>
          <p:nvPr/>
        </p:nvSpPr>
        <p:spPr bwMode="gray">
          <a:xfrm>
            <a:off x="5124366" y="1512481"/>
            <a:ext cx="4444238" cy="380539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4DABF5"/>
              </a:gs>
              <a:gs pos="47000">
                <a:srgbClr val="0173D4"/>
              </a:gs>
              <a:gs pos="100000">
                <a:srgbClr val="0048AC"/>
              </a:gs>
            </a:gsLst>
            <a:lin ang="2700000" scaled="1"/>
          </a:gradFill>
          <a:ln w="6350" algn="ctr">
            <a:solidFill>
              <a:srgbClr val="0173D4"/>
            </a:solidFill>
            <a:round/>
            <a:headEnd/>
            <a:tailEnd/>
          </a:ln>
          <a:effectLst/>
        </p:spPr>
        <p:txBody>
          <a:bodyPr vert="horz" wrap="none" lIns="72000" tIns="72000" rIns="72000" bIns="90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kern="0" spc="-50" dirty="0" smtClean="0">
                <a:solidFill>
                  <a:prstClr val="white"/>
                </a:solidFill>
                <a:cs typeface="Arial" pitchFamily="34" charset="0"/>
              </a:rPr>
              <a:t>IBM </a:t>
            </a:r>
            <a:r>
              <a:rPr lang="en-US" altLang="ko-KR" b="1" kern="0" spc="-50" dirty="0" smtClean="0">
                <a:solidFill>
                  <a:prstClr val="white"/>
                </a:solidFill>
                <a:cs typeface="Arial" pitchFamily="34" charset="0"/>
              </a:rPr>
              <a:t>Cloud</a:t>
            </a:r>
            <a:endParaRPr kumimoji="0" lang="ko-KR" altLang="en-US" b="1" kern="0" spc="-5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25" name="직사각형 24"/>
          <p:cNvSpPr>
            <a:spLocks noChangeArrowheads="1"/>
          </p:cNvSpPr>
          <p:nvPr/>
        </p:nvSpPr>
        <p:spPr bwMode="auto">
          <a:xfrm>
            <a:off x="314591" y="4544350"/>
            <a:ext cx="4444238" cy="1764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0" tIns="36000" anchor="t"/>
          <a:lstStyle/>
          <a:p>
            <a:pPr marL="182563" indent="-182563" fontAlgn="auto" latinLnBrk="0">
              <a:spcBef>
                <a:spcPts val="400"/>
              </a:spcBef>
              <a:spcAft>
                <a:spcPts val="0"/>
              </a:spcAft>
              <a:buClr>
                <a:prstClr val="black">
                  <a:lumMod val="50000"/>
                  <a:lumOff val="50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kumimoji="0" lang="en-US" altLang="ko-KR" sz="1100" b="1" kern="0" dirty="0" smtClean="0">
                <a:solidFill>
                  <a:srgbClr val="002060"/>
                </a:solidFill>
                <a:latin typeface="+mn-ea"/>
                <a:ea typeface="+mn-ea"/>
              </a:rPr>
              <a:t>Unified Cluster Management</a:t>
            </a:r>
            <a:r>
              <a:rPr kumimoji="0" lang="ko-KR" altLang="en-US" sz="1100" kern="0" dirty="0" smtClean="0">
                <a:solidFill>
                  <a:srgbClr val="002060"/>
                </a:solidFill>
                <a:latin typeface="+mn-ea"/>
                <a:ea typeface="+mn-ea"/>
              </a:rPr>
              <a:t> </a:t>
            </a:r>
            <a:r>
              <a:rPr kumimoji="0" lang="en-US" altLang="ko-KR" sz="1100" kern="0" dirty="0" smtClean="0">
                <a:solidFill>
                  <a:srgbClr val="002060"/>
                </a:solidFill>
                <a:latin typeface="+mn-ea"/>
                <a:ea typeface="+mn-ea"/>
              </a:rPr>
              <a:t>(</a:t>
            </a:r>
            <a:r>
              <a:rPr kumimoji="0" lang="ko-KR" altLang="en-US" sz="1100" kern="0" dirty="0">
                <a:solidFill>
                  <a:srgbClr val="002060"/>
                </a:solidFill>
                <a:latin typeface="+mn-ea"/>
                <a:ea typeface="+mn-ea"/>
              </a:rPr>
              <a:t>여러 </a:t>
            </a:r>
            <a:r>
              <a:rPr kumimoji="0" lang="en-US" altLang="ko-KR" sz="1100" kern="0" dirty="0">
                <a:solidFill>
                  <a:srgbClr val="002060"/>
                </a:solidFill>
                <a:latin typeface="+mn-ea"/>
                <a:ea typeface="+mn-ea"/>
              </a:rPr>
              <a:t>Kubernetes</a:t>
            </a:r>
            <a:r>
              <a:rPr kumimoji="0" lang="ko-KR" altLang="en-US" sz="1100" kern="0" dirty="0">
                <a:solidFill>
                  <a:srgbClr val="002060"/>
                </a:solidFill>
                <a:latin typeface="+mn-ea"/>
                <a:ea typeface="+mn-ea"/>
              </a:rPr>
              <a:t>클러스터를 중앙에서 </a:t>
            </a:r>
            <a:r>
              <a:rPr kumimoji="0" lang="ko-KR" altLang="en-US" sz="1100" kern="0" dirty="0" smtClean="0">
                <a:solidFill>
                  <a:srgbClr val="002060"/>
                </a:solidFill>
                <a:latin typeface="+mn-ea"/>
                <a:ea typeface="+mn-ea"/>
              </a:rPr>
              <a:t>관리</a:t>
            </a:r>
            <a:r>
              <a:rPr kumimoji="0" lang="en-US" altLang="ko-KR" sz="1100" kern="0" dirty="0" smtClean="0">
                <a:solidFill>
                  <a:srgbClr val="002060"/>
                </a:solidFill>
                <a:latin typeface="+mn-ea"/>
                <a:ea typeface="+mn-ea"/>
              </a:rPr>
              <a:t>)</a:t>
            </a:r>
          </a:p>
          <a:p>
            <a:pPr marL="182563" indent="-182563" fontAlgn="auto" latinLnBrk="0">
              <a:spcBef>
                <a:spcPts val="400"/>
              </a:spcBef>
              <a:spcAft>
                <a:spcPts val="0"/>
              </a:spcAft>
              <a:buClr>
                <a:prstClr val="black">
                  <a:lumMod val="50000"/>
                  <a:lumOff val="50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kumimoji="0" lang="en-US" altLang="ko-KR" sz="1100" b="1" kern="0" dirty="0">
                <a:solidFill>
                  <a:srgbClr val="002060"/>
                </a:solidFill>
                <a:latin typeface="+mn-ea"/>
                <a:ea typeface="+mn-ea"/>
              </a:rPr>
              <a:t>Modular infrastructure </a:t>
            </a:r>
            <a:r>
              <a:rPr kumimoji="0" lang="en-US" altLang="ko-KR" sz="1100" b="1" kern="0" dirty="0" smtClean="0">
                <a:solidFill>
                  <a:srgbClr val="002060"/>
                </a:solidFill>
                <a:latin typeface="+mn-ea"/>
                <a:ea typeface="+mn-ea"/>
              </a:rPr>
              <a:t>services</a:t>
            </a:r>
            <a:endParaRPr kumimoji="0" lang="en-US" altLang="ko-KR" sz="1100" kern="0" dirty="0" smtClean="0">
              <a:solidFill>
                <a:srgbClr val="002060"/>
              </a:solidFill>
              <a:latin typeface="+mn-ea"/>
              <a:ea typeface="+mn-ea"/>
            </a:endParaRPr>
          </a:p>
          <a:p>
            <a:pPr marL="182563" indent="-182563" fontAlgn="auto" latinLnBrk="0">
              <a:spcBef>
                <a:spcPts val="400"/>
              </a:spcBef>
              <a:spcAft>
                <a:spcPts val="0"/>
              </a:spcAft>
              <a:buClr>
                <a:prstClr val="black">
                  <a:lumMod val="50000"/>
                  <a:lumOff val="50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kumimoji="0" lang="en-US" altLang="ko-KR" sz="1100" b="1" kern="0" dirty="0">
                <a:solidFill>
                  <a:srgbClr val="002060"/>
                </a:solidFill>
                <a:latin typeface="+mn-ea"/>
                <a:ea typeface="+mn-ea"/>
              </a:rPr>
              <a:t>Application Workload </a:t>
            </a:r>
            <a:r>
              <a:rPr kumimoji="0" lang="en-US" altLang="ko-KR" sz="1100" b="1" kern="0" dirty="0" smtClean="0">
                <a:solidFill>
                  <a:srgbClr val="002060"/>
                </a:solidFill>
                <a:latin typeface="+mn-ea"/>
                <a:ea typeface="+mn-ea"/>
              </a:rPr>
              <a:t>Management </a:t>
            </a:r>
            <a:r>
              <a:rPr kumimoji="0" lang="en-US" altLang="ko-KR" sz="1100" kern="0" dirty="0" smtClean="0">
                <a:solidFill>
                  <a:srgbClr val="002060"/>
                </a:solidFill>
                <a:latin typeface="+mn-ea"/>
                <a:ea typeface="+mn-ea"/>
              </a:rPr>
              <a:t>(</a:t>
            </a:r>
            <a:r>
              <a:rPr kumimoji="0" lang="ko-KR" altLang="en-US" sz="1100" kern="0" dirty="0">
                <a:solidFill>
                  <a:srgbClr val="002060"/>
                </a:solidFill>
                <a:latin typeface="+mn-ea"/>
                <a:ea typeface="+mn-ea"/>
              </a:rPr>
              <a:t>통합 경보 </a:t>
            </a:r>
            <a:r>
              <a:rPr kumimoji="0" lang="en-US" altLang="ko-KR" sz="1100" kern="0" dirty="0" smtClean="0">
                <a:solidFill>
                  <a:srgbClr val="002060"/>
                </a:solidFill>
                <a:latin typeface="+mn-ea"/>
                <a:ea typeface="+mn-ea"/>
              </a:rPr>
              <a:t>,</a:t>
            </a:r>
            <a:r>
              <a:rPr kumimoji="0" lang="ko-KR" altLang="en-US" sz="1100" kern="0" dirty="0" smtClean="0">
                <a:solidFill>
                  <a:srgbClr val="002060"/>
                </a:solidFill>
                <a:latin typeface="+mn-ea"/>
                <a:ea typeface="+mn-ea"/>
              </a:rPr>
              <a:t> </a:t>
            </a:r>
            <a:r>
              <a:rPr kumimoji="0" lang="ko-KR" altLang="en-US" sz="1100" kern="0" dirty="0">
                <a:solidFill>
                  <a:srgbClr val="002060"/>
                </a:solidFill>
                <a:latin typeface="+mn-ea"/>
                <a:ea typeface="+mn-ea"/>
              </a:rPr>
              <a:t>로그 수집 및 </a:t>
            </a:r>
            <a:r>
              <a:rPr kumimoji="0" lang="en-US" altLang="ko-KR" sz="1100" kern="0" dirty="0" smtClean="0">
                <a:solidFill>
                  <a:srgbClr val="002060"/>
                </a:solidFill>
                <a:latin typeface="+mn-ea"/>
                <a:ea typeface="+mn-ea"/>
              </a:rPr>
              <a:t>CI </a:t>
            </a:r>
            <a:r>
              <a:rPr kumimoji="0" lang="en-US" altLang="ko-KR" sz="1100" kern="0" dirty="0">
                <a:solidFill>
                  <a:srgbClr val="002060"/>
                </a:solidFill>
                <a:latin typeface="+mn-ea"/>
                <a:ea typeface="+mn-ea"/>
              </a:rPr>
              <a:t>/ CD </a:t>
            </a:r>
            <a:r>
              <a:rPr kumimoji="0" lang="ko-KR" altLang="en-US" sz="1100" kern="0" dirty="0">
                <a:solidFill>
                  <a:srgbClr val="002060"/>
                </a:solidFill>
                <a:latin typeface="+mn-ea"/>
                <a:ea typeface="+mn-ea"/>
              </a:rPr>
              <a:t>파이프 라인을 </a:t>
            </a:r>
            <a:r>
              <a:rPr kumimoji="0" lang="ko-KR" altLang="en-US" sz="1100" kern="0" dirty="0" smtClean="0">
                <a:solidFill>
                  <a:srgbClr val="002060"/>
                </a:solidFill>
                <a:latin typeface="+mn-ea"/>
                <a:ea typeface="+mn-ea"/>
              </a:rPr>
              <a:t>구현</a:t>
            </a:r>
            <a:r>
              <a:rPr kumimoji="0" lang="en-US" altLang="ko-KR" sz="1100" kern="0" dirty="0" smtClean="0">
                <a:solidFill>
                  <a:srgbClr val="002060"/>
                </a:solidFill>
                <a:latin typeface="+mn-ea"/>
                <a:ea typeface="+mn-ea"/>
              </a:rPr>
              <a:t>)</a:t>
            </a:r>
            <a:r>
              <a:rPr kumimoji="0" lang="ko-KR" altLang="en-US" sz="1100" kern="0" dirty="0" smtClean="0">
                <a:solidFill>
                  <a:srgbClr val="002060"/>
                </a:solidFill>
                <a:latin typeface="+mn-ea"/>
                <a:ea typeface="+mn-ea"/>
              </a:rPr>
              <a:t> </a:t>
            </a:r>
            <a:endParaRPr kumimoji="0" lang="en-US" altLang="ko-KR" sz="1100" kern="0" dirty="0" smtClean="0">
              <a:solidFill>
                <a:srgbClr val="002060"/>
              </a:solidFill>
              <a:latin typeface="+mn-ea"/>
              <a:ea typeface="+mn-ea"/>
            </a:endParaRPr>
          </a:p>
          <a:p>
            <a:pPr marL="182563" indent="-182563" fontAlgn="auto" latinLnBrk="0">
              <a:spcBef>
                <a:spcPts val="400"/>
              </a:spcBef>
              <a:spcAft>
                <a:spcPts val="0"/>
              </a:spcAft>
              <a:buClr>
                <a:prstClr val="black">
                  <a:lumMod val="50000"/>
                  <a:lumOff val="50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kumimoji="0" lang="en-US" altLang="ko-KR" sz="1100" b="1" kern="0" dirty="0">
                <a:solidFill>
                  <a:srgbClr val="002060"/>
                </a:solidFill>
                <a:latin typeface="+mn-ea"/>
                <a:ea typeface="+mn-ea"/>
              </a:rPr>
              <a:t>An app catalog you’ll actually </a:t>
            </a:r>
            <a:r>
              <a:rPr kumimoji="0" lang="en-US" altLang="ko-KR" sz="1100" b="1" kern="0" dirty="0" smtClean="0">
                <a:solidFill>
                  <a:srgbClr val="002060"/>
                </a:solidFill>
                <a:latin typeface="+mn-ea"/>
                <a:ea typeface="+mn-ea"/>
              </a:rPr>
              <a:t>use </a:t>
            </a:r>
            <a:r>
              <a:rPr kumimoji="0" lang="en-US" altLang="ko-KR" sz="1100" kern="0" dirty="0" smtClean="0">
                <a:solidFill>
                  <a:srgbClr val="002060"/>
                </a:solidFill>
                <a:latin typeface="+mn-ea"/>
              </a:rPr>
              <a:t>(App </a:t>
            </a:r>
            <a:r>
              <a:rPr kumimoji="0" lang="ko-KR" altLang="en-US" sz="1100" kern="0" dirty="0" smtClean="0">
                <a:solidFill>
                  <a:srgbClr val="002060"/>
                </a:solidFill>
                <a:latin typeface="+mn-ea"/>
              </a:rPr>
              <a:t>관리가 쉽고</a:t>
            </a:r>
            <a:r>
              <a:rPr kumimoji="0" lang="en-US" altLang="ko-KR" sz="1100" kern="0" dirty="0" smtClean="0">
                <a:solidFill>
                  <a:srgbClr val="002060"/>
                </a:solidFill>
                <a:latin typeface="+mn-ea"/>
              </a:rPr>
              <a:t>, </a:t>
            </a:r>
            <a:r>
              <a:rPr kumimoji="0" lang="ko-KR" altLang="en-US" sz="1100" kern="0" dirty="0" smtClean="0">
                <a:solidFill>
                  <a:srgbClr val="002060"/>
                </a:solidFill>
                <a:latin typeface="+mn-ea"/>
              </a:rPr>
              <a:t>다중 </a:t>
            </a:r>
            <a:r>
              <a:rPr kumimoji="0" lang="en-US" altLang="ko-KR" sz="1100" kern="0" dirty="0" smtClean="0">
                <a:solidFill>
                  <a:srgbClr val="002060"/>
                </a:solidFill>
                <a:latin typeface="+mn-ea"/>
              </a:rPr>
              <a:t>Container </a:t>
            </a:r>
            <a:r>
              <a:rPr kumimoji="0" lang="ko-KR" altLang="en-US" sz="1100" kern="0" dirty="0" smtClean="0">
                <a:solidFill>
                  <a:srgbClr val="002060"/>
                </a:solidFill>
                <a:latin typeface="+mn-ea"/>
              </a:rPr>
              <a:t>클러스터 </a:t>
            </a:r>
            <a:r>
              <a:rPr kumimoji="0" lang="en-US" altLang="ko-KR" sz="1100" kern="0" dirty="0" smtClean="0">
                <a:solidFill>
                  <a:srgbClr val="002060"/>
                </a:solidFill>
                <a:latin typeface="+mn-ea"/>
              </a:rPr>
              <a:t>App</a:t>
            </a:r>
            <a:r>
              <a:rPr kumimoji="0" lang="ko-KR" altLang="en-US" sz="1100" kern="0" dirty="0" smtClean="0">
                <a:solidFill>
                  <a:srgbClr val="002060"/>
                </a:solidFill>
                <a:latin typeface="+mn-ea"/>
              </a:rPr>
              <a:t>에 반복적으로 배포</a:t>
            </a:r>
            <a:r>
              <a:rPr kumimoji="0" lang="en-US" altLang="ko-KR" sz="1100" kern="0" dirty="0" smtClean="0">
                <a:solidFill>
                  <a:srgbClr val="002060"/>
                </a:solidFill>
                <a:latin typeface="+mn-ea"/>
              </a:rPr>
              <a:t>)</a:t>
            </a:r>
            <a:r>
              <a:rPr kumimoji="0" lang="ko-KR" altLang="en-US" sz="1100" kern="0" dirty="0" smtClean="0">
                <a:solidFill>
                  <a:srgbClr val="002060"/>
                </a:solidFill>
                <a:latin typeface="+mn-ea"/>
              </a:rPr>
              <a:t> </a:t>
            </a:r>
            <a:endParaRPr kumimoji="0" lang="en-US" altLang="ko-KR" sz="1100" kern="0" dirty="0" smtClean="0">
              <a:solidFill>
                <a:srgbClr val="002060"/>
              </a:solidFill>
              <a:latin typeface="+mn-ea"/>
              <a:ea typeface="+mn-ea"/>
            </a:endParaRPr>
          </a:p>
          <a:p>
            <a:pPr marL="182563" indent="-182563" fontAlgn="auto" latinLnBrk="0">
              <a:spcBef>
                <a:spcPts val="400"/>
              </a:spcBef>
              <a:spcAft>
                <a:spcPts val="0"/>
              </a:spcAft>
              <a:buClr>
                <a:prstClr val="black">
                  <a:lumMod val="50000"/>
                  <a:lumOff val="50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kumimoji="0" lang="en-US" altLang="ko-KR" sz="1100" b="1" kern="0" dirty="0">
                <a:solidFill>
                  <a:srgbClr val="002060"/>
                </a:solidFill>
                <a:latin typeface="+mn-ea"/>
              </a:rPr>
              <a:t>Role based access </a:t>
            </a:r>
            <a:r>
              <a:rPr kumimoji="0" lang="en-US" altLang="ko-KR" sz="1100" b="1" kern="0" dirty="0" smtClean="0">
                <a:solidFill>
                  <a:srgbClr val="002060"/>
                </a:solidFill>
                <a:latin typeface="+mn-ea"/>
              </a:rPr>
              <a:t>control</a:t>
            </a:r>
          </a:p>
          <a:p>
            <a:pPr marL="182563" indent="-182563" fontAlgn="auto" latinLnBrk="0">
              <a:spcBef>
                <a:spcPts val="400"/>
              </a:spcBef>
              <a:spcAft>
                <a:spcPts val="0"/>
              </a:spcAft>
              <a:buClr>
                <a:prstClr val="black">
                  <a:lumMod val="50000"/>
                  <a:lumOff val="50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kumimoji="0" lang="en-US" altLang="ko-KR" sz="1100" b="1" kern="0" dirty="0">
                <a:solidFill>
                  <a:srgbClr val="002060"/>
                </a:solidFill>
                <a:latin typeface="+mn-ea"/>
                <a:ea typeface="+mn-ea"/>
              </a:rPr>
              <a:t>High availability</a:t>
            </a:r>
            <a:endParaRPr kumimoji="0" lang="ko-KR" altLang="en-US" sz="1100" b="1" kern="0" dirty="0">
              <a:solidFill>
                <a:srgbClr val="002060"/>
              </a:solidFill>
              <a:latin typeface="+mn-ea"/>
              <a:ea typeface="+mn-ea"/>
            </a:endParaRPr>
          </a:p>
          <a:p>
            <a:pPr fontAlgn="auto" latinLnBrk="0">
              <a:spcBef>
                <a:spcPts val="400"/>
              </a:spcBef>
              <a:spcAft>
                <a:spcPts val="0"/>
              </a:spcAft>
              <a:buClr>
                <a:prstClr val="black">
                  <a:lumMod val="50000"/>
                  <a:lumOff val="50000"/>
                </a:prstClr>
              </a:buClr>
              <a:defRPr/>
            </a:pPr>
            <a:endParaRPr kumimoji="0" lang="en-US" altLang="ko-KR" sz="1100" b="1" kern="0" dirty="0" smtClean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26" name="직사각형 25"/>
          <p:cNvSpPr>
            <a:spLocks noChangeArrowheads="1"/>
          </p:cNvSpPr>
          <p:nvPr/>
        </p:nvSpPr>
        <p:spPr bwMode="auto">
          <a:xfrm>
            <a:off x="5214900" y="4543253"/>
            <a:ext cx="4444238" cy="1764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0" tIns="36000" anchor="t"/>
          <a:lstStyle/>
          <a:p>
            <a:pPr marL="182563" indent="-182563" fontAlgn="auto" latinLnBrk="0">
              <a:spcBef>
                <a:spcPts val="400"/>
              </a:spcBef>
              <a:spcAft>
                <a:spcPts val="0"/>
              </a:spcAft>
              <a:buClr>
                <a:prstClr val="black">
                  <a:lumMod val="50000"/>
                  <a:lumOff val="50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kumimoji="0" lang="en-US" altLang="ko-KR" sz="1100" b="1" kern="0" dirty="0">
                <a:solidFill>
                  <a:srgbClr val="002060"/>
                </a:solidFill>
                <a:latin typeface="+mn-ea"/>
                <a:ea typeface="+mn-ea"/>
              </a:rPr>
              <a:t>Kubernetes - Cloud Foundry</a:t>
            </a:r>
            <a:r>
              <a:rPr kumimoji="0" lang="ko-KR" altLang="en-US" sz="1100" b="1" kern="0" dirty="0">
                <a:solidFill>
                  <a:srgbClr val="002060"/>
                </a:solidFill>
                <a:latin typeface="+mn-ea"/>
                <a:ea typeface="+mn-ea"/>
              </a:rPr>
              <a:t>간 </a:t>
            </a:r>
            <a:r>
              <a:rPr kumimoji="0" lang="en-US" altLang="ko-KR" sz="1100" b="1" kern="0" dirty="0">
                <a:solidFill>
                  <a:srgbClr val="002060"/>
                </a:solidFill>
                <a:latin typeface="+mn-ea"/>
                <a:ea typeface="+mn-ea"/>
              </a:rPr>
              <a:t>Multi-instance</a:t>
            </a:r>
            <a:r>
              <a:rPr kumimoji="0" lang="ko-KR" altLang="en-US" sz="1100" b="1" kern="0" dirty="0">
                <a:solidFill>
                  <a:srgbClr val="002060"/>
                </a:solidFill>
                <a:latin typeface="+mn-ea"/>
                <a:ea typeface="+mn-ea"/>
              </a:rPr>
              <a:t>의 </a:t>
            </a:r>
            <a:r>
              <a:rPr kumimoji="0" lang="ko-KR" altLang="en-US" sz="1100" b="1" kern="0" dirty="0" err="1">
                <a:solidFill>
                  <a:srgbClr val="002060"/>
                </a:solidFill>
                <a:latin typeface="+mn-ea"/>
                <a:ea typeface="+mn-ea"/>
              </a:rPr>
              <a:t>다이렉트</a:t>
            </a:r>
            <a:r>
              <a:rPr kumimoji="0" lang="ko-KR" altLang="en-US" sz="1100" b="1" kern="0" dirty="0">
                <a:solidFill>
                  <a:srgbClr val="002060"/>
                </a:solidFill>
                <a:latin typeface="+mn-ea"/>
                <a:ea typeface="+mn-ea"/>
              </a:rPr>
              <a:t> 연동</a:t>
            </a:r>
          </a:p>
          <a:p>
            <a:pPr marL="182563" indent="-182563" fontAlgn="auto" latinLnBrk="0">
              <a:spcBef>
                <a:spcPts val="400"/>
              </a:spcBef>
              <a:spcAft>
                <a:spcPts val="0"/>
              </a:spcAft>
              <a:buClr>
                <a:prstClr val="black">
                  <a:lumMod val="50000"/>
                  <a:lumOff val="50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kumimoji="0" lang="en-US" altLang="ko-KR" sz="1100" b="1" kern="0" dirty="0">
                <a:solidFill>
                  <a:srgbClr val="002060"/>
                </a:solidFill>
                <a:latin typeface="+mn-ea"/>
                <a:ea typeface="+mn-ea"/>
              </a:rPr>
              <a:t>WebSphere Liberty, Db2 </a:t>
            </a:r>
            <a:r>
              <a:rPr kumimoji="0" lang="ko-KR" altLang="en-US" sz="1100" b="1" kern="0" dirty="0">
                <a:solidFill>
                  <a:srgbClr val="002060"/>
                </a:solidFill>
                <a:latin typeface="+mn-ea"/>
                <a:ea typeface="+mn-ea"/>
              </a:rPr>
              <a:t>및 </a:t>
            </a:r>
            <a:r>
              <a:rPr kumimoji="0" lang="en-US" altLang="ko-KR" sz="1100" b="1" kern="0" dirty="0">
                <a:solidFill>
                  <a:srgbClr val="002060"/>
                </a:solidFill>
                <a:latin typeface="+mn-ea"/>
                <a:ea typeface="+mn-ea"/>
              </a:rPr>
              <a:t>MQ </a:t>
            </a:r>
            <a:r>
              <a:rPr kumimoji="0" lang="ko-KR" altLang="en-US" sz="1100" b="1" kern="0" dirty="0">
                <a:solidFill>
                  <a:srgbClr val="002060"/>
                </a:solidFill>
                <a:latin typeface="+mn-ea"/>
                <a:ea typeface="+mn-ea"/>
              </a:rPr>
              <a:t>애플리케이션의 컨테이너 최적화 </a:t>
            </a:r>
          </a:p>
          <a:p>
            <a:pPr marL="182563" indent="-182563" fontAlgn="auto" latinLnBrk="0">
              <a:spcBef>
                <a:spcPts val="400"/>
              </a:spcBef>
              <a:spcAft>
                <a:spcPts val="0"/>
              </a:spcAft>
              <a:buClr>
                <a:prstClr val="black">
                  <a:lumMod val="50000"/>
                  <a:lumOff val="50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kumimoji="0" lang="ko-KR" altLang="en-US" sz="1100" b="1" kern="0" dirty="0">
                <a:solidFill>
                  <a:srgbClr val="002060"/>
                </a:solidFill>
                <a:latin typeface="+mn-ea"/>
                <a:ea typeface="+mn-ea"/>
              </a:rPr>
              <a:t>다중 </a:t>
            </a:r>
            <a:r>
              <a:rPr kumimoji="0" lang="ko-KR" altLang="en-US" sz="1100" b="1" kern="0" dirty="0" err="1">
                <a:solidFill>
                  <a:srgbClr val="002060"/>
                </a:solidFill>
                <a:latin typeface="+mn-ea"/>
                <a:ea typeface="+mn-ea"/>
              </a:rPr>
              <a:t>클라우드</a:t>
            </a:r>
            <a:r>
              <a:rPr kumimoji="0" lang="ko-KR" altLang="en-US" sz="1100" b="1" kern="0" dirty="0">
                <a:solidFill>
                  <a:srgbClr val="002060"/>
                </a:solidFill>
                <a:latin typeface="+mn-ea"/>
                <a:ea typeface="+mn-ea"/>
              </a:rPr>
              <a:t> 관리 자동화</a:t>
            </a:r>
            <a:r>
              <a:rPr kumimoji="0" lang="en-US" altLang="ko-KR" sz="1100" b="1" kern="0" dirty="0">
                <a:solidFill>
                  <a:srgbClr val="002060"/>
                </a:solidFill>
                <a:latin typeface="+mn-ea"/>
                <a:ea typeface="+mn-ea"/>
              </a:rPr>
              <a:t>, </a:t>
            </a:r>
            <a:r>
              <a:rPr kumimoji="0" lang="ko-KR" altLang="en-US" sz="1100" b="1" kern="0" dirty="0">
                <a:solidFill>
                  <a:srgbClr val="002060"/>
                </a:solidFill>
                <a:latin typeface="+mn-ea"/>
                <a:ea typeface="+mn-ea"/>
              </a:rPr>
              <a:t>보안 스캐닝 및 데이터 암호화 및 권한 있는 액세스</a:t>
            </a:r>
          </a:p>
          <a:p>
            <a:pPr marL="182563" indent="-182563" fontAlgn="auto" latinLnBrk="0">
              <a:spcBef>
                <a:spcPts val="400"/>
              </a:spcBef>
              <a:spcAft>
                <a:spcPts val="0"/>
              </a:spcAft>
              <a:buClr>
                <a:prstClr val="black">
                  <a:lumMod val="50000"/>
                  <a:lumOff val="50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kumimoji="0" lang="en-US" altLang="ko-KR" sz="1100" b="1" kern="0" dirty="0">
                <a:solidFill>
                  <a:srgbClr val="002060"/>
                </a:solidFill>
                <a:latin typeface="+mn-ea"/>
                <a:ea typeface="+mn-ea"/>
              </a:rPr>
              <a:t>VMware, Canonical</a:t>
            </a:r>
            <a:r>
              <a:rPr kumimoji="0" lang="ko-KR" altLang="en-US" sz="1100" b="1" kern="0" dirty="0">
                <a:solidFill>
                  <a:srgbClr val="002060"/>
                </a:solidFill>
                <a:latin typeface="+mn-ea"/>
                <a:ea typeface="+mn-ea"/>
              </a:rPr>
              <a:t>또는 </a:t>
            </a:r>
            <a:r>
              <a:rPr kumimoji="0" lang="en-US" altLang="ko-KR" sz="1100" b="1" kern="0" dirty="0">
                <a:solidFill>
                  <a:srgbClr val="002060"/>
                </a:solidFill>
                <a:latin typeface="+mn-ea"/>
                <a:ea typeface="+mn-ea"/>
              </a:rPr>
              <a:t>OpenStack</a:t>
            </a:r>
            <a:r>
              <a:rPr kumimoji="0" lang="ko-KR" altLang="en-US" sz="1100" b="1" kern="0" dirty="0">
                <a:solidFill>
                  <a:srgbClr val="002060"/>
                </a:solidFill>
                <a:latin typeface="+mn-ea"/>
                <a:ea typeface="+mn-ea"/>
              </a:rPr>
              <a:t>을 사용하여 구축 및 인프라를 선택 </a:t>
            </a:r>
          </a:p>
          <a:p>
            <a:pPr marL="182563" indent="-182563" fontAlgn="auto" latinLnBrk="0">
              <a:spcBef>
                <a:spcPts val="400"/>
              </a:spcBef>
              <a:spcAft>
                <a:spcPts val="0"/>
              </a:spcAft>
              <a:buClr>
                <a:prstClr val="black">
                  <a:lumMod val="50000"/>
                  <a:lumOff val="50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kumimoji="0" lang="ko-KR" altLang="en-US" sz="1100" b="1" kern="0" dirty="0">
                <a:solidFill>
                  <a:srgbClr val="002060"/>
                </a:solidFill>
                <a:latin typeface="+mn-ea"/>
                <a:ea typeface="+mn-ea"/>
              </a:rPr>
              <a:t>대부분의 </a:t>
            </a:r>
            <a:r>
              <a:rPr kumimoji="0" lang="en-US" altLang="ko-KR" sz="1100" b="1" kern="0" dirty="0">
                <a:solidFill>
                  <a:srgbClr val="002060"/>
                </a:solidFill>
                <a:latin typeface="+mn-ea"/>
                <a:ea typeface="+mn-ea"/>
              </a:rPr>
              <a:t>DevOps </a:t>
            </a:r>
            <a:r>
              <a:rPr kumimoji="0" lang="ko-KR" altLang="en-US" sz="1100" b="1" kern="0" dirty="0">
                <a:solidFill>
                  <a:srgbClr val="002060"/>
                </a:solidFill>
                <a:latin typeface="+mn-ea"/>
                <a:ea typeface="+mn-ea"/>
              </a:rPr>
              <a:t>도구를 지원</a:t>
            </a:r>
            <a:endParaRPr kumimoji="0" lang="en-US" altLang="ko-KR" sz="1100" b="1" kern="0" dirty="0" smtClean="0">
              <a:solidFill>
                <a:srgbClr val="002060"/>
              </a:solidFill>
              <a:latin typeface="Calibri" panose="020F0502020204030204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7256170-B43C-4801-BBE6-C8E6AF23544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08" y="1922696"/>
            <a:ext cx="4286055" cy="245827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8A8FAFF-01A0-478D-BC4E-EC7773EF14C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346" y="1963853"/>
            <a:ext cx="4249739" cy="24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6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88504" y="512676"/>
            <a:ext cx="8856984" cy="530145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>
              <a:spcBef>
                <a:spcPts val="300"/>
              </a:spcBef>
            </a:pP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목   차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1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. </a:t>
            </a:r>
            <a:r>
              <a:rPr lang="ko-KR" altLang="en-US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클라우드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 산업 개요</a:t>
            </a:r>
            <a:endParaRPr lang="en-US" altLang="ko-KR" sz="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2. </a:t>
            </a:r>
            <a:r>
              <a:rPr lang="ko-KR" altLang="en-US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클라우드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 컴퓨팅</a:t>
            </a:r>
            <a:endParaRPr lang="en-US" altLang="ko-KR" sz="2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  <a:p>
            <a:pPr marL="601200" lvl="1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ko-KR" alt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클라우드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컴퓨팅 개념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  <a:p>
            <a:pPr marL="601200" lvl="1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Trend</a:t>
            </a:r>
          </a:p>
          <a:p>
            <a:pPr marL="601200" lvl="1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Background</a:t>
            </a:r>
          </a:p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3. Kubernetes</a:t>
            </a:r>
          </a:p>
          <a:p>
            <a:pPr marL="601200" lvl="1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Docker</a:t>
            </a:r>
          </a:p>
          <a:p>
            <a:pPr marL="601200" lvl="1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Container Orchestration</a:t>
            </a:r>
          </a:p>
          <a:p>
            <a:pPr marL="601200" lvl="1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Kubernetes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  <a:p>
            <a:pPr marL="601200" lvl="1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endParaRPr lang="en-US" altLang="ko-KR" sz="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solidFill>
                  <a:schemeClr val="tx1"/>
                </a:solidFill>
                <a:latin typeface="+mj-ea"/>
              </a:rPr>
              <a:t>4. Cloud Native</a:t>
            </a:r>
          </a:p>
          <a:p>
            <a:pPr marL="601200" lvl="1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latin typeface="+mj-ea"/>
              </a:rPr>
              <a:t>Cloud Native Design</a:t>
            </a:r>
            <a:endParaRPr lang="en-US" altLang="ko-KR" sz="1600" b="1" dirty="0">
              <a:latin typeface="+mj-ea"/>
            </a:endParaRPr>
          </a:p>
          <a:p>
            <a:pPr marL="601200" lvl="1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 err="1" smtClean="0">
                <a:latin typeface="+mj-ea"/>
              </a:rPr>
              <a:t>Microservices</a:t>
            </a:r>
            <a:endParaRPr lang="en-US" altLang="ko-KR" sz="1600" b="1" dirty="0" smtClean="0">
              <a:latin typeface="+mj-ea"/>
            </a:endParaRPr>
          </a:p>
          <a:p>
            <a:pPr marL="601200" lvl="1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latin typeface="+mj-ea"/>
              </a:rPr>
              <a:t>Spring Cloud</a:t>
            </a:r>
          </a:p>
          <a:p>
            <a:pPr marL="601200" lvl="1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latin typeface="+mj-ea"/>
              </a:rPr>
              <a:t>App </a:t>
            </a:r>
            <a:r>
              <a:rPr lang="ko-KR" altLang="en-US" sz="1600" b="1" dirty="0" smtClean="0">
                <a:latin typeface="+mj-ea"/>
              </a:rPr>
              <a:t>전환 시 고려사항</a:t>
            </a:r>
            <a:endParaRPr lang="en-US" altLang="ko-KR" sz="1600" b="1" dirty="0">
              <a:latin typeface="+mj-ea"/>
            </a:endParaRPr>
          </a:p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5. POC 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진행 사항</a:t>
            </a:r>
            <a:endParaRPr lang="en-US" altLang="ko-KR" sz="2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2477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3601756" cy="332399"/>
            <a:chOff x="802399" y="1030552"/>
            <a:chExt cx="3601756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3601756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12-Factor Application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3330592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12 Factors Application –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개발 원칙</a:t>
            </a: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Ⅰ.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r>
              <a:rPr kumimoji="0"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Cloud Native Design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46623" y="1434262"/>
            <a:ext cx="8854197" cy="338554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rtlCol="0">
            <a:spAutoFit/>
          </a:bodyPr>
          <a:lstStyle/>
          <a:p>
            <a:pPr latinLnBrk="0">
              <a:defRPr/>
            </a:pPr>
            <a:r>
              <a:rPr lang="en-US" altLang="ko-KR" sz="16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1. Codebase : </a:t>
            </a:r>
            <a:r>
              <a:rPr lang="ko-KR" altLang="en-US" sz="16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버전 </a:t>
            </a:r>
            <a:r>
              <a:rPr lang="ko-KR" altLang="en-US" sz="1600" kern="0" dirty="0">
                <a:solidFill>
                  <a:prstClr val="black"/>
                </a:solidFill>
                <a:latin typeface="맑은 고딕"/>
                <a:ea typeface="맑은 고딕"/>
              </a:rPr>
              <a:t>관리되는 하나의 코드베이스와 다양한 배포</a:t>
            </a:r>
            <a:endParaRPr lang="en-US" altLang="ko-KR" sz="16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46623" y="1866310"/>
            <a:ext cx="8854197" cy="338554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rtlCol="0">
            <a:spAutoFit/>
          </a:bodyPr>
          <a:lstStyle/>
          <a:p>
            <a:pPr latinLnBrk="0">
              <a:defRPr/>
            </a:pPr>
            <a:r>
              <a:rPr lang="en-US" altLang="ko-KR" sz="16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2. Dependencies : </a:t>
            </a:r>
            <a:r>
              <a:rPr lang="ko-KR" altLang="en-US" sz="16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명시적으로 </a:t>
            </a:r>
            <a:r>
              <a:rPr lang="ko-KR" altLang="en-US" sz="1600" kern="0" dirty="0">
                <a:solidFill>
                  <a:prstClr val="black"/>
                </a:solidFill>
                <a:latin typeface="맑은 고딕"/>
                <a:ea typeface="맑은 고딕"/>
              </a:rPr>
              <a:t>선언되고 분리된 종속성</a:t>
            </a:r>
            <a:endParaRPr lang="en-US" altLang="ko-KR" sz="16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46623" y="2298358"/>
            <a:ext cx="8854197" cy="338554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rtlCol="0">
            <a:spAutoFit/>
          </a:bodyPr>
          <a:lstStyle/>
          <a:p>
            <a:pPr latinLnBrk="0">
              <a:defRPr/>
            </a:pPr>
            <a:r>
              <a:rPr lang="en-US" altLang="ko-KR" sz="16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3. Configuration : </a:t>
            </a:r>
            <a:r>
              <a:rPr lang="ko-KR" altLang="en-US" sz="16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환경</a:t>
            </a:r>
            <a:r>
              <a:rPr lang="en-US" altLang="ko-KR" sz="1600" kern="0" dirty="0">
                <a:solidFill>
                  <a:prstClr val="black"/>
                </a:solidFill>
                <a:latin typeface="맑은 고딕"/>
                <a:ea typeface="맑은 고딕"/>
              </a:rPr>
              <a:t>(environment)</a:t>
            </a:r>
            <a:r>
              <a:rPr lang="ko-KR" altLang="en-US" sz="1600" kern="0" dirty="0">
                <a:solidFill>
                  <a:prstClr val="black"/>
                </a:solidFill>
                <a:latin typeface="맑은 고딕"/>
                <a:ea typeface="맑은 고딕"/>
              </a:rPr>
              <a:t>에 저장된 설정</a:t>
            </a:r>
            <a:endParaRPr lang="en-US" altLang="ko-KR" sz="16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46623" y="2730406"/>
            <a:ext cx="8854197" cy="338554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kern="0">
                <a:latin typeface="맑은 고딕"/>
                <a:ea typeface="맑은 고딕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4. Backing Services : </a:t>
            </a:r>
            <a:r>
              <a:rPr kumimoji="0" lang="ko-KR" alt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백엔드</a:t>
            </a: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서비스를 연결된 리소스로 취급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46623" y="3162454"/>
            <a:ext cx="8854197" cy="338554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rtlCol="0">
            <a:spAutoFit/>
          </a:bodyPr>
          <a:lstStyle/>
          <a:p>
            <a:pPr latinLnBrk="0">
              <a:defRPr/>
            </a:pPr>
            <a:r>
              <a:rPr lang="en-US" altLang="ko-KR" sz="16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5. Build, Release, Run : </a:t>
            </a:r>
            <a:r>
              <a:rPr lang="ko-KR" altLang="en-US" sz="16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철저하게 </a:t>
            </a:r>
            <a:r>
              <a:rPr lang="ko-KR" altLang="en-US" sz="1600" kern="0" dirty="0">
                <a:solidFill>
                  <a:prstClr val="black"/>
                </a:solidFill>
                <a:latin typeface="맑은 고딕"/>
                <a:ea typeface="맑은 고딕"/>
              </a:rPr>
              <a:t>분리된 </a:t>
            </a:r>
            <a:r>
              <a:rPr lang="ko-KR" altLang="en-US" sz="1600" kern="0" dirty="0" err="1">
                <a:solidFill>
                  <a:prstClr val="black"/>
                </a:solidFill>
                <a:latin typeface="맑은 고딕"/>
                <a:ea typeface="맑은 고딕"/>
              </a:rPr>
              <a:t>빌드와</a:t>
            </a:r>
            <a:r>
              <a:rPr lang="ko-KR" altLang="en-US" sz="1600" kern="0" dirty="0">
                <a:solidFill>
                  <a:prstClr val="black"/>
                </a:solidFill>
                <a:latin typeface="맑은 고딕"/>
                <a:ea typeface="맑은 고딕"/>
              </a:rPr>
              <a:t> 실행 단계</a:t>
            </a:r>
            <a:endParaRPr lang="en-US" altLang="ko-KR" sz="16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58114" y="3594502"/>
            <a:ext cx="8854197" cy="338554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kern="0">
                <a:latin typeface="맑은 고딕"/>
                <a:ea typeface="맑은 고딕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6. Processes : </a:t>
            </a: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애플리케이션을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하나 혹은 </a:t>
            </a:r>
            <a:r>
              <a:rPr kumimoji="0" lang="ko-KR" alt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여러개의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 </a:t>
            </a:r>
            <a:r>
              <a:rPr kumimoji="0" lang="ko-KR" alt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무상태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(stateless)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프로세스로 실행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46623" y="4026550"/>
            <a:ext cx="8854197" cy="338554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rtlCol="0">
            <a:spAutoFit/>
          </a:bodyPr>
          <a:lstStyle/>
          <a:p>
            <a:pPr latinLnBrk="0">
              <a:defRPr/>
            </a:pPr>
            <a:r>
              <a:rPr lang="en-US" altLang="ko-KR" sz="16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7. Port binding : </a:t>
            </a:r>
            <a:r>
              <a:rPr lang="ko-KR" altLang="en-US" sz="16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포트 </a:t>
            </a:r>
            <a:r>
              <a:rPr lang="ko-KR" altLang="en-US" sz="1600" kern="0" dirty="0">
                <a:solidFill>
                  <a:prstClr val="black"/>
                </a:solidFill>
                <a:latin typeface="맑은 고딕"/>
                <a:ea typeface="맑은 고딕"/>
              </a:rPr>
              <a:t>바인딩을 사용해서 서비스를 공개함</a:t>
            </a:r>
            <a:endParaRPr lang="en-US" altLang="ko-KR" sz="16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46623" y="4458598"/>
            <a:ext cx="8854197" cy="338554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rtlCol="0">
            <a:spAutoFit/>
          </a:bodyPr>
          <a:lstStyle/>
          <a:p>
            <a:pPr latinLnBrk="0">
              <a:defRPr/>
            </a:pPr>
            <a:r>
              <a:rPr lang="en-US" altLang="ko-KR" sz="16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8. Concurrency : </a:t>
            </a:r>
            <a:r>
              <a:rPr lang="ko-KR" altLang="en-US" sz="16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프로세스 </a:t>
            </a:r>
            <a:r>
              <a:rPr lang="ko-KR" altLang="en-US" sz="1600" kern="0" dirty="0">
                <a:solidFill>
                  <a:prstClr val="black"/>
                </a:solidFill>
                <a:latin typeface="맑은 고딕"/>
                <a:ea typeface="맑은 고딕"/>
              </a:rPr>
              <a:t>모델을 사용한 확장</a:t>
            </a:r>
            <a:endParaRPr lang="en-US" altLang="ko-KR" sz="16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46623" y="4881354"/>
            <a:ext cx="8854197" cy="338554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rtlCol="0">
            <a:spAutoFit/>
          </a:bodyPr>
          <a:lstStyle/>
          <a:p>
            <a:pPr latinLnBrk="0">
              <a:defRPr/>
            </a:pPr>
            <a:r>
              <a:rPr lang="en-US" altLang="ko-KR" sz="16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9. Disposability : </a:t>
            </a:r>
            <a:r>
              <a:rPr lang="ko-KR" altLang="en-US" sz="16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빠른 </a:t>
            </a:r>
            <a:r>
              <a:rPr lang="ko-KR" altLang="en-US" sz="1600" kern="0" dirty="0">
                <a:solidFill>
                  <a:prstClr val="black"/>
                </a:solidFill>
                <a:latin typeface="맑은 고딕"/>
                <a:ea typeface="맑은 고딕"/>
              </a:rPr>
              <a:t>시작과 </a:t>
            </a:r>
            <a:r>
              <a:rPr lang="ko-KR" altLang="en-US" sz="1600" kern="0" dirty="0" err="1">
                <a:solidFill>
                  <a:prstClr val="black"/>
                </a:solidFill>
                <a:latin typeface="맑은 고딕"/>
                <a:ea typeface="맑은 고딕"/>
              </a:rPr>
              <a:t>그레이스풀</a:t>
            </a:r>
            <a:r>
              <a:rPr lang="ko-KR" altLang="en-US" sz="1600" kern="0" dirty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kern="0" dirty="0" err="1">
                <a:solidFill>
                  <a:prstClr val="black"/>
                </a:solidFill>
                <a:latin typeface="맑은 고딕"/>
                <a:ea typeface="맑은 고딕"/>
              </a:rPr>
              <a:t>셧다운</a:t>
            </a:r>
            <a:r>
              <a:rPr lang="en-US" altLang="ko-KR" sz="1600" kern="0" dirty="0">
                <a:solidFill>
                  <a:prstClr val="black"/>
                </a:solidFill>
                <a:latin typeface="맑은 고딕"/>
                <a:ea typeface="맑은 고딕"/>
              </a:rPr>
              <a:t>(graceful shutdown)</a:t>
            </a:r>
            <a:r>
              <a:rPr lang="ko-KR" altLang="en-US" sz="1600" kern="0" dirty="0">
                <a:solidFill>
                  <a:prstClr val="black"/>
                </a:solidFill>
                <a:latin typeface="맑은 고딕"/>
                <a:ea typeface="맑은 고딕"/>
              </a:rPr>
              <a:t>을 통한 안정성 극대화</a:t>
            </a:r>
            <a:endParaRPr lang="en-US" altLang="ko-KR" sz="16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46623" y="5313402"/>
            <a:ext cx="8854197" cy="338554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rtlCol="0">
            <a:spAutoFit/>
          </a:bodyPr>
          <a:lstStyle/>
          <a:p>
            <a:pPr latinLnBrk="0">
              <a:defRPr/>
            </a:pPr>
            <a:r>
              <a:rPr lang="en-US" altLang="ko-KR" sz="16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10. Dev/prod parity: development</a:t>
            </a:r>
            <a:r>
              <a:rPr lang="en-US" altLang="ko-KR" sz="1600" kern="0" dirty="0">
                <a:solidFill>
                  <a:prstClr val="black"/>
                </a:solidFill>
                <a:latin typeface="맑은 고딕"/>
                <a:ea typeface="맑은 고딕"/>
              </a:rPr>
              <a:t>, staging, production </a:t>
            </a:r>
            <a:r>
              <a:rPr lang="ko-KR" altLang="en-US" sz="1600" kern="0" dirty="0">
                <a:solidFill>
                  <a:prstClr val="black"/>
                </a:solidFill>
                <a:latin typeface="맑은 고딕"/>
                <a:ea typeface="맑은 고딕"/>
              </a:rPr>
              <a:t>환경을 최대한 비슷하게 유지</a:t>
            </a:r>
            <a:endParaRPr lang="en-US" altLang="ko-KR" sz="16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46623" y="5745450"/>
            <a:ext cx="8854197" cy="338554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rtlCol="0">
            <a:spAutoFit/>
          </a:bodyPr>
          <a:lstStyle/>
          <a:p>
            <a:pPr latinLnBrk="0">
              <a:defRPr/>
            </a:pPr>
            <a:r>
              <a:rPr lang="en-US" altLang="ko-KR" sz="16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11. Logs : </a:t>
            </a:r>
            <a:r>
              <a:rPr lang="ko-KR" altLang="en-US" sz="16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로그를 </a:t>
            </a:r>
            <a:r>
              <a:rPr lang="ko-KR" altLang="en-US" sz="1600" kern="0" dirty="0">
                <a:solidFill>
                  <a:prstClr val="black"/>
                </a:solidFill>
                <a:latin typeface="맑은 고딕"/>
                <a:ea typeface="맑은 고딕"/>
              </a:rPr>
              <a:t>이벤트 </a:t>
            </a:r>
            <a:r>
              <a:rPr lang="ko-KR" altLang="en-US" sz="1600" kern="0" dirty="0" err="1">
                <a:solidFill>
                  <a:prstClr val="black"/>
                </a:solidFill>
                <a:latin typeface="맑은 고딕"/>
                <a:ea typeface="맑은 고딕"/>
              </a:rPr>
              <a:t>스트림으로</a:t>
            </a:r>
            <a:r>
              <a:rPr lang="ko-KR" altLang="en-US" sz="1600" kern="0" dirty="0">
                <a:solidFill>
                  <a:prstClr val="black"/>
                </a:solidFill>
                <a:latin typeface="맑은 고딕"/>
                <a:ea typeface="맑은 고딕"/>
              </a:rPr>
              <a:t> 취급</a:t>
            </a:r>
            <a:endParaRPr lang="en-US" altLang="ko-KR" sz="16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46623" y="6186790"/>
            <a:ext cx="8854197" cy="338554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rtlCol="0">
            <a:spAutoFit/>
          </a:bodyPr>
          <a:lstStyle/>
          <a:p>
            <a:pPr latinLnBrk="0">
              <a:defRPr/>
            </a:pPr>
            <a:r>
              <a:rPr lang="en-US" altLang="ko-KR" sz="16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12. Admin processes : admin/maintenance </a:t>
            </a:r>
            <a:r>
              <a:rPr lang="ko-KR" altLang="en-US" sz="1600" kern="0" dirty="0">
                <a:solidFill>
                  <a:prstClr val="black"/>
                </a:solidFill>
                <a:latin typeface="맑은 고딕"/>
                <a:ea typeface="맑은 고딕"/>
              </a:rPr>
              <a:t>작업을 일회성 프로세스로 실행</a:t>
            </a:r>
            <a:endParaRPr lang="en-US" altLang="ko-KR" sz="1600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4850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3601756" cy="332399"/>
            <a:chOff x="802399" y="1030552"/>
            <a:chExt cx="3601756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3601756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12-Factor Application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1315745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1. Codebase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Ⅰ.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r>
              <a:rPr kumimoji="0"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Cloud Native Design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46623" y="1454588"/>
            <a:ext cx="887803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An application has a single codebase</a:t>
            </a:r>
          </a:p>
          <a:p>
            <a:pPr marL="742950" lvl="1" indent="-285750" latinLnBrk="0">
              <a:buFont typeface="Arial" panose="020B0604020202020204" pitchFamily="34" charset="0"/>
              <a:buChar char="•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Multiple codebases = distributed system (not an app)</a:t>
            </a:r>
          </a:p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Tracked in version control</a:t>
            </a:r>
          </a:p>
          <a:p>
            <a:pPr marL="742950" lvl="1" indent="-285750" latinLnBrk="0">
              <a:buFont typeface="Arial" panose="020B0604020202020204" pitchFamily="34" charset="0"/>
              <a:buChar char="•"/>
              <a:defRPr/>
            </a:pPr>
            <a:r>
              <a:rPr lang="en-US" altLang="ko-KR" sz="2000" kern="0" dirty="0" err="1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Git</a:t>
            </a: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Subversion, Mercurial, etc.</a:t>
            </a:r>
          </a:p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Multiple deployments</a:t>
            </a:r>
          </a:p>
          <a:p>
            <a:pPr marL="742950" lvl="1" indent="-285750" latinLnBrk="0">
              <a:buFont typeface="Arial" panose="020B0604020202020204" pitchFamily="34" charset="0"/>
              <a:buChar char="•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Development, testing, staging, production, etc.</a:t>
            </a:r>
          </a:p>
          <a:p>
            <a:pPr marL="742950" lvl="1" indent="-285750" latinLnBrk="0">
              <a:buFont typeface="Arial" panose="020B0604020202020204" pitchFamily="34" charset="0"/>
              <a:buChar char="•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Don't hardcode anything that varies with deployment</a:t>
            </a:r>
          </a:p>
        </p:txBody>
      </p:sp>
      <p:pic>
        <p:nvPicPr>
          <p:cNvPr id="23" name="Picture 2" descr="One codebase maps to many deploy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087" y="3971063"/>
            <a:ext cx="4010437" cy="237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84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3601756" cy="332399"/>
            <a:chOff x="802399" y="1030552"/>
            <a:chExt cx="3601756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3601756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12-Factor Application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1746953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2. Dependencies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Ⅰ.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r>
              <a:rPr kumimoji="0"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Cloud Native Design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6067" y="1448780"/>
            <a:ext cx="885419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Packaged as jars (Java), </a:t>
            </a:r>
            <a:r>
              <a:rPr lang="en-US" altLang="ko-KR" sz="2000" kern="0" dirty="0" err="1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RubyGems</a:t>
            </a: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CPAN (Perl)</a:t>
            </a:r>
          </a:p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Declared in a manifest</a:t>
            </a:r>
          </a:p>
          <a:p>
            <a:pPr marL="742950" lvl="1" indent="-285750" latinLnBrk="0">
              <a:buFont typeface="Arial" panose="020B0604020202020204" pitchFamily="34" charset="0"/>
              <a:buChar char="•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Maven POM, </a:t>
            </a:r>
            <a:r>
              <a:rPr lang="en-US" altLang="ko-KR" sz="2000" kern="0" dirty="0" err="1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Gemfile</a:t>
            </a: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/ bundle exec, etc.</a:t>
            </a:r>
          </a:p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Don't rely on implicit dependencies from the deployment environment</a:t>
            </a:r>
          </a:p>
        </p:txBody>
      </p:sp>
      <p:pic>
        <p:nvPicPr>
          <p:cNvPr id="14" name="Picture 2" descr="Dependencies&#10;Binaries&#10;Code Application&#10;Bundle&#10;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690" y="2954774"/>
            <a:ext cx="6352298" cy="353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4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3601756" cy="332399"/>
            <a:chOff x="802399" y="1030552"/>
            <a:chExt cx="3601756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3601756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12-Factor Application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1697260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3. Configuration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Ⅰ.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r>
              <a:rPr kumimoji="0"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Cloud Native Design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46624" y="1437949"/>
            <a:ext cx="803606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Anything that varies by deployment should not be hardcoded</a:t>
            </a:r>
          </a:p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Environment variables or configuration server recommended</a:t>
            </a:r>
          </a:p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Credentials to external sources (e.g. S3, Twitter, </a:t>
            </a:r>
            <a:r>
              <a:rPr kumimoji="0" lang="en-US" altLang="ko-KR" sz="2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git</a:t>
            </a: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, …)</a:t>
            </a:r>
          </a:p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Per-deploy values (e.g. canonical hostname for deploy)</a:t>
            </a:r>
          </a:p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Code , Properties files , Build, App Server </a:t>
            </a:r>
            <a:r>
              <a:rPr kumimoji="0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안에 있으면 안됨</a:t>
            </a: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.</a:t>
            </a:r>
          </a:p>
        </p:txBody>
      </p:sp>
      <p:pic>
        <p:nvPicPr>
          <p:cNvPr id="10" name="Picture 2" descr="https://mblogthumb-phinf.pstatic.net/MjAxNjEwMjRfNjQg/MDAxNDc3MjgwOTQ5NDYz.fzDpa9nCK1TUJl3w0PiJjDjeYrT-QIlQ5snOsn4XhlEg.Y9dgrACs5s68NcsSOjKr3KzQw9oWWK29qoAR9A3pCSsg.PNG.sory1008/12factor_app.png?type=w800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927" y="3206912"/>
            <a:ext cx="5551676" cy="328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10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3601756" cy="332399"/>
            <a:chOff x="802399" y="1030552"/>
            <a:chExt cx="3601756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3601756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12-Factor Application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2000228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4. Backing Services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Ⅰ.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r>
              <a:rPr kumimoji="0"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Cloud Native Design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6624" y="1451538"/>
            <a:ext cx="803606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Service consumed by app as part of normal operations</a:t>
            </a:r>
          </a:p>
          <a:p>
            <a:pPr marL="742950" lvl="1" indent="-285750" latinLnBrk="0">
              <a:buFont typeface="Arial" panose="020B0604020202020204" pitchFamily="34" charset="0"/>
              <a:buChar char="•"/>
              <a:defRPr/>
            </a:pPr>
            <a:r>
              <a:rPr lang="fr-FR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DB, Message Queues, SMTP servers</a:t>
            </a:r>
          </a:p>
          <a:p>
            <a:pPr marL="742950" lvl="1" indent="-285750" latinLnBrk="0">
              <a:buFont typeface="Arial" panose="020B0604020202020204" pitchFamily="34" charset="0"/>
              <a:buChar char="•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May be locally managed or third-party managed</a:t>
            </a:r>
          </a:p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Services should be treated as resources</a:t>
            </a:r>
          </a:p>
          <a:p>
            <a:pPr marL="742950" lvl="1" indent="-285750" latinLnBrk="0">
              <a:buFont typeface="Arial" panose="020B0604020202020204" pitchFamily="34" charset="0"/>
              <a:buChar char="•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Connected to via URL / configuration</a:t>
            </a:r>
            <a:endParaRPr lang="fr-FR" altLang="ko-KR" sz="2000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lvl="1" indent="-285750" latinLnBrk="0">
              <a:buFont typeface="Arial" panose="020B0604020202020204" pitchFamily="34" charset="0"/>
              <a:buChar char="•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Swappable (change in-memory DB for MySQL)</a:t>
            </a:r>
          </a:p>
        </p:txBody>
      </p:sp>
      <p:pic>
        <p:nvPicPr>
          <p:cNvPr id="13" name="Picture 2" descr="A production deploy attached to four backing services.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719" y="3365194"/>
            <a:ext cx="6000561" cy="3124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8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3601756" cy="332399"/>
            <a:chOff x="802399" y="1030552"/>
            <a:chExt cx="3601756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3601756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12-Factor Application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2271135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5. Build, Release, Run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Ⅰ.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r>
              <a:rPr kumimoji="0"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Cloud Native Design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6624" y="1433966"/>
            <a:ext cx="835293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Build stage – converts codebase into build (version)</a:t>
            </a:r>
          </a:p>
          <a:p>
            <a:pPr marL="742950" lvl="1" indent="-285750" latinLnBrk="0">
              <a:buFont typeface="Arial" panose="020B0604020202020204" pitchFamily="34" charset="0"/>
              <a:buChar char="•"/>
              <a:defRPr/>
            </a:pPr>
            <a:r>
              <a:rPr lang="fr-FR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Including managed dependencies</a:t>
            </a:r>
            <a:endParaRPr lang="en-US" altLang="ko-KR" sz="2000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Release stage – build + </a:t>
            </a:r>
            <a:r>
              <a:rPr lang="en-US" altLang="ko-KR" sz="2000" kern="0" dirty="0" err="1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config</a:t>
            </a: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= release</a:t>
            </a:r>
          </a:p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Run – Runs app in execution environment</a:t>
            </a:r>
          </a:p>
          <a:p>
            <a:pPr marL="342900" indent="-342900" latinLnBrk="0">
              <a:buFont typeface="Wingdings" panose="05000000000000000000" pitchFamily="2" charset="2"/>
              <a:buChar char="v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In Cloud Foundry, these stages are clearly separated with </a:t>
            </a:r>
            <a:r>
              <a:rPr lang="en-US" altLang="ko-KR" sz="2000" b="1" kern="0" dirty="0" err="1" smtClean="0">
                <a:solidFill>
                  <a:srgbClr val="1F497D"/>
                </a:solidFill>
                <a:latin typeface="맑은 고딕" pitchFamily="50" charset="-127"/>
                <a:ea typeface="맑은 고딕" pitchFamily="50" charset="-127"/>
              </a:rPr>
              <a:t>cf</a:t>
            </a:r>
            <a:r>
              <a:rPr lang="en-US" altLang="ko-KR" sz="2000" b="1" kern="0" dirty="0" smtClean="0">
                <a:solidFill>
                  <a:srgbClr val="1F497D"/>
                </a:solidFill>
                <a:latin typeface="맑은 고딕" pitchFamily="50" charset="-127"/>
                <a:ea typeface="맑은 고딕" pitchFamily="50" charset="-127"/>
              </a:rPr>
              <a:t> push</a:t>
            </a:r>
          </a:p>
        </p:txBody>
      </p:sp>
      <p:pic>
        <p:nvPicPr>
          <p:cNvPr id="13" name="Picture 2" descr="Code becomes a build, which is combined with config to create a releas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180" y="3494292"/>
            <a:ext cx="6679197" cy="277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66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3806299" cy="332399"/>
            <a:chOff x="802399" y="1030552"/>
            <a:chExt cx="3806299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3806299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24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클라우드</a:t>
              </a:r>
              <a:r>
                <a:rPr lang="ko-KR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산업 개요 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(2/2)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8208912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클라우드는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  <a:latin typeface="+mj-lt"/>
              </a:rPr>
              <a:t>SW</a:t>
            </a:r>
            <a:r>
              <a:rPr lang="ko-KR" altLang="en-US" sz="1600" b="1" dirty="0">
                <a:solidFill>
                  <a:srgbClr val="FF0000"/>
                </a:solidFill>
                <a:latin typeface="+mj-lt"/>
              </a:rPr>
              <a:t>와 융합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하여 </a:t>
            </a:r>
            <a:r>
              <a:rPr lang="ko-KR" altLang="en-US" sz="1600" b="1" dirty="0">
                <a:solidFill>
                  <a:srgbClr val="FF0000"/>
                </a:solidFill>
                <a:latin typeface="+mj-lt"/>
              </a:rPr>
              <a:t>산업</a:t>
            </a:r>
            <a:r>
              <a:rPr lang="en-US" altLang="ko-KR" sz="1600" b="1" dirty="0">
                <a:solidFill>
                  <a:srgbClr val="FF0000"/>
                </a:solidFill>
                <a:latin typeface="+mj-lt"/>
              </a:rPr>
              <a:t>·</a:t>
            </a:r>
            <a:r>
              <a:rPr lang="ko-KR" altLang="en-US" sz="1600" b="1" dirty="0">
                <a:solidFill>
                  <a:srgbClr val="FF0000"/>
                </a:solidFill>
                <a:latin typeface="+mj-lt"/>
              </a:rPr>
              <a:t>사회를 혁신 성장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시키는 </a:t>
            </a:r>
            <a:r>
              <a:rPr lang="ko-KR" altLang="en-US" sz="1600" b="1" dirty="0">
                <a:solidFill>
                  <a:srgbClr val="FF0000"/>
                </a:solidFill>
                <a:latin typeface="+mj-lt"/>
              </a:rPr>
              <a:t>핵심 </a:t>
            </a:r>
            <a:r>
              <a:rPr lang="ko-KR" altLang="en-US" sz="1600" b="1" dirty="0" smtClean="0">
                <a:solidFill>
                  <a:srgbClr val="FF0000"/>
                </a:solidFill>
                <a:latin typeface="+mj-lt"/>
              </a:rPr>
              <a:t>인프라</a:t>
            </a:r>
            <a:endParaRPr lang="ko-KR" altLang="en-US" sz="16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4041" y="1558531"/>
            <a:ext cx="90774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ko-KR" altLang="en-US" b="1" kern="0" dirty="0" err="1">
                <a:solidFill>
                  <a:schemeClr val="accent1"/>
                </a:solidFill>
                <a:latin typeface="+mn-ea"/>
              </a:rPr>
              <a:t>클라우드</a:t>
            </a:r>
            <a:r>
              <a:rPr lang="ko-KR" altLang="en-US" b="1" kern="0" dirty="0">
                <a:solidFill>
                  <a:schemeClr val="accent1"/>
                </a:solidFill>
                <a:latin typeface="+mn-ea"/>
              </a:rPr>
              <a:t> 기반 </a:t>
            </a:r>
            <a:r>
              <a:rPr lang="en-US" altLang="ko-KR" b="1" kern="0" dirty="0">
                <a:solidFill>
                  <a:schemeClr val="accent1"/>
                </a:solidFill>
                <a:latin typeface="+mn-ea"/>
              </a:rPr>
              <a:t>SW </a:t>
            </a:r>
            <a:r>
              <a:rPr lang="ko-KR" altLang="en-US" b="1" kern="0" dirty="0">
                <a:solidFill>
                  <a:schemeClr val="accent1"/>
                </a:solidFill>
                <a:latin typeface="+mn-ea"/>
              </a:rPr>
              <a:t>융합</a:t>
            </a:r>
            <a:r>
              <a:rPr lang="ko-KR" altLang="en-US" kern="0" dirty="0">
                <a:solidFill>
                  <a:prstClr val="black"/>
                </a:solidFill>
                <a:latin typeface="+mn-ea"/>
              </a:rPr>
              <a:t>을 통해 </a:t>
            </a:r>
            <a:r>
              <a:rPr lang="ko-KR" altLang="en-US" b="1" kern="0" dirty="0">
                <a:solidFill>
                  <a:schemeClr val="accent1"/>
                </a:solidFill>
                <a:latin typeface="+mn-ea"/>
              </a:rPr>
              <a:t>기존 산업의 혁신</a:t>
            </a:r>
            <a:r>
              <a:rPr lang="ko-KR" altLang="en-US" kern="0" dirty="0">
                <a:solidFill>
                  <a:prstClr val="black"/>
                </a:solidFill>
                <a:latin typeface="+mn-ea"/>
              </a:rPr>
              <a:t>과 </a:t>
            </a:r>
            <a:r>
              <a:rPr lang="ko-KR" altLang="en-US" b="1" kern="0" dirty="0">
                <a:solidFill>
                  <a:schemeClr val="accent1"/>
                </a:solidFill>
                <a:latin typeface="+mn-ea"/>
              </a:rPr>
              <a:t>다양한 </a:t>
            </a:r>
            <a:r>
              <a:rPr lang="ko-KR" altLang="en-US" b="1" kern="0" dirty="0" err="1">
                <a:solidFill>
                  <a:schemeClr val="accent1"/>
                </a:solidFill>
                <a:latin typeface="+mn-ea"/>
              </a:rPr>
              <a:t>신서비스</a:t>
            </a:r>
            <a:r>
              <a:rPr lang="ko-KR" altLang="en-US" b="1" kern="0" dirty="0">
                <a:solidFill>
                  <a:schemeClr val="accent1"/>
                </a:solidFill>
                <a:latin typeface="+mn-ea"/>
              </a:rPr>
              <a:t> 창출</a:t>
            </a:r>
            <a:r>
              <a:rPr lang="ko-KR" altLang="en-US" kern="0" dirty="0">
                <a:solidFill>
                  <a:prstClr val="black"/>
                </a:solidFill>
                <a:latin typeface="+mn-ea"/>
              </a:rPr>
              <a:t>이 </a:t>
            </a:r>
            <a:r>
              <a:rPr lang="ko-KR" altLang="en-US" kern="0" dirty="0" smtClean="0">
                <a:solidFill>
                  <a:prstClr val="black"/>
                </a:solidFill>
                <a:latin typeface="+mn-ea"/>
              </a:rPr>
              <a:t>가능</a:t>
            </a:r>
            <a:endParaRPr lang="en-US" altLang="ko-KR" sz="1600" kern="0" dirty="0" smtClean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55" y="1988840"/>
            <a:ext cx="9032757" cy="4392488"/>
          </a:xfrm>
          <a:prstGeom prst="rect">
            <a:avLst/>
          </a:prstGeom>
        </p:spPr>
      </p:pic>
      <p:sp>
        <p:nvSpPr>
          <p:cNvPr id="17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Ⅰ.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글로벌 기술 및 산업 동향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6372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3601756" cy="332399"/>
            <a:chOff x="802399" y="1030552"/>
            <a:chExt cx="3601756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3601756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12-Factor Application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1334981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6. Processes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Ⅰ.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r>
              <a:rPr kumimoji="0"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Cloud Native Design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6623" y="1467303"/>
            <a:ext cx="885419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One application, one process</a:t>
            </a:r>
          </a:p>
          <a:p>
            <a:pPr marL="742950" lvl="1" indent="-285750" latinLnBrk="0">
              <a:buFont typeface="Arial" panose="020B0604020202020204" pitchFamily="34" charset="0"/>
              <a:buChar char="•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Stateless : Processes should not store internal state</a:t>
            </a:r>
          </a:p>
          <a:p>
            <a:pPr marL="742950" lvl="1" indent="-285750" latinLnBrk="0">
              <a:buFont typeface="Arial" panose="020B0604020202020204" pitchFamily="34" charset="0"/>
              <a:buChar char="•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Share nothing</a:t>
            </a:r>
          </a:p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Any data needed should be stored in a </a:t>
            </a:r>
            <a:r>
              <a:rPr lang="en-US" altLang="ko-KR" sz="2000" kern="0" dirty="0" err="1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stateful</a:t>
            </a: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backing service</a:t>
            </a:r>
          </a:p>
          <a:p>
            <a:pPr marL="742950" lvl="1" indent="-285750" latinLnBrk="0">
              <a:buFont typeface="Arial" panose="020B0604020202020204" pitchFamily="34" charset="0"/>
              <a:buChar char="•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session caching (e.g. </a:t>
            </a:r>
            <a:r>
              <a:rPr lang="en-US" altLang="ko-KR" sz="2000" kern="0" dirty="0" err="1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redis</a:t>
            </a: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2000" kern="0" dirty="0" err="1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memcached</a:t>
            </a: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..)</a:t>
            </a:r>
          </a:p>
          <a:p>
            <a:pPr marL="742950" lvl="1" indent="-285750" latinLnBrk="0">
              <a:buFont typeface="Arial" panose="020B0604020202020204" pitchFamily="34" charset="0"/>
              <a:buChar char="•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blob storage</a:t>
            </a:r>
          </a:p>
          <a:p>
            <a:pPr marL="742950" lvl="1" indent="-285750" latinLnBrk="0">
              <a:buFont typeface="Arial" panose="020B0604020202020204" pitchFamily="34" charset="0"/>
              <a:buChar char="•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database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748" y="3668783"/>
            <a:ext cx="5488156" cy="2820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154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3601756" cy="332399"/>
            <a:chOff x="802399" y="1030552"/>
            <a:chExt cx="3601756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3601756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12-Factor Application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1570623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7. Port Binding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Ⅰ.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r>
              <a:rPr kumimoji="0"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Cloud Native Design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6623" y="1475350"/>
            <a:ext cx="885419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Apps are deployed into containers</a:t>
            </a:r>
          </a:p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Apps are exposed via port binding (including HTTP)</a:t>
            </a:r>
          </a:p>
          <a:p>
            <a:pPr marL="742950" lvl="1" indent="-285750" latinLnBrk="0">
              <a:buFont typeface="Arial" panose="020B0604020202020204" pitchFamily="34" charset="0"/>
              <a:buChar char="•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Every app instance is accessed via a URI and port number</a:t>
            </a:r>
          </a:p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One app can become another app's service</a:t>
            </a:r>
          </a:p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Multiple containers per host</a:t>
            </a:r>
          </a:p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Platform to handle port assignments and mappings</a:t>
            </a: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65" y="3424386"/>
            <a:ext cx="504825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293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3601756" cy="332399"/>
            <a:chOff x="802399" y="1030552"/>
            <a:chExt cx="3601756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3601756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12-Factor Application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1625125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8. Concurrency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Ⅰ.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r>
              <a:rPr kumimoji="0"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Cloud Native Design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6623" y="1389457"/>
            <a:ext cx="885419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Achieve concurrency by scaling out horizontally</a:t>
            </a:r>
          </a:p>
          <a:p>
            <a:pPr marL="742950" lvl="1" indent="-285750" latinLnBrk="0">
              <a:buFont typeface="Arial" panose="020B0604020202020204" pitchFamily="34" charset="0"/>
              <a:buChar char="•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Scale by adding more app instances</a:t>
            </a:r>
          </a:p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Individual processes are free to multithread</a:t>
            </a:r>
          </a:p>
        </p:txBody>
      </p:sp>
      <p:pic>
        <p:nvPicPr>
          <p:cNvPr id="13" name="Picture 4" descr="Scale is expressed as running processes, workload diversity is expressed as process type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810" y="2484282"/>
            <a:ext cx="4431451" cy="404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59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3601756" cy="332399"/>
            <a:chOff x="802399" y="1030552"/>
            <a:chExt cx="3601756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3601756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12-Factor Application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1609095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9. Disposability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Ⅰ.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r>
              <a:rPr kumimoji="0"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Cloud Native Design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46623" y="1378511"/>
            <a:ext cx="885419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Running deployments should never be patched, but always disposed of.</a:t>
            </a:r>
          </a:p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Minimize startup time</a:t>
            </a:r>
          </a:p>
          <a:p>
            <a:pPr marL="742950" lvl="1" indent="-285750" latinLnBrk="0">
              <a:buFont typeface="Arial" panose="020B0604020202020204" pitchFamily="34" charset="0"/>
              <a:buChar char="•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Backing services instead of in-memory cache</a:t>
            </a:r>
          </a:p>
          <a:p>
            <a:pPr marL="742950" lvl="1" indent="-285750" latinLnBrk="0">
              <a:buFont typeface="Arial" panose="020B0604020202020204" pitchFamily="34" charset="0"/>
              <a:buChar char="•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Scale quickly and easily</a:t>
            </a:r>
          </a:p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Shutdown gracefully</a:t>
            </a:r>
          </a:p>
          <a:p>
            <a:pPr marL="742950" lvl="1" indent="-285750" latinLnBrk="0">
              <a:buFont typeface="Arial" panose="020B0604020202020204" pitchFamily="34" charset="0"/>
              <a:buChar char="•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Stop accepting new work, and let existing work finish</a:t>
            </a:r>
          </a:p>
          <a:p>
            <a:pPr marL="742950" lvl="1" indent="-285750" latinLnBrk="0">
              <a:buFont typeface="Arial" panose="020B0604020202020204" pitchFamily="34" charset="0"/>
              <a:buChar char="•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Or – push tasks to a queue</a:t>
            </a:r>
          </a:p>
          <a:p>
            <a:pPr marL="742950" lvl="1" indent="-285750" latinLnBrk="0">
              <a:buFont typeface="Arial" panose="020B0604020202020204" pitchFamily="34" charset="0"/>
              <a:buChar char="•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Release any locks or other resources</a:t>
            </a:r>
          </a:p>
        </p:txBody>
      </p:sp>
    </p:spTree>
    <p:extLst>
      <p:ext uri="{BB962C8B-B14F-4D97-AF65-F5344CB8AC3E}">
        <p14:creationId xmlns:p14="http://schemas.microsoft.com/office/powerpoint/2010/main" val="364770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3601756" cy="332399"/>
            <a:chOff x="802399" y="1030552"/>
            <a:chExt cx="3601756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3601756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12-Factor Application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2037096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10. Dev/prod parity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Ⅰ.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r>
              <a:rPr kumimoji="0"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Cloud Native Design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6623" y="1405983"/>
            <a:ext cx="885419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Development, staging, production should be similar</a:t>
            </a:r>
          </a:p>
          <a:p>
            <a:pPr marL="742950" lvl="1" indent="-285750" latinLnBrk="0">
              <a:buFont typeface="Arial" panose="020B0604020202020204" pitchFamily="34" charset="0"/>
              <a:buChar char="•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This enables high quality, continuous delivery</a:t>
            </a:r>
          </a:p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Having a </a:t>
            </a:r>
            <a:r>
              <a:rPr lang="en-US" altLang="ko-KR" sz="2000" b="1" kern="0" dirty="0" smtClean="0">
                <a:solidFill>
                  <a:srgbClr val="1F497D"/>
                </a:solidFill>
                <a:latin typeface="맑은 고딕" pitchFamily="50" charset="-127"/>
                <a:ea typeface="맑은 고딕" pitchFamily="50" charset="-127"/>
              </a:rPr>
              <a:t>CI/CD process and tooling</a:t>
            </a: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that supports </a:t>
            </a:r>
            <a:r>
              <a:rPr lang="en-US" altLang="ko-KR" sz="2000" b="1" kern="0" dirty="0" smtClean="0">
                <a:solidFill>
                  <a:srgbClr val="1F497D"/>
                </a:solidFill>
                <a:latin typeface="맑은 고딕" pitchFamily="50" charset="-127"/>
                <a:ea typeface="맑은 고딕" pitchFamily="50" charset="-127"/>
              </a:rPr>
              <a:t>multiple environments</a:t>
            </a: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or accounts</a:t>
            </a:r>
          </a:p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Making use of environment/stage variables or Parameter Store for configuration information, backend resources, </a:t>
            </a:r>
            <a:r>
              <a:rPr lang="en-US" altLang="ko-KR" sz="2000" kern="0" dirty="0" err="1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etc</a:t>
            </a:r>
            <a:endParaRPr lang="en-US" altLang="ko-KR" sz="2000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103" y="3364904"/>
            <a:ext cx="4785793" cy="30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410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3601756" cy="332399"/>
            <a:chOff x="802399" y="1030552"/>
            <a:chExt cx="3601756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3601756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12-Factor Application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943848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11. Logs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Ⅰ.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r>
              <a:rPr kumimoji="0"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Cloud Native Design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6623" y="1383194"/>
            <a:ext cx="885419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Logs are streams of aggregated, time-ordered events</a:t>
            </a:r>
          </a:p>
          <a:p>
            <a:pPr marL="742950" lvl="1" indent="-285750" latinLnBrk="0">
              <a:buFont typeface="Arial" panose="020B0604020202020204" pitchFamily="34" charset="0"/>
              <a:buChar char="•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Apps are not concerned with log management : Just write to </a:t>
            </a:r>
            <a:r>
              <a:rPr lang="en-US" altLang="ko-KR" sz="2000" kern="0" dirty="0" err="1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stdout</a:t>
            </a:r>
            <a:endParaRPr lang="en-US" altLang="ko-KR" sz="2000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lvl="1" indent="-285750" latinLnBrk="0">
              <a:buFont typeface="Arial" panose="020B0604020202020204" pitchFamily="34" charset="0"/>
              <a:buChar char="•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Separate log managers handle management : Logging as a service</a:t>
            </a:r>
          </a:p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Can be managed via tools like </a:t>
            </a:r>
            <a:r>
              <a:rPr lang="en-US" altLang="ko-KR" sz="2000" kern="0" dirty="0" err="1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Papertrail</a:t>
            </a: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2000" kern="0" dirty="0" err="1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Splunk</a:t>
            </a: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...</a:t>
            </a:r>
          </a:p>
          <a:p>
            <a:pPr marL="742950" lvl="1" indent="-285750" latinLnBrk="0">
              <a:buFont typeface="Arial" panose="020B0604020202020204" pitchFamily="34" charset="0"/>
              <a:buChar char="•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Log indexing and analysis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410" y="2982075"/>
            <a:ext cx="7171710" cy="343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428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3601756" cy="332399"/>
            <a:chOff x="802399" y="1030552"/>
            <a:chExt cx="3601756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3601756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12-Factor Application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88504" y="1124744"/>
            <a:ext cx="2113912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144000" indent="-14400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12. Admin processes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Ⅰ.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r>
              <a:rPr kumimoji="0"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Cloud Native Design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6623" y="1387057"/>
            <a:ext cx="885419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Run admin processes on the platform</a:t>
            </a:r>
          </a:p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Database migrations</a:t>
            </a:r>
          </a:p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Interactive programming consoles (REPLs)</a:t>
            </a:r>
          </a:p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Running timed scripts, such as a nightly batch job or hourly import</a:t>
            </a:r>
          </a:p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Running a one-off job that executes custom code only once</a:t>
            </a:r>
          </a:p>
        </p:txBody>
      </p:sp>
      <p:pic>
        <p:nvPicPr>
          <p:cNvPr id="13" name="Picture 2" descr="https://d3ansictanv2wj.cloudfront.net/btfa_1002-897e2035d1a835ecadf0fd46dbbe0658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87" y="3595487"/>
            <a:ext cx="9051402" cy="213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33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3601756" cy="332399"/>
            <a:chOff x="802399" y="1030552"/>
            <a:chExt cx="3601756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3601756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12-Factor Application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Ⅰ.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r>
              <a:rPr kumimoji="0"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Cloud Native Design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pic>
        <p:nvPicPr>
          <p:cNvPr id="11" name="Picture 2" descr="12-fac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03" y="1020980"/>
            <a:ext cx="6445510" cy="537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7184454" y="5807005"/>
            <a:ext cx="25922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2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출처</a:t>
            </a:r>
            <a:r>
              <a:rPr lang="en-US" altLang="ko-KR" sz="12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: </a:t>
            </a:r>
            <a:r>
              <a:rPr lang="en-US" altLang="ko-KR" sz="1200" u="sng" kern="0" dirty="0" err="1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hlinkClick r:id="rId3"/>
              </a:rPr>
              <a:t>DZone's</a:t>
            </a:r>
            <a:r>
              <a:rPr lang="en-US" altLang="ko-KR" sz="1200" u="sng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hlinkClick r:id="rId3"/>
              </a:rPr>
              <a:t> Guide to Building and Deploying Applications in the Cloud</a:t>
            </a:r>
            <a:r>
              <a:rPr lang="en-US" altLang="ko-KR" sz="12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200" kern="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760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6453498" cy="332399"/>
            <a:chOff x="802399" y="1030552"/>
            <a:chExt cx="6453498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6453498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Monolithic vs. </a:t>
              </a:r>
              <a:r>
                <a:rPr lang="en-US" altLang="ko-KR" sz="24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Microservice</a:t>
              </a:r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Architectures</a:t>
              </a: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Ⅱ. </a:t>
            </a:r>
            <a:r>
              <a:rPr lang="en-US" altLang="ko-KR" kern="0" dirty="0" err="1">
                <a:solidFill>
                  <a:srgbClr val="000000"/>
                </a:solidFill>
                <a:latin typeface="+mj-ea"/>
                <a:ea typeface="+mj-ea"/>
              </a:rPr>
              <a:t>Microservices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47" y="1002940"/>
            <a:ext cx="8372475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998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8950" y="612383"/>
            <a:ext cx="2137573" cy="332399"/>
            <a:chOff x="802399" y="1030552"/>
            <a:chExt cx="2137573" cy="332399"/>
          </a:xfrm>
        </p:grpSpPr>
        <p:sp>
          <p:nvSpPr>
            <p:cNvPr id="4" name="Title 13"/>
            <p:cNvSpPr txBox="1">
              <a:spLocks/>
            </p:cNvSpPr>
            <p:nvPr/>
          </p:nvSpPr>
          <p:spPr>
            <a:xfrm>
              <a:off x="802399" y="1030552"/>
              <a:ext cx="2137573" cy="332399"/>
            </a:xfrm>
            <a:prstGeom prst="rect">
              <a:avLst/>
            </a:prstGeom>
          </p:spPr>
          <p:txBody>
            <a:bodyPr vert="horz" wrap="none" lIns="324000" tIns="0" rIns="18000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Monolithics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Oval 25"/>
            <p:cNvSpPr>
              <a:spLocks noChangeAspect="1"/>
            </p:cNvSpPr>
            <p:nvPr/>
          </p:nvSpPr>
          <p:spPr>
            <a:xfrm>
              <a:off x="802399" y="1106751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</p:grpSp>
      <p:cxnSp>
        <p:nvCxnSpPr>
          <p:cNvPr id="35" name="Straight Connector 19"/>
          <p:cNvCxnSpPr>
            <a:endCxn id="6" idx="2"/>
          </p:cNvCxnSpPr>
          <p:nvPr/>
        </p:nvCxnSpPr>
        <p:spPr>
          <a:xfrm>
            <a:off x="0" y="778582"/>
            <a:ext cx="3089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50000"/>
                    <a:alpha val="4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  <a:tileRect/>
            </a:gra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/>
          <p:cNvSpPr txBox="1">
            <a:spLocks/>
          </p:cNvSpPr>
          <p:nvPr/>
        </p:nvSpPr>
        <p:spPr>
          <a:xfrm>
            <a:off x="4909452" y="584684"/>
            <a:ext cx="4639919" cy="381134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r">
              <a:defRPr/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Ⅱ. </a:t>
            </a:r>
            <a:r>
              <a:rPr lang="en-US" altLang="ko-KR" kern="0" dirty="0" err="1">
                <a:solidFill>
                  <a:srgbClr val="000000"/>
                </a:solidFill>
                <a:latin typeface="+mj-ea"/>
                <a:ea typeface="+mj-ea"/>
              </a:rPr>
              <a:t>Microservices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8622" y="1053146"/>
            <a:ext cx="546567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Multi-purpose OS and application servers runs the “big app”</a:t>
            </a:r>
          </a:p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Sparse, coordinated releases</a:t>
            </a:r>
          </a:p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Separate ops, DBAs, dev teams</a:t>
            </a:r>
          </a:p>
          <a:p>
            <a:pPr marL="285750" indent="-285750" latinLnBrk="0">
              <a:buFont typeface="Wingdings" panose="05000000000000000000" pitchFamily="2" charset="2"/>
              <a:buChar char="§"/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Coupled dependencies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247" y="3489785"/>
            <a:ext cx="4287806" cy="2747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116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_Trebuchet">
      <a:majorFont>
        <a:latin typeface="Trebuchet MS"/>
        <a:ea typeface="나눔고딕 ExtraBold"/>
        <a:cs typeface=""/>
      </a:majorFont>
      <a:minorFont>
        <a:latin typeface="Trebuchet MS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22387</TotalTime>
  <Words>10748</Words>
  <Application>Microsoft Office PowerPoint</Application>
  <PresentationFormat>A4 용지(210x297mm)</PresentationFormat>
  <Paragraphs>2211</Paragraphs>
  <Slides>144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144</vt:i4>
      </vt:variant>
    </vt:vector>
  </HeadingPairs>
  <TitlesOfParts>
    <vt:vector size="159" baseType="lpstr">
      <vt:lpstr>맑은 고딕</vt:lpstr>
      <vt:lpstr>Wingdings</vt:lpstr>
      <vt:lpstr>HY견고딕</vt:lpstr>
      <vt:lpstr>Calibri</vt:lpstr>
      <vt:lpstr>나눔고딕 Bold</vt:lpstr>
      <vt:lpstr>나눔고딕 ExtraBold</vt:lpstr>
      <vt:lpstr>Verdana</vt:lpstr>
      <vt:lpstr>Arial</vt:lpstr>
      <vt:lpstr>Monotype Sorts</vt:lpstr>
      <vt:lpstr>Trebuchet MS</vt:lpstr>
      <vt:lpstr>나눔고딕 (본문)</vt:lpstr>
      <vt:lpstr>맑은 고딕</vt:lpstr>
      <vt:lpstr>나눔고딕</vt:lpstr>
      <vt:lpstr>굴림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INSoft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Picture Cloud 2015 template</dc:title>
  <dc:creator>홍동일</dc:creator>
  <cp:lastModifiedBy>INSoft</cp:lastModifiedBy>
  <cp:revision>1281</cp:revision>
  <dcterms:modified xsi:type="dcterms:W3CDTF">2020-02-24T02:07:57Z</dcterms:modified>
</cp:coreProperties>
</file>